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33"/>
  </p:notesMasterIdLst>
  <p:sldIdLst>
    <p:sldId id="403" r:id="rId2"/>
    <p:sldId id="423" r:id="rId3"/>
    <p:sldId id="424" r:id="rId4"/>
    <p:sldId id="447" r:id="rId5"/>
    <p:sldId id="448" r:id="rId6"/>
    <p:sldId id="449" r:id="rId7"/>
    <p:sldId id="450" r:id="rId8"/>
    <p:sldId id="451" r:id="rId9"/>
    <p:sldId id="452" r:id="rId10"/>
    <p:sldId id="453" r:id="rId11"/>
    <p:sldId id="446" r:id="rId12"/>
    <p:sldId id="430" r:id="rId13"/>
    <p:sldId id="441" r:id="rId14"/>
    <p:sldId id="421" r:id="rId15"/>
    <p:sldId id="429" r:id="rId16"/>
    <p:sldId id="442" r:id="rId17"/>
    <p:sldId id="431" r:id="rId18"/>
    <p:sldId id="419" r:id="rId19"/>
    <p:sldId id="445" r:id="rId20"/>
    <p:sldId id="428" r:id="rId21"/>
    <p:sldId id="444" r:id="rId22"/>
    <p:sldId id="422" r:id="rId23"/>
    <p:sldId id="443" r:id="rId24"/>
    <p:sldId id="425" r:id="rId25"/>
    <p:sldId id="433" r:id="rId26"/>
    <p:sldId id="434" r:id="rId27"/>
    <p:sldId id="435" r:id="rId28"/>
    <p:sldId id="436" r:id="rId29"/>
    <p:sldId id="438" r:id="rId30"/>
    <p:sldId id="439" r:id="rId31"/>
    <p:sldId id="426" r:id="rId3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8B71"/>
    <a:srgbClr val="000000"/>
    <a:srgbClr val="20AEFF"/>
    <a:srgbClr val="FFCC66"/>
    <a:srgbClr val="007BA9"/>
    <a:srgbClr val="FFE666"/>
    <a:srgbClr val="0000FF"/>
    <a:srgbClr val="92D050"/>
    <a:srgbClr val="F4B573"/>
    <a:srgbClr val="26AA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996" autoAdjust="0"/>
    <p:restoredTop sz="89078" autoAdjust="0"/>
  </p:normalViewPr>
  <p:slideViewPr>
    <p:cSldViewPr>
      <p:cViewPr varScale="1">
        <p:scale>
          <a:sx n="103" d="100"/>
          <a:sy n="103" d="100"/>
        </p:scale>
        <p:origin x="317" y="101"/>
      </p:cViewPr>
      <p:guideLst>
        <p:guide orient="horz" pos="1620"/>
        <p:guide pos="2880"/>
      </p:guideLst>
    </p:cSldViewPr>
  </p:slideViewPr>
  <p:notesTextViewPr>
    <p:cViewPr>
      <p:scale>
        <a:sx n="100" d="100"/>
        <a:sy n="100" d="100"/>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BDEBA3-C0FB-4F65-AC10-69794540044F}" type="datetimeFigureOut">
              <a:rPr lang="en-US" smtClean="0"/>
              <a:pPr/>
              <a:t>10/17/2016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6F6726-856A-4C5E-A46F-09D20EE72B82}" type="slidenum">
              <a:rPr lang="en-US" smtClean="0"/>
              <a:pPr/>
              <a:t>‹#›</a:t>
            </a:fld>
            <a:endParaRPr lang="en-US"/>
          </a:p>
        </p:txBody>
      </p:sp>
    </p:spTree>
    <p:extLst>
      <p:ext uri="{BB962C8B-B14F-4D97-AF65-F5344CB8AC3E}">
        <p14:creationId xmlns:p14="http://schemas.microsoft.com/office/powerpoint/2010/main" val="2625162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6F6726-856A-4C5E-A46F-09D20EE72B82}" type="slidenum">
              <a:rPr lang="en-US" smtClean="0"/>
              <a:pPr/>
              <a:t>1</a:t>
            </a:fld>
            <a:endParaRPr lang="en-US"/>
          </a:p>
        </p:txBody>
      </p:sp>
    </p:spTree>
    <p:extLst>
      <p:ext uri="{BB962C8B-B14F-4D97-AF65-F5344CB8AC3E}">
        <p14:creationId xmlns:p14="http://schemas.microsoft.com/office/powerpoint/2010/main" val="39892655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D8FD680-7C9B-4303-9313-9C94B50F4131}" type="slidenum">
              <a:rPr lang="en-US" smtClean="0"/>
              <a:pPr>
                <a:defRPr/>
              </a:pPr>
              <a:t>11</a:t>
            </a:fld>
            <a:endParaRPr lang="en-US"/>
          </a:p>
        </p:txBody>
      </p:sp>
    </p:spTree>
    <p:extLst>
      <p:ext uri="{BB962C8B-B14F-4D97-AF65-F5344CB8AC3E}">
        <p14:creationId xmlns:p14="http://schemas.microsoft.com/office/powerpoint/2010/main" val="28573612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D8FD680-7C9B-4303-9313-9C94B50F4131}" type="slidenum">
              <a:rPr lang="en-US" smtClean="0"/>
              <a:pPr>
                <a:defRPr/>
              </a:pPr>
              <a:t>12</a:t>
            </a:fld>
            <a:endParaRPr lang="en-US"/>
          </a:p>
        </p:txBody>
      </p:sp>
    </p:spTree>
    <p:extLst>
      <p:ext uri="{BB962C8B-B14F-4D97-AF65-F5344CB8AC3E}">
        <p14:creationId xmlns:p14="http://schemas.microsoft.com/office/powerpoint/2010/main" val="22477055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D8FD680-7C9B-4303-9313-9C94B50F4131}" type="slidenum">
              <a:rPr lang="en-US" smtClean="0"/>
              <a:pPr>
                <a:defRPr/>
              </a:pPr>
              <a:t>13</a:t>
            </a:fld>
            <a:endParaRPr lang="en-US"/>
          </a:p>
        </p:txBody>
      </p:sp>
    </p:spTree>
    <p:extLst>
      <p:ext uri="{BB962C8B-B14F-4D97-AF65-F5344CB8AC3E}">
        <p14:creationId xmlns:p14="http://schemas.microsoft.com/office/powerpoint/2010/main" val="22170062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D8FD680-7C9B-4303-9313-9C94B50F4131}" type="slidenum">
              <a:rPr lang="en-US" smtClean="0"/>
              <a:pPr>
                <a:defRPr/>
              </a:pPr>
              <a:t>15</a:t>
            </a:fld>
            <a:endParaRPr lang="en-US"/>
          </a:p>
        </p:txBody>
      </p:sp>
    </p:spTree>
    <p:extLst>
      <p:ext uri="{BB962C8B-B14F-4D97-AF65-F5344CB8AC3E}">
        <p14:creationId xmlns:p14="http://schemas.microsoft.com/office/powerpoint/2010/main" val="28710177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D8FD680-7C9B-4303-9313-9C94B50F4131}" type="slidenum">
              <a:rPr lang="en-US" smtClean="0"/>
              <a:pPr>
                <a:defRPr/>
              </a:pPr>
              <a:t>16</a:t>
            </a:fld>
            <a:endParaRPr lang="en-US"/>
          </a:p>
        </p:txBody>
      </p:sp>
    </p:spTree>
    <p:extLst>
      <p:ext uri="{BB962C8B-B14F-4D97-AF65-F5344CB8AC3E}">
        <p14:creationId xmlns:p14="http://schemas.microsoft.com/office/powerpoint/2010/main" val="19124415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D8FD680-7C9B-4303-9313-9C94B50F4131}" type="slidenum">
              <a:rPr lang="en-US" smtClean="0"/>
              <a:pPr>
                <a:defRPr/>
              </a:pPr>
              <a:t>17</a:t>
            </a:fld>
            <a:endParaRPr lang="en-US"/>
          </a:p>
        </p:txBody>
      </p:sp>
    </p:spTree>
    <p:extLst>
      <p:ext uri="{BB962C8B-B14F-4D97-AF65-F5344CB8AC3E}">
        <p14:creationId xmlns:p14="http://schemas.microsoft.com/office/powerpoint/2010/main" val="30210271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D8FD680-7C9B-4303-9313-9C94B50F4131}" type="slidenum">
              <a:rPr lang="en-US" smtClean="0"/>
              <a:pPr>
                <a:defRPr/>
              </a:pPr>
              <a:t>18</a:t>
            </a:fld>
            <a:endParaRPr lang="en-US"/>
          </a:p>
        </p:txBody>
      </p:sp>
    </p:spTree>
    <p:extLst>
      <p:ext uri="{BB962C8B-B14F-4D97-AF65-F5344CB8AC3E}">
        <p14:creationId xmlns:p14="http://schemas.microsoft.com/office/powerpoint/2010/main" val="12840626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D8FD680-7C9B-4303-9313-9C94B50F4131}" type="slidenum">
              <a:rPr lang="en-US" smtClean="0"/>
              <a:pPr>
                <a:defRPr/>
              </a:pPr>
              <a:t>19</a:t>
            </a:fld>
            <a:endParaRPr lang="en-US"/>
          </a:p>
        </p:txBody>
      </p:sp>
    </p:spTree>
    <p:extLst>
      <p:ext uri="{BB962C8B-B14F-4D97-AF65-F5344CB8AC3E}">
        <p14:creationId xmlns:p14="http://schemas.microsoft.com/office/powerpoint/2010/main" val="10254647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D8FD680-7C9B-4303-9313-9C94B50F4131}" type="slidenum">
              <a:rPr lang="en-US" smtClean="0"/>
              <a:pPr>
                <a:defRPr/>
              </a:pPr>
              <a:t>20</a:t>
            </a:fld>
            <a:endParaRPr lang="en-US"/>
          </a:p>
        </p:txBody>
      </p:sp>
    </p:spTree>
    <p:extLst>
      <p:ext uri="{BB962C8B-B14F-4D97-AF65-F5344CB8AC3E}">
        <p14:creationId xmlns:p14="http://schemas.microsoft.com/office/powerpoint/2010/main" val="26841026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D8FD680-7C9B-4303-9313-9C94B50F4131}" type="slidenum">
              <a:rPr lang="en-US" smtClean="0"/>
              <a:pPr>
                <a:defRPr/>
              </a:pPr>
              <a:t>21</a:t>
            </a:fld>
            <a:endParaRPr lang="en-US"/>
          </a:p>
        </p:txBody>
      </p:sp>
    </p:spTree>
    <p:extLst>
      <p:ext uri="{BB962C8B-B14F-4D97-AF65-F5344CB8AC3E}">
        <p14:creationId xmlns:p14="http://schemas.microsoft.com/office/powerpoint/2010/main" val="2693138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6F6726-856A-4C5E-A46F-09D20EE72B82}" type="slidenum">
              <a:rPr lang="en-US" smtClean="0"/>
              <a:pPr/>
              <a:t>2</a:t>
            </a:fld>
            <a:endParaRPr lang="en-US"/>
          </a:p>
        </p:txBody>
      </p:sp>
    </p:spTree>
    <p:extLst>
      <p:ext uri="{BB962C8B-B14F-4D97-AF65-F5344CB8AC3E}">
        <p14:creationId xmlns:p14="http://schemas.microsoft.com/office/powerpoint/2010/main" val="28139589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D8FD680-7C9B-4303-9313-9C94B50F4131}" type="slidenum">
              <a:rPr lang="en-US" smtClean="0"/>
              <a:pPr>
                <a:defRPr/>
              </a:pPr>
              <a:t>22</a:t>
            </a:fld>
            <a:endParaRPr lang="en-US"/>
          </a:p>
        </p:txBody>
      </p:sp>
    </p:spTree>
    <p:extLst>
      <p:ext uri="{BB962C8B-B14F-4D97-AF65-F5344CB8AC3E}">
        <p14:creationId xmlns:p14="http://schemas.microsoft.com/office/powerpoint/2010/main" val="42744759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D8FD680-7C9B-4303-9313-9C94B50F4131}" type="slidenum">
              <a:rPr lang="en-US" smtClean="0"/>
              <a:pPr>
                <a:defRPr/>
              </a:pPr>
              <a:t>23</a:t>
            </a:fld>
            <a:endParaRPr lang="en-US"/>
          </a:p>
        </p:txBody>
      </p:sp>
    </p:spTree>
    <p:extLst>
      <p:ext uri="{BB962C8B-B14F-4D97-AF65-F5344CB8AC3E}">
        <p14:creationId xmlns:p14="http://schemas.microsoft.com/office/powerpoint/2010/main" val="15128373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D8FD680-7C9B-4303-9313-9C94B50F4131}" type="slidenum">
              <a:rPr lang="en-US" smtClean="0"/>
              <a:pPr>
                <a:defRPr/>
              </a:pPr>
              <a:t>25</a:t>
            </a:fld>
            <a:endParaRPr lang="en-US"/>
          </a:p>
        </p:txBody>
      </p:sp>
    </p:spTree>
    <p:extLst>
      <p:ext uri="{BB962C8B-B14F-4D97-AF65-F5344CB8AC3E}">
        <p14:creationId xmlns:p14="http://schemas.microsoft.com/office/powerpoint/2010/main" val="41492480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D8FD680-7C9B-4303-9313-9C94B50F4131}" type="slidenum">
              <a:rPr lang="en-US" smtClean="0"/>
              <a:pPr>
                <a:defRPr/>
              </a:pPr>
              <a:t>26</a:t>
            </a:fld>
            <a:endParaRPr lang="en-US"/>
          </a:p>
        </p:txBody>
      </p:sp>
    </p:spTree>
    <p:extLst>
      <p:ext uri="{BB962C8B-B14F-4D97-AF65-F5344CB8AC3E}">
        <p14:creationId xmlns:p14="http://schemas.microsoft.com/office/powerpoint/2010/main" val="12211616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D8FD680-7C9B-4303-9313-9C94B50F4131}" type="slidenum">
              <a:rPr lang="en-US" smtClean="0"/>
              <a:pPr>
                <a:defRPr/>
              </a:pPr>
              <a:t>27</a:t>
            </a:fld>
            <a:endParaRPr lang="en-US"/>
          </a:p>
        </p:txBody>
      </p:sp>
    </p:spTree>
    <p:extLst>
      <p:ext uri="{BB962C8B-B14F-4D97-AF65-F5344CB8AC3E}">
        <p14:creationId xmlns:p14="http://schemas.microsoft.com/office/powerpoint/2010/main" val="41136317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D8FD680-7C9B-4303-9313-9C94B50F4131}" type="slidenum">
              <a:rPr lang="en-US" smtClean="0"/>
              <a:pPr>
                <a:defRPr/>
              </a:pPr>
              <a:t>28</a:t>
            </a:fld>
            <a:endParaRPr lang="en-US"/>
          </a:p>
        </p:txBody>
      </p:sp>
    </p:spTree>
    <p:extLst>
      <p:ext uri="{BB962C8B-B14F-4D97-AF65-F5344CB8AC3E}">
        <p14:creationId xmlns:p14="http://schemas.microsoft.com/office/powerpoint/2010/main" val="31903223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D8FD680-7C9B-4303-9313-9C94B50F4131}" type="slidenum">
              <a:rPr lang="en-US" smtClean="0"/>
              <a:pPr>
                <a:defRPr/>
              </a:pPr>
              <a:t>29</a:t>
            </a:fld>
            <a:endParaRPr lang="en-US"/>
          </a:p>
        </p:txBody>
      </p:sp>
    </p:spTree>
    <p:extLst>
      <p:ext uri="{BB962C8B-B14F-4D97-AF65-F5344CB8AC3E}">
        <p14:creationId xmlns:p14="http://schemas.microsoft.com/office/powerpoint/2010/main" val="5238250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D8FD680-7C9B-4303-9313-9C94B50F4131}" type="slidenum">
              <a:rPr lang="en-US" smtClean="0"/>
              <a:pPr>
                <a:defRPr/>
              </a:pPr>
              <a:t>30</a:t>
            </a:fld>
            <a:endParaRPr lang="en-US"/>
          </a:p>
        </p:txBody>
      </p:sp>
    </p:spTree>
    <p:extLst>
      <p:ext uri="{BB962C8B-B14F-4D97-AF65-F5344CB8AC3E}">
        <p14:creationId xmlns:p14="http://schemas.microsoft.com/office/powerpoint/2010/main" val="106788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CSI buys Exceptional businesses that represent a lifetime of effort and talent, and CSI buys</a:t>
            </a:r>
            <a:r>
              <a:rPr lang="en-US" baseline="0" dirty="0" smtClean="0"/>
              <a:t> from owners who </a:t>
            </a:r>
            <a:r>
              <a:rPr lang="en-US" dirty="0" smtClean="0"/>
              <a:t>desire to have their businesses continue to operate in accordance with the history and values that made them Exceptional in the first place. Following an acquisition, CSI leaves them to continue their Exceptional operations as they have in the past.</a:t>
            </a:r>
            <a:endParaRPr lang="en-US" dirty="0"/>
          </a:p>
        </p:txBody>
      </p:sp>
      <p:sp>
        <p:nvSpPr>
          <p:cNvPr id="4" name="Slide Number Placeholder 3"/>
          <p:cNvSpPr>
            <a:spLocks noGrp="1"/>
          </p:cNvSpPr>
          <p:nvPr>
            <p:ph type="sldNum" sz="quarter" idx="10"/>
          </p:nvPr>
        </p:nvSpPr>
        <p:spPr/>
        <p:txBody>
          <a:bodyPr/>
          <a:lstStyle/>
          <a:p>
            <a:fld id="{E719350A-E795-481D-A1C5-B5294A873550}" type="slidenum">
              <a:rPr lang="en-US" smtClean="0"/>
              <a:t>3</a:t>
            </a:fld>
            <a:endParaRPr lang="en-US"/>
          </a:p>
        </p:txBody>
      </p:sp>
    </p:spTree>
    <p:extLst>
      <p:ext uri="{BB962C8B-B14F-4D97-AF65-F5344CB8AC3E}">
        <p14:creationId xmlns:p14="http://schemas.microsoft.com/office/powerpoint/2010/main" val="1318470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D8FD680-7C9B-4303-9313-9C94B50F4131}" type="slidenum">
              <a:rPr lang="en-US" smtClean="0"/>
              <a:pPr>
                <a:defRPr/>
              </a:pPr>
              <a:t>4</a:t>
            </a:fld>
            <a:endParaRPr lang="en-US"/>
          </a:p>
        </p:txBody>
      </p:sp>
    </p:spTree>
    <p:extLst>
      <p:ext uri="{BB962C8B-B14F-4D97-AF65-F5344CB8AC3E}">
        <p14:creationId xmlns:p14="http://schemas.microsoft.com/office/powerpoint/2010/main" val="2475507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D8FD680-7C9B-4303-9313-9C94B50F4131}" type="slidenum">
              <a:rPr lang="en-US" smtClean="0"/>
              <a:pPr>
                <a:defRPr/>
              </a:pPr>
              <a:t>6</a:t>
            </a:fld>
            <a:endParaRPr lang="en-US"/>
          </a:p>
        </p:txBody>
      </p:sp>
    </p:spTree>
    <p:extLst>
      <p:ext uri="{BB962C8B-B14F-4D97-AF65-F5344CB8AC3E}">
        <p14:creationId xmlns:p14="http://schemas.microsoft.com/office/powerpoint/2010/main" val="848040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D8FD680-7C9B-4303-9313-9C94B50F4131}" type="slidenum">
              <a:rPr lang="en-US" smtClean="0"/>
              <a:pPr>
                <a:defRPr/>
              </a:pPr>
              <a:t>7</a:t>
            </a:fld>
            <a:endParaRPr lang="en-US"/>
          </a:p>
        </p:txBody>
      </p:sp>
    </p:spTree>
    <p:extLst>
      <p:ext uri="{BB962C8B-B14F-4D97-AF65-F5344CB8AC3E}">
        <p14:creationId xmlns:p14="http://schemas.microsoft.com/office/powerpoint/2010/main" val="3570828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D8FD680-7C9B-4303-9313-9C94B50F4131}" type="slidenum">
              <a:rPr lang="en-US" smtClean="0"/>
              <a:pPr>
                <a:defRPr/>
              </a:pPr>
              <a:t>8</a:t>
            </a:fld>
            <a:endParaRPr lang="en-US"/>
          </a:p>
        </p:txBody>
      </p:sp>
    </p:spTree>
    <p:extLst>
      <p:ext uri="{BB962C8B-B14F-4D97-AF65-F5344CB8AC3E}">
        <p14:creationId xmlns:p14="http://schemas.microsoft.com/office/powerpoint/2010/main" val="346341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6F6726-856A-4C5E-A46F-09D20EE72B82}" type="slidenum">
              <a:rPr lang="en-US" smtClean="0"/>
              <a:pPr/>
              <a:t>9</a:t>
            </a:fld>
            <a:endParaRPr lang="en-US"/>
          </a:p>
        </p:txBody>
      </p:sp>
    </p:spTree>
    <p:extLst>
      <p:ext uri="{BB962C8B-B14F-4D97-AF65-F5344CB8AC3E}">
        <p14:creationId xmlns:p14="http://schemas.microsoft.com/office/powerpoint/2010/main" val="2089923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D8FD680-7C9B-4303-9313-9C94B50F4131}" type="slidenum">
              <a:rPr lang="en-US" smtClean="0"/>
              <a:pPr>
                <a:defRPr/>
              </a:pPr>
              <a:t>10</a:t>
            </a:fld>
            <a:endParaRPr lang="en-US"/>
          </a:p>
        </p:txBody>
      </p:sp>
    </p:spTree>
    <p:extLst>
      <p:ext uri="{BB962C8B-B14F-4D97-AF65-F5344CB8AC3E}">
        <p14:creationId xmlns:p14="http://schemas.microsoft.com/office/powerpoint/2010/main" val="275099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lvl1pPr>
              <a:defRPr>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00151"/>
            <a:ext cx="8229600" cy="3257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25172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25172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a:p>
        </p:txBody>
      </p:sp>
      <p:sp>
        <p:nvSpPr>
          <p:cNvPr id="3" name="Content Placeholder 2"/>
          <p:cNvSpPr>
            <a:spLocks noGrp="1"/>
          </p:cNvSpPr>
          <p:nvPr>
            <p:ph idx="1"/>
          </p:nvPr>
        </p:nvSpPr>
        <p:spPr>
          <a:xfrm>
            <a:off x="457200" y="1200151"/>
            <a:ext cx="8229600" cy="3257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25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25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631157"/>
            <a:ext cx="4040188" cy="282654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6" y="1151335"/>
            <a:ext cx="4041775" cy="47982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7"/>
            <a:ext cx="4041775" cy="282654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2529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3813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25503"/>
            <a:ext cx="5486400" cy="4321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C:\DOCUME~1\aaron\LOCALS~1\Temp\TCPLT_LOGOS_Tagline\TCPLT_tagline_right\Color\4_Color_Process\TCPLT_logo_tagline-right_4clr.jpg"/>
          <p:cNvPicPr>
            <a:picLocks noChangeAspect="1" noChangeArrowheads="1"/>
          </p:cNvPicPr>
          <p:nvPr/>
        </p:nvPicPr>
        <p:blipFill>
          <a:blip r:embed="rId13" cstate="print"/>
          <a:srcRect/>
          <a:stretch>
            <a:fillRect/>
          </a:stretch>
        </p:blipFill>
        <p:spPr bwMode="auto">
          <a:xfrm>
            <a:off x="152400" y="4457700"/>
            <a:ext cx="2590800" cy="548640"/>
          </a:xfrm>
          <a:prstGeom prst="rect">
            <a:avLst/>
          </a:prstGeom>
          <a:noFill/>
        </p:spPr>
      </p:pic>
      <p:pic>
        <p:nvPicPr>
          <p:cNvPr id="2050" name="Picture 2"/>
          <p:cNvPicPr>
            <a:picLocks noChangeAspect="1" noChangeArrowheads="1"/>
          </p:cNvPicPr>
          <p:nvPr/>
        </p:nvPicPr>
        <p:blipFill>
          <a:blip r:embed="rId14" cstate="print"/>
          <a:srcRect l="61722" t="19377" r="957" b="71765"/>
          <a:stretch>
            <a:fillRect/>
          </a:stretch>
        </p:blipFill>
        <p:spPr bwMode="auto">
          <a:xfrm>
            <a:off x="6172200" y="0"/>
            <a:ext cx="2971800" cy="914400"/>
          </a:xfrm>
          <a:prstGeom prst="rect">
            <a:avLst/>
          </a:prstGeom>
          <a:noFill/>
          <a:ln w="9525">
            <a:noFill/>
            <a:miter lim="800000"/>
            <a:headEnd/>
            <a:tailEnd/>
          </a:ln>
        </p:spPr>
      </p:pic>
      <p:sp>
        <p:nvSpPr>
          <p:cNvPr id="2" name="Title Placeholder 1"/>
          <p:cNvSpPr>
            <a:spLocks noGrp="1"/>
          </p:cNvSpPr>
          <p:nvPr>
            <p:ph type="title"/>
          </p:nvPr>
        </p:nvSpPr>
        <p:spPr>
          <a:xfrm>
            <a:off x="158008" y="778669"/>
            <a:ext cx="5785592" cy="707231"/>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33400" y="1371600"/>
            <a:ext cx="8229600" cy="325755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ctr" defTabSz="9144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j-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44.jpg"/></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3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1.xml"/><Relationship Id="rId6" Type="http://schemas.openxmlformats.org/officeDocument/2006/relationships/image" Target="../media/image57.jpeg"/><Relationship Id="rId5" Type="http://schemas.openxmlformats.org/officeDocument/2006/relationships/image" Target="../media/image56.png"/><Relationship Id="rId4" Type="http://schemas.openxmlformats.org/officeDocument/2006/relationships/image" Target="../media/image55.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895350"/>
            <a:ext cx="7772400" cy="1810940"/>
          </a:xfrm>
        </p:spPr>
        <p:txBody>
          <a:bodyPr>
            <a:normAutofit fontScale="90000"/>
          </a:bodyPr>
          <a:lstStyle/>
          <a:p>
            <a:r>
              <a:rPr lang="en-US" b="1" dirty="0" smtClean="0"/>
              <a:t>Get the Most Out of Tecplot 360 EX with Overset Grids</a:t>
            </a:r>
            <a:br>
              <a:rPr lang="en-US" b="1" dirty="0" smtClean="0"/>
            </a:br>
            <a:r>
              <a:rPr lang="en-US" sz="2700" b="1" dirty="0" smtClean="0"/>
              <a:t>Best Practices and Upcoming Features</a:t>
            </a:r>
            <a:br>
              <a:rPr lang="en-US" sz="2700" b="1" dirty="0" smtClean="0"/>
            </a:br>
            <a:endParaRPr lang="en-US" sz="2700" b="1" dirty="0"/>
          </a:p>
        </p:txBody>
      </p:sp>
      <p:sp>
        <p:nvSpPr>
          <p:cNvPr id="5" name="Title 2"/>
          <p:cNvSpPr txBox="1">
            <a:spLocks/>
          </p:cNvSpPr>
          <p:nvPr/>
        </p:nvSpPr>
        <p:spPr>
          <a:xfrm>
            <a:off x="819150" y="2876550"/>
            <a:ext cx="7772400" cy="1524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000" kern="1200">
                <a:solidFill>
                  <a:schemeClr val="tx1"/>
                </a:solidFill>
                <a:latin typeface="+mj-lt"/>
                <a:ea typeface="+mj-ea"/>
                <a:cs typeface="+mj-cs"/>
              </a:defRPr>
            </a:lvl1pPr>
          </a:lstStyle>
          <a:p>
            <a:pPr>
              <a:spcAft>
                <a:spcPts val="500"/>
              </a:spcAft>
            </a:pPr>
            <a:r>
              <a:rPr lang="en-US" sz="1800" dirty="0" smtClean="0"/>
              <a:t>Scott Fowler, Product Manager</a:t>
            </a:r>
          </a:p>
          <a:p>
            <a:pPr>
              <a:spcAft>
                <a:spcPts val="500"/>
              </a:spcAft>
            </a:pPr>
            <a:r>
              <a:rPr lang="en-US" sz="1800" dirty="0" smtClean="0"/>
              <a:t>Scott Imlay PhD, Chief Technology Officer</a:t>
            </a:r>
            <a:endParaRPr lang="en-US" sz="1800" dirty="0"/>
          </a:p>
        </p:txBody>
      </p:sp>
    </p:spTree>
    <p:extLst>
      <p:ext uri="{BB962C8B-B14F-4D97-AF65-F5344CB8AC3E}">
        <p14:creationId xmlns:p14="http://schemas.microsoft.com/office/powerpoint/2010/main" val="2021893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0071" y="133350"/>
            <a:ext cx="5785592" cy="707231"/>
          </a:xfrm>
        </p:spPr>
        <p:txBody>
          <a:bodyPr/>
          <a:lstStyle/>
          <a:p>
            <a:r>
              <a:rPr lang="en-US" b="1" dirty="0" smtClean="0"/>
              <a:t>How Does SZL Work?</a:t>
            </a:r>
            <a:endParaRPr lang="en-US" b="1"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819150"/>
            <a:ext cx="2676071" cy="20574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0570" y="819150"/>
            <a:ext cx="2676071" cy="20574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88526" y="819150"/>
            <a:ext cx="2676071" cy="20574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81000" y="2876550"/>
            <a:ext cx="2667000" cy="1015663"/>
          </a:xfrm>
          <a:prstGeom prst="rect">
            <a:avLst/>
          </a:prstGeom>
          <a:noFill/>
        </p:spPr>
        <p:txBody>
          <a:bodyPr wrap="square" rtlCol="0">
            <a:spAutoFit/>
          </a:bodyPr>
          <a:lstStyle/>
          <a:p>
            <a:r>
              <a:rPr lang="en-US" b="1" dirty="0" smtClean="0"/>
              <a:t>Example 2D Contour Line</a:t>
            </a:r>
          </a:p>
          <a:p>
            <a:pPr marL="285750" indent="-285750">
              <a:buFont typeface="Arial" pitchFamily="34" charset="0"/>
              <a:buChar char="•"/>
            </a:pPr>
            <a:r>
              <a:rPr lang="en-US" dirty="0" smtClean="0"/>
              <a:t>Current Methodologies require loading data for zone </a:t>
            </a:r>
          </a:p>
          <a:p>
            <a:pPr marL="285750" indent="-285750">
              <a:buFont typeface="Arial" pitchFamily="34" charset="0"/>
              <a:buChar char="•"/>
            </a:pPr>
            <a:r>
              <a:rPr lang="en-US" dirty="0" smtClean="0"/>
              <a:t>For Large data loading can be time intensive</a:t>
            </a:r>
            <a:endParaRPr lang="en-US" dirty="0"/>
          </a:p>
        </p:txBody>
      </p:sp>
      <p:sp>
        <p:nvSpPr>
          <p:cNvPr id="8" name="TextBox 7"/>
          <p:cNvSpPr txBox="1"/>
          <p:nvPr/>
        </p:nvSpPr>
        <p:spPr>
          <a:xfrm>
            <a:off x="3429000" y="2876550"/>
            <a:ext cx="2667000" cy="861774"/>
          </a:xfrm>
          <a:prstGeom prst="rect">
            <a:avLst/>
          </a:prstGeom>
          <a:noFill/>
        </p:spPr>
        <p:txBody>
          <a:bodyPr wrap="square" rtlCol="0">
            <a:spAutoFit/>
          </a:bodyPr>
          <a:lstStyle/>
          <a:p>
            <a:r>
              <a:rPr lang="en-US" b="1" dirty="0" smtClean="0"/>
              <a:t>Domain can be indexed</a:t>
            </a:r>
          </a:p>
          <a:p>
            <a:pPr marL="285750" indent="-285750">
              <a:buFont typeface="Arial" pitchFamily="34" charset="0"/>
              <a:buChar char="•"/>
            </a:pPr>
            <a:r>
              <a:rPr lang="en-US" dirty="0" smtClean="0"/>
              <a:t>Decomposition of domain into smaller subdomains  </a:t>
            </a:r>
          </a:p>
          <a:p>
            <a:pPr marL="285750" indent="-285750">
              <a:buFont typeface="Arial" pitchFamily="34" charset="0"/>
              <a:buChar char="•"/>
            </a:pPr>
            <a:r>
              <a:rPr lang="en-US" dirty="0" smtClean="0"/>
              <a:t>These subdomains can be indexed</a:t>
            </a:r>
            <a:endParaRPr lang="en-US" dirty="0"/>
          </a:p>
        </p:txBody>
      </p:sp>
      <p:sp>
        <p:nvSpPr>
          <p:cNvPr id="9" name="TextBox 8"/>
          <p:cNvSpPr txBox="1"/>
          <p:nvPr/>
        </p:nvSpPr>
        <p:spPr>
          <a:xfrm>
            <a:off x="6400800" y="2876550"/>
            <a:ext cx="2667000" cy="707886"/>
          </a:xfrm>
          <a:prstGeom prst="rect">
            <a:avLst/>
          </a:prstGeom>
          <a:noFill/>
        </p:spPr>
        <p:txBody>
          <a:bodyPr wrap="square" rtlCol="0">
            <a:spAutoFit/>
          </a:bodyPr>
          <a:lstStyle/>
          <a:p>
            <a:r>
              <a:rPr lang="en-US" b="1" dirty="0" smtClean="0"/>
              <a:t>Data Required for Line 5/16 of total data</a:t>
            </a:r>
          </a:p>
          <a:p>
            <a:pPr marL="285750" indent="-285750">
              <a:buFont typeface="Arial" pitchFamily="34" charset="0"/>
              <a:buChar char="•"/>
            </a:pPr>
            <a:r>
              <a:rPr lang="en-US" dirty="0" smtClean="0"/>
              <a:t>Loading time reduced </a:t>
            </a:r>
          </a:p>
          <a:p>
            <a:pPr marL="285750" indent="-285750">
              <a:buFont typeface="Arial" pitchFamily="34" charset="0"/>
              <a:buChar char="•"/>
            </a:pPr>
            <a:r>
              <a:rPr lang="en-US" dirty="0" smtClean="0"/>
              <a:t>Memory requirements reduced </a:t>
            </a:r>
            <a:endParaRPr lang="en-US" dirty="0"/>
          </a:p>
        </p:txBody>
      </p:sp>
    </p:spTree>
    <p:extLst>
      <p:ext uri="{BB962C8B-B14F-4D97-AF65-F5344CB8AC3E}">
        <p14:creationId xmlns:p14="http://schemas.microsoft.com/office/powerpoint/2010/main" val="37669874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962150"/>
            <a:ext cx="5785592" cy="707231"/>
          </a:xfrm>
        </p:spPr>
        <p:txBody>
          <a:bodyPr/>
          <a:lstStyle/>
          <a:p>
            <a:r>
              <a:rPr lang="en-US" b="1" dirty="0" smtClean="0"/>
              <a:t>Tips &amp; Tricks</a:t>
            </a:r>
            <a:endParaRPr lang="en-US" b="1" dirty="0"/>
          </a:p>
        </p:txBody>
      </p:sp>
    </p:spTree>
    <p:extLst>
      <p:ext uri="{BB962C8B-B14F-4D97-AF65-F5344CB8AC3E}">
        <p14:creationId xmlns:p14="http://schemas.microsoft.com/office/powerpoint/2010/main" val="24912139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33350"/>
            <a:ext cx="5785592" cy="707231"/>
          </a:xfrm>
        </p:spPr>
        <p:txBody>
          <a:bodyPr/>
          <a:lstStyle/>
          <a:p>
            <a:r>
              <a:rPr lang="en-US" b="1" dirty="0" smtClean="0"/>
              <a:t>Tips &amp; Tricks</a:t>
            </a:r>
            <a:endParaRPr lang="en-US" b="1" dirty="0"/>
          </a:p>
        </p:txBody>
      </p:sp>
      <p:sp>
        <p:nvSpPr>
          <p:cNvPr id="3" name="TextBox 2"/>
          <p:cNvSpPr txBox="1"/>
          <p:nvPr/>
        </p:nvSpPr>
        <p:spPr>
          <a:xfrm>
            <a:off x="685800" y="1428750"/>
            <a:ext cx="6553200" cy="2031325"/>
          </a:xfrm>
          <a:prstGeom prst="rect">
            <a:avLst/>
          </a:prstGeom>
          <a:noFill/>
        </p:spPr>
        <p:txBody>
          <a:bodyPr wrap="square" rtlCol="0">
            <a:spAutoFit/>
          </a:bodyPr>
          <a:lstStyle/>
          <a:p>
            <a:pPr marL="285750" indent="-285750">
              <a:buFont typeface="Arial" panose="020B0604020202020204" pitchFamily="34" charset="0"/>
              <a:buChar char="•"/>
            </a:pPr>
            <a:r>
              <a:rPr lang="en-US" dirty="0" smtClean="0"/>
              <a:t>Mouse Shortcuts</a:t>
            </a:r>
          </a:p>
          <a:p>
            <a:pPr marL="742950" lvl="1" indent="-285750">
              <a:buFont typeface="Arial" panose="020B0604020202020204" pitchFamily="34" charset="0"/>
              <a:buChar char="•"/>
            </a:pPr>
            <a:r>
              <a:rPr lang="en-US" dirty="0" smtClean="0"/>
              <a:t>‘O’ key to reset the center of rotation</a:t>
            </a:r>
          </a:p>
          <a:p>
            <a:pPr marL="742950" lvl="1" indent="-285750">
              <a:buFont typeface="Arial" panose="020B0604020202020204" pitchFamily="34" charset="0"/>
              <a:buChar char="•"/>
            </a:pPr>
            <a:r>
              <a:rPr lang="en-US" dirty="0" smtClean="0"/>
              <a:t>Middle mouse click to redraw</a:t>
            </a:r>
          </a:p>
          <a:p>
            <a:pPr marL="742950" lvl="1" indent="-285750">
              <a:buFont typeface="Arial" panose="020B0604020202020204" pitchFamily="34" charset="0"/>
              <a:buChar char="•"/>
            </a:pPr>
            <a:r>
              <a:rPr lang="en-US" dirty="0" smtClean="0"/>
              <a:t>Rotate with </a:t>
            </a:r>
            <a:r>
              <a:rPr lang="en-US" dirty="0" err="1" smtClean="0"/>
              <a:t>Ctrl+Right</a:t>
            </a:r>
            <a:r>
              <a:rPr lang="en-US" dirty="0" smtClean="0"/>
              <a:t> mouse</a:t>
            </a:r>
          </a:p>
          <a:p>
            <a:pPr marL="742950" lvl="1" indent="-285750">
              <a:buFont typeface="Arial" panose="020B0604020202020204" pitchFamily="34" charset="0"/>
              <a:buChar char="•"/>
            </a:pPr>
            <a:r>
              <a:rPr lang="en-US" dirty="0" smtClean="0"/>
              <a:t>Translate with Right mouse</a:t>
            </a:r>
          </a:p>
          <a:p>
            <a:pPr marL="742950" lvl="1" indent="-285750">
              <a:buFont typeface="Arial" panose="020B0604020202020204" pitchFamily="34" charset="0"/>
              <a:buChar char="•"/>
            </a:pPr>
            <a:r>
              <a:rPr lang="en-US" dirty="0" smtClean="0"/>
              <a:t>Zoom with Middle mouse</a:t>
            </a:r>
          </a:p>
          <a:p>
            <a:pPr marL="285750" indent="-285750">
              <a:buFont typeface="Arial" panose="020B0604020202020204" pitchFamily="34" charset="0"/>
              <a:buChar char="•"/>
            </a:pPr>
            <a:r>
              <a:rPr lang="en-US" dirty="0" smtClean="0"/>
              <a:t>Use a 3D Mouse! </a:t>
            </a:r>
            <a:r>
              <a:rPr lang="en-US" sz="1200" dirty="0" smtClean="0"/>
              <a:t>(Windows only)</a:t>
            </a:r>
          </a:p>
        </p:txBody>
      </p:sp>
      <p:pic>
        <p:nvPicPr>
          <p:cNvPr id="4" name="Picture 3"/>
          <p:cNvPicPr>
            <a:picLocks noChangeAspect="1"/>
          </p:cNvPicPr>
          <p:nvPr/>
        </p:nvPicPr>
        <p:blipFill>
          <a:blip r:embed="rId3"/>
          <a:stretch>
            <a:fillRect/>
          </a:stretch>
        </p:blipFill>
        <p:spPr>
          <a:xfrm>
            <a:off x="5562600" y="1200150"/>
            <a:ext cx="3108808" cy="2781300"/>
          </a:xfrm>
          <a:prstGeom prst="rect">
            <a:avLst/>
          </a:prstGeom>
        </p:spPr>
      </p:pic>
    </p:spTree>
    <p:extLst>
      <p:ext uri="{BB962C8B-B14F-4D97-AF65-F5344CB8AC3E}">
        <p14:creationId xmlns:p14="http://schemas.microsoft.com/office/powerpoint/2010/main" val="8669047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33350"/>
            <a:ext cx="5785592" cy="707231"/>
          </a:xfrm>
        </p:spPr>
        <p:txBody>
          <a:bodyPr/>
          <a:lstStyle/>
          <a:p>
            <a:r>
              <a:rPr lang="en-US" b="1" dirty="0" smtClean="0"/>
              <a:t>Tips &amp; Tricks</a:t>
            </a:r>
            <a:endParaRPr lang="en-US" b="1" dirty="0"/>
          </a:p>
        </p:txBody>
      </p:sp>
      <p:sp>
        <p:nvSpPr>
          <p:cNvPr id="3" name="TextBox 2"/>
          <p:cNvSpPr txBox="1"/>
          <p:nvPr/>
        </p:nvSpPr>
        <p:spPr>
          <a:xfrm>
            <a:off x="685800" y="1047750"/>
            <a:ext cx="6553200" cy="2031325"/>
          </a:xfrm>
          <a:prstGeom prst="rect">
            <a:avLst/>
          </a:prstGeom>
          <a:noFill/>
        </p:spPr>
        <p:txBody>
          <a:bodyPr wrap="square" rtlCol="0">
            <a:spAutoFit/>
          </a:bodyPr>
          <a:lstStyle/>
          <a:p>
            <a:pPr marL="285750" indent="-285750">
              <a:buFont typeface="Arial" panose="020B0604020202020204" pitchFamily="34" charset="0"/>
              <a:buChar char="•"/>
            </a:pPr>
            <a:r>
              <a:rPr lang="en-US" dirty="0" smtClean="0"/>
              <a:t>Use the PLT or SZL file formats to:</a:t>
            </a:r>
          </a:p>
          <a:p>
            <a:pPr marL="742950" lvl="1" indent="-285750">
              <a:buFont typeface="Arial" panose="020B0604020202020204" pitchFamily="34" charset="0"/>
              <a:buChar char="•"/>
            </a:pPr>
            <a:r>
              <a:rPr lang="en-US" dirty="0" smtClean="0"/>
              <a:t>Reduce </a:t>
            </a:r>
            <a:r>
              <a:rPr lang="en-US" dirty="0"/>
              <a:t>File </a:t>
            </a:r>
            <a:r>
              <a:rPr lang="en-US" dirty="0" smtClean="0"/>
              <a:t>Size</a:t>
            </a:r>
          </a:p>
          <a:p>
            <a:pPr marL="742950" lvl="1" indent="-285750">
              <a:buFont typeface="Arial" panose="020B0604020202020204" pitchFamily="34" charset="0"/>
              <a:buChar char="•"/>
            </a:pPr>
            <a:r>
              <a:rPr lang="en-US" dirty="0"/>
              <a:t>Reduce memory footprint</a:t>
            </a:r>
          </a:p>
          <a:p>
            <a:pPr marL="742950" lvl="1" indent="-285750">
              <a:buFont typeface="Arial" panose="020B0604020202020204" pitchFamily="34" charset="0"/>
              <a:buChar char="•"/>
            </a:pPr>
            <a:r>
              <a:rPr lang="en-US" dirty="0" smtClean="0"/>
              <a:t>Decrease time to load &amp; render data</a:t>
            </a:r>
          </a:p>
          <a:p>
            <a:pPr lvl="1"/>
            <a:endParaRPr lang="en-US" dirty="0" smtClean="0"/>
          </a:p>
          <a:p>
            <a:pPr marL="285750" indent="-285750">
              <a:buFont typeface="Arial" panose="020B0604020202020204" pitchFamily="34" charset="0"/>
              <a:buChar char="•"/>
            </a:pPr>
            <a:r>
              <a:rPr lang="en-US" dirty="0" smtClean="0"/>
              <a:t>For a 263 million element dataset, rendering a slice:</a:t>
            </a:r>
            <a:endParaRPr lang="en-US" dirty="0"/>
          </a:p>
          <a:p>
            <a:pPr marL="742950" lvl="1" indent="-285750">
              <a:buFont typeface="Arial" panose="020B0604020202020204" pitchFamily="34" charset="0"/>
              <a:buChar char="•"/>
            </a:pPr>
            <a:endParaRPr lang="en-US" dirty="0" smtClean="0"/>
          </a:p>
        </p:txBody>
      </p:sp>
      <p:graphicFrame>
        <p:nvGraphicFramePr>
          <p:cNvPr id="4" name="Table 3"/>
          <p:cNvGraphicFramePr>
            <a:graphicFrameLocks noGrp="1"/>
          </p:cNvGraphicFramePr>
          <p:nvPr>
            <p:extLst>
              <p:ext uri="{D42A27DB-BD31-4B8C-83A1-F6EECF244321}">
                <p14:modId xmlns:p14="http://schemas.microsoft.com/office/powerpoint/2010/main" val="4046345355"/>
              </p:ext>
            </p:extLst>
          </p:nvPr>
        </p:nvGraphicFramePr>
        <p:xfrm>
          <a:off x="1368796" y="2952750"/>
          <a:ext cx="7089404" cy="1483360"/>
        </p:xfrm>
        <a:graphic>
          <a:graphicData uri="http://schemas.openxmlformats.org/drawingml/2006/table">
            <a:tbl>
              <a:tblPr firstRow="1" bandRow="1">
                <a:tableStyleId>{5C22544A-7EE6-4342-B048-85BDC9FD1C3A}</a:tableStyleId>
              </a:tblPr>
              <a:tblGrid>
                <a:gridCol w="1069604">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gridCol w="2971800">
                  <a:extLst>
                    <a:ext uri="{9D8B030D-6E8A-4147-A177-3AD203B41FA5}">
                      <a16:colId xmlns:a16="http://schemas.microsoft.com/office/drawing/2014/main" val="20004"/>
                    </a:ext>
                  </a:extLst>
                </a:gridCol>
              </a:tblGrid>
              <a:tr h="370840">
                <a:tc>
                  <a:txBody>
                    <a:bodyPr/>
                    <a:lstStyle/>
                    <a:p>
                      <a:r>
                        <a:rPr lang="en-US" dirty="0" smtClean="0"/>
                        <a:t>File type</a:t>
                      </a:r>
                      <a:endParaRPr lang="en-US" dirty="0"/>
                    </a:p>
                  </a:txBody>
                  <a:tcPr/>
                </a:tc>
                <a:tc>
                  <a:txBody>
                    <a:bodyPr/>
                    <a:lstStyle/>
                    <a:p>
                      <a:r>
                        <a:rPr lang="en-US" dirty="0" smtClean="0"/>
                        <a:t>File size</a:t>
                      </a:r>
                      <a:endParaRPr lang="en-US" dirty="0"/>
                    </a:p>
                  </a:txBody>
                  <a:tcPr/>
                </a:tc>
                <a:tc>
                  <a:txBody>
                    <a:bodyPr/>
                    <a:lstStyle/>
                    <a:p>
                      <a:r>
                        <a:rPr lang="en-US" dirty="0" smtClean="0"/>
                        <a:t>RAM</a:t>
                      </a:r>
                      <a:endParaRPr lang="en-US" dirty="0"/>
                    </a:p>
                  </a:txBody>
                  <a:tcPr/>
                </a:tc>
                <a:tc>
                  <a:txBody>
                    <a:bodyPr/>
                    <a:lstStyle/>
                    <a:p>
                      <a:r>
                        <a:rPr lang="en-US" dirty="0" smtClean="0"/>
                        <a:t>Time</a:t>
                      </a:r>
                      <a:endParaRPr lang="en-US" dirty="0"/>
                    </a:p>
                  </a:txBody>
                  <a:tcPr/>
                </a:tc>
                <a:tc>
                  <a:txBody>
                    <a:bodyPr/>
                    <a:lstStyle/>
                    <a:p>
                      <a:r>
                        <a:rPr lang="en-US" dirty="0" smtClean="0"/>
                        <a:t>Conversion</a:t>
                      </a:r>
                      <a:r>
                        <a:rPr lang="en-US" baseline="0" dirty="0" smtClean="0"/>
                        <a:t> Time (</a:t>
                      </a:r>
                      <a:r>
                        <a:rPr lang="en-US" baseline="0" dirty="0" err="1" smtClean="0"/>
                        <a:t>m:ss</a:t>
                      </a:r>
                      <a:r>
                        <a:rPr lang="en-US" baseline="0" dirty="0" smtClean="0"/>
                        <a:t>)</a:t>
                      </a:r>
                      <a:endParaRPr lang="en-US" dirty="0"/>
                    </a:p>
                  </a:txBody>
                  <a:tcPr/>
                </a:tc>
                <a:extLst>
                  <a:ext uri="{0D108BD9-81ED-4DB2-BD59-A6C34878D82A}">
                    <a16:rowId xmlns:a16="http://schemas.microsoft.com/office/drawing/2014/main" val="10000"/>
                  </a:ext>
                </a:extLst>
              </a:tr>
              <a:tr h="370840">
                <a:tc>
                  <a:txBody>
                    <a:bodyPr/>
                    <a:lstStyle/>
                    <a:p>
                      <a:r>
                        <a:rPr lang="en-US" dirty="0" smtClean="0"/>
                        <a:t>Plot3D</a:t>
                      </a:r>
                      <a:endParaRPr lang="en-US" dirty="0"/>
                    </a:p>
                  </a:txBody>
                  <a:tcPr/>
                </a:tc>
                <a:tc>
                  <a:txBody>
                    <a:bodyPr/>
                    <a:lstStyle/>
                    <a:p>
                      <a:r>
                        <a:rPr lang="en-US" dirty="0" smtClean="0"/>
                        <a:t>21.9Gb</a:t>
                      </a:r>
                      <a:endParaRPr lang="en-US" dirty="0"/>
                    </a:p>
                  </a:txBody>
                  <a:tcPr/>
                </a:tc>
                <a:tc>
                  <a:txBody>
                    <a:bodyPr/>
                    <a:lstStyle/>
                    <a:p>
                      <a:r>
                        <a:rPr lang="en-US" dirty="0" smtClean="0"/>
                        <a:t>3,500 Mb</a:t>
                      </a:r>
                      <a:endParaRPr lang="en-US" dirty="0"/>
                    </a:p>
                  </a:txBody>
                  <a:tcPr/>
                </a:tc>
                <a:tc>
                  <a:txBody>
                    <a:bodyPr/>
                    <a:lstStyle/>
                    <a:p>
                      <a:r>
                        <a:rPr lang="en-US" dirty="0" smtClean="0"/>
                        <a:t>8.6s</a:t>
                      </a:r>
                    </a:p>
                  </a:txBody>
                  <a:tcPr/>
                </a:tc>
                <a:tc>
                  <a:txBody>
                    <a:bodyPr/>
                    <a:lstStyle/>
                    <a:p>
                      <a:r>
                        <a:rPr lang="en-US" dirty="0" smtClean="0"/>
                        <a:t>N/A</a:t>
                      </a:r>
                    </a:p>
                  </a:txBody>
                  <a:tcPr/>
                </a:tc>
                <a:extLst>
                  <a:ext uri="{0D108BD9-81ED-4DB2-BD59-A6C34878D82A}">
                    <a16:rowId xmlns:a16="http://schemas.microsoft.com/office/drawing/2014/main" val="10001"/>
                  </a:ext>
                </a:extLst>
              </a:tr>
              <a:tr h="370840">
                <a:tc>
                  <a:txBody>
                    <a:bodyPr/>
                    <a:lstStyle/>
                    <a:p>
                      <a:r>
                        <a:rPr lang="en-US" dirty="0" smtClean="0"/>
                        <a:t>SZL</a:t>
                      </a:r>
                      <a:endParaRPr lang="en-US" dirty="0"/>
                    </a:p>
                  </a:txBody>
                  <a:tcPr/>
                </a:tc>
                <a:tc>
                  <a:txBody>
                    <a:bodyPr/>
                    <a:lstStyle/>
                    <a:p>
                      <a:r>
                        <a:rPr lang="en-US" dirty="0" smtClean="0"/>
                        <a:t>13.4Gb</a:t>
                      </a:r>
                      <a:endParaRPr lang="en-US" dirty="0"/>
                    </a:p>
                  </a:txBody>
                  <a:tcPr/>
                </a:tc>
                <a:tc>
                  <a:txBody>
                    <a:bodyPr/>
                    <a:lstStyle/>
                    <a:p>
                      <a:r>
                        <a:rPr lang="en-US" dirty="0" smtClean="0"/>
                        <a:t>324Mb</a:t>
                      </a:r>
                      <a:endParaRPr lang="en-US" dirty="0"/>
                    </a:p>
                  </a:txBody>
                  <a:tcPr/>
                </a:tc>
                <a:tc>
                  <a:txBody>
                    <a:bodyPr/>
                    <a:lstStyle/>
                    <a:p>
                      <a:r>
                        <a:rPr lang="en-US" dirty="0" smtClean="0"/>
                        <a:t>5.4s</a:t>
                      </a:r>
                      <a:endParaRPr lang="en-US" dirty="0"/>
                    </a:p>
                  </a:txBody>
                  <a:tcPr/>
                </a:tc>
                <a:tc>
                  <a:txBody>
                    <a:bodyPr/>
                    <a:lstStyle/>
                    <a:p>
                      <a:r>
                        <a:rPr lang="en-US" dirty="0" smtClean="0"/>
                        <a:t>6:54</a:t>
                      </a:r>
                      <a:endParaRPr lang="en-US" dirty="0"/>
                    </a:p>
                  </a:txBody>
                  <a:tcPr/>
                </a:tc>
                <a:extLst>
                  <a:ext uri="{0D108BD9-81ED-4DB2-BD59-A6C34878D82A}">
                    <a16:rowId xmlns:a16="http://schemas.microsoft.com/office/drawing/2014/main" val="10002"/>
                  </a:ext>
                </a:extLst>
              </a:tr>
              <a:tr h="370840">
                <a:tc>
                  <a:txBody>
                    <a:bodyPr/>
                    <a:lstStyle/>
                    <a:p>
                      <a:r>
                        <a:rPr lang="en-US" dirty="0" smtClean="0"/>
                        <a:t>PLT</a:t>
                      </a:r>
                      <a:endParaRPr lang="en-US" dirty="0"/>
                    </a:p>
                  </a:txBody>
                  <a:tcPr/>
                </a:tc>
                <a:tc>
                  <a:txBody>
                    <a:bodyPr/>
                    <a:lstStyle/>
                    <a:p>
                      <a:r>
                        <a:rPr lang="en-US" dirty="0" smtClean="0"/>
                        <a:t>13.1Gb</a:t>
                      </a:r>
                      <a:endParaRPr lang="en-US" dirty="0"/>
                    </a:p>
                  </a:txBody>
                  <a:tcPr/>
                </a:tc>
                <a:tc>
                  <a:txBody>
                    <a:bodyPr/>
                    <a:lstStyle/>
                    <a:p>
                      <a:r>
                        <a:rPr lang="en-US" dirty="0" smtClean="0"/>
                        <a:t>725Mb</a:t>
                      </a:r>
                      <a:endParaRPr lang="en-US" dirty="0"/>
                    </a:p>
                  </a:txBody>
                  <a:tcPr/>
                </a:tc>
                <a:tc>
                  <a:txBody>
                    <a:bodyPr/>
                    <a:lstStyle/>
                    <a:p>
                      <a:r>
                        <a:rPr lang="en-US" dirty="0" smtClean="0"/>
                        <a:t>5.9s</a:t>
                      </a:r>
                      <a:endParaRPr lang="en-US" dirty="0"/>
                    </a:p>
                  </a:txBody>
                  <a:tcPr/>
                </a:tc>
                <a:tc>
                  <a:txBody>
                    <a:bodyPr/>
                    <a:lstStyle/>
                    <a:p>
                      <a:r>
                        <a:rPr lang="en-US" dirty="0" smtClean="0"/>
                        <a:t>2:32</a:t>
                      </a:r>
                      <a:endParaRPr lang="en-US"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4250733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006884978"/>
              </p:ext>
            </p:extLst>
          </p:nvPr>
        </p:nvGraphicFramePr>
        <p:xfrm>
          <a:off x="381000" y="2343150"/>
          <a:ext cx="8001001" cy="672619"/>
        </p:xfrm>
        <a:graphic>
          <a:graphicData uri="http://schemas.openxmlformats.org/drawingml/2006/table">
            <a:tbl>
              <a:tblPr>
                <a:tableStyleId>{5C22544A-7EE6-4342-B048-85BDC9FD1C3A}</a:tableStyleId>
              </a:tblPr>
              <a:tblGrid>
                <a:gridCol w="966739">
                  <a:extLst>
                    <a:ext uri="{9D8B030D-6E8A-4147-A177-3AD203B41FA5}">
                      <a16:colId xmlns:a16="http://schemas.microsoft.com/office/drawing/2014/main" val="20000"/>
                    </a:ext>
                  </a:extLst>
                </a:gridCol>
                <a:gridCol w="1140926">
                  <a:extLst>
                    <a:ext uri="{9D8B030D-6E8A-4147-A177-3AD203B41FA5}">
                      <a16:colId xmlns:a16="http://schemas.microsoft.com/office/drawing/2014/main" val="20001"/>
                    </a:ext>
                  </a:extLst>
                </a:gridCol>
                <a:gridCol w="618365">
                  <a:extLst>
                    <a:ext uri="{9D8B030D-6E8A-4147-A177-3AD203B41FA5}">
                      <a16:colId xmlns:a16="http://schemas.microsoft.com/office/drawing/2014/main" val="20002"/>
                    </a:ext>
                  </a:extLst>
                </a:gridCol>
                <a:gridCol w="829971">
                  <a:extLst>
                    <a:ext uri="{9D8B030D-6E8A-4147-A177-3AD203B41FA5}">
                      <a16:colId xmlns:a16="http://schemas.microsoft.com/office/drawing/2014/main" val="20003"/>
                    </a:ext>
                  </a:extLst>
                </a:gridCol>
                <a:gridCol w="592667">
                  <a:extLst>
                    <a:ext uri="{9D8B030D-6E8A-4147-A177-3AD203B41FA5}">
                      <a16:colId xmlns:a16="http://schemas.microsoft.com/office/drawing/2014/main" val="20004"/>
                    </a:ext>
                  </a:extLst>
                </a:gridCol>
                <a:gridCol w="1333500">
                  <a:extLst>
                    <a:ext uri="{9D8B030D-6E8A-4147-A177-3AD203B41FA5}">
                      <a16:colId xmlns:a16="http://schemas.microsoft.com/office/drawing/2014/main" val="20005"/>
                    </a:ext>
                  </a:extLst>
                </a:gridCol>
                <a:gridCol w="1629834">
                  <a:extLst>
                    <a:ext uri="{9D8B030D-6E8A-4147-A177-3AD203B41FA5}">
                      <a16:colId xmlns:a16="http://schemas.microsoft.com/office/drawing/2014/main" val="20006"/>
                    </a:ext>
                  </a:extLst>
                </a:gridCol>
                <a:gridCol w="888999">
                  <a:extLst>
                    <a:ext uri="{9D8B030D-6E8A-4147-A177-3AD203B41FA5}">
                      <a16:colId xmlns:a16="http://schemas.microsoft.com/office/drawing/2014/main" val="20007"/>
                    </a:ext>
                  </a:extLst>
                </a:gridCol>
              </a:tblGrid>
              <a:tr h="179424">
                <a:tc>
                  <a:txBody>
                    <a:bodyPr/>
                    <a:lstStyle/>
                    <a:p>
                      <a:pPr algn="l" fontAlgn="b"/>
                      <a:r>
                        <a:rPr lang="en-US" sz="1000" u="none" strike="noStrike" dirty="0">
                          <a:effectLst/>
                        </a:rPr>
                        <a:t>Product</a:t>
                      </a:r>
                      <a:endParaRPr lang="en-US" sz="1000" b="0" i="0" u="none" strike="noStrike" dirty="0">
                        <a:solidFill>
                          <a:srgbClr val="000000"/>
                        </a:solidFill>
                        <a:effectLst/>
                        <a:latin typeface="Calibri" panose="020F0502020204030204" pitchFamily="34" charset="0"/>
                      </a:endParaRPr>
                    </a:p>
                  </a:txBody>
                  <a:tcPr marL="8971" marR="8971" marT="8971" marB="0" anchor="b"/>
                </a:tc>
                <a:tc>
                  <a:txBody>
                    <a:bodyPr/>
                    <a:lstStyle/>
                    <a:p>
                      <a:pPr algn="l" fontAlgn="b"/>
                      <a:r>
                        <a:rPr lang="en-US" sz="1000" u="none" strike="noStrike">
                          <a:effectLst/>
                        </a:rPr>
                        <a:t>Data File Type</a:t>
                      </a:r>
                      <a:endParaRPr lang="en-US" sz="1000" b="0" i="0" u="none" strike="noStrike">
                        <a:solidFill>
                          <a:srgbClr val="000000"/>
                        </a:solidFill>
                        <a:effectLst/>
                        <a:latin typeface="Calibri" panose="020F0502020204030204" pitchFamily="34" charset="0"/>
                      </a:endParaRPr>
                    </a:p>
                  </a:txBody>
                  <a:tcPr marL="8971" marR="8971" marT="8971" marB="0" anchor="b"/>
                </a:tc>
                <a:tc>
                  <a:txBody>
                    <a:bodyPr/>
                    <a:lstStyle/>
                    <a:p>
                      <a:pPr algn="l" fontAlgn="b"/>
                      <a:r>
                        <a:rPr lang="en-US" sz="1000" u="none" strike="noStrike">
                          <a:effectLst/>
                        </a:rPr>
                        <a:t>Size</a:t>
                      </a:r>
                      <a:endParaRPr lang="en-US" sz="1000" b="0" i="0" u="none" strike="noStrike">
                        <a:solidFill>
                          <a:srgbClr val="000000"/>
                        </a:solidFill>
                        <a:effectLst/>
                        <a:latin typeface="Calibri" panose="020F0502020204030204" pitchFamily="34" charset="0"/>
                      </a:endParaRPr>
                    </a:p>
                  </a:txBody>
                  <a:tcPr marL="8971" marR="8971" marT="8971" marB="0" anchor="b"/>
                </a:tc>
                <a:tc>
                  <a:txBody>
                    <a:bodyPr/>
                    <a:lstStyle/>
                    <a:p>
                      <a:pPr algn="l" fontAlgn="b"/>
                      <a:r>
                        <a:rPr lang="en-US" sz="1000" u="none" strike="noStrike">
                          <a:effectLst/>
                        </a:rPr>
                        <a:t>Max RAM (Gb)</a:t>
                      </a:r>
                      <a:endParaRPr lang="en-US" sz="1000" b="0" i="0" u="none" strike="noStrike">
                        <a:solidFill>
                          <a:srgbClr val="000000"/>
                        </a:solidFill>
                        <a:effectLst/>
                        <a:latin typeface="Calibri" panose="020F0502020204030204" pitchFamily="34" charset="0"/>
                      </a:endParaRPr>
                    </a:p>
                  </a:txBody>
                  <a:tcPr marL="8971" marR="8971" marT="8971" marB="0" anchor="b"/>
                </a:tc>
                <a:tc>
                  <a:txBody>
                    <a:bodyPr/>
                    <a:lstStyle/>
                    <a:p>
                      <a:pPr algn="l" fontAlgn="b"/>
                      <a:r>
                        <a:rPr lang="en-US" sz="1000" u="none" strike="noStrike">
                          <a:effectLst/>
                        </a:rPr>
                        <a:t>Max CPU</a:t>
                      </a:r>
                      <a:endParaRPr lang="en-US" sz="1000" b="0" i="0" u="none" strike="noStrike">
                        <a:solidFill>
                          <a:srgbClr val="000000"/>
                        </a:solidFill>
                        <a:effectLst/>
                        <a:latin typeface="Calibri" panose="020F0502020204030204" pitchFamily="34" charset="0"/>
                      </a:endParaRPr>
                    </a:p>
                  </a:txBody>
                  <a:tcPr marL="8971" marR="8971" marT="8971" marB="0" anchor="b"/>
                </a:tc>
                <a:tc>
                  <a:txBody>
                    <a:bodyPr/>
                    <a:lstStyle/>
                    <a:p>
                      <a:pPr algn="l" fontAlgn="b"/>
                      <a:r>
                        <a:rPr lang="en-US" sz="1000" u="none" strike="noStrike" dirty="0" smtClean="0">
                          <a:effectLst/>
                        </a:rPr>
                        <a:t>Time to Calculate Q-Criterion</a:t>
                      </a:r>
                      <a:endParaRPr lang="en-US" sz="1000" b="0" i="0" u="none" strike="noStrike" dirty="0">
                        <a:solidFill>
                          <a:srgbClr val="000000"/>
                        </a:solidFill>
                        <a:effectLst/>
                        <a:latin typeface="Calibri" panose="020F0502020204030204" pitchFamily="34" charset="0"/>
                      </a:endParaRPr>
                    </a:p>
                  </a:txBody>
                  <a:tcPr marL="8971" marR="8971" marT="8971" marB="0" anchor="b"/>
                </a:tc>
                <a:tc>
                  <a:txBody>
                    <a:bodyPr/>
                    <a:lstStyle/>
                    <a:p>
                      <a:pPr algn="l" fontAlgn="b"/>
                      <a:r>
                        <a:rPr lang="en-US" sz="1000" u="none" strike="noStrike">
                          <a:effectLst/>
                        </a:rPr>
                        <a:t>Time to render iso-surface @ Q = 0</a:t>
                      </a:r>
                      <a:endParaRPr lang="en-US" sz="1000" b="0" i="0" u="none" strike="noStrike">
                        <a:solidFill>
                          <a:srgbClr val="000000"/>
                        </a:solidFill>
                        <a:effectLst/>
                        <a:latin typeface="Calibri" panose="020F0502020204030204" pitchFamily="34" charset="0"/>
                      </a:endParaRPr>
                    </a:p>
                  </a:txBody>
                  <a:tcPr marL="8971" marR="8971" marT="8971" marB="0" anchor="b"/>
                </a:tc>
                <a:tc>
                  <a:txBody>
                    <a:bodyPr/>
                    <a:lstStyle/>
                    <a:p>
                      <a:pPr algn="l" fontAlgn="b"/>
                      <a:r>
                        <a:rPr lang="en-US" sz="1000" u="none" strike="noStrike" dirty="0">
                          <a:effectLst/>
                        </a:rPr>
                        <a:t>Total Time</a:t>
                      </a:r>
                      <a:endParaRPr lang="en-US" sz="1000" b="0" i="0" u="none" strike="noStrike" dirty="0">
                        <a:solidFill>
                          <a:srgbClr val="000000"/>
                        </a:solidFill>
                        <a:effectLst/>
                        <a:latin typeface="Calibri" panose="020F0502020204030204" pitchFamily="34" charset="0"/>
                      </a:endParaRPr>
                    </a:p>
                  </a:txBody>
                  <a:tcPr marL="8971" marR="8971" marT="8971" marB="0" anchor="b"/>
                </a:tc>
                <a:extLst>
                  <a:ext uri="{0D108BD9-81ED-4DB2-BD59-A6C34878D82A}">
                    <a16:rowId xmlns:a16="http://schemas.microsoft.com/office/drawing/2014/main" val="10000"/>
                  </a:ext>
                </a:extLst>
              </a:tr>
              <a:tr h="179424">
                <a:tc>
                  <a:txBody>
                    <a:bodyPr/>
                    <a:lstStyle/>
                    <a:p>
                      <a:pPr algn="l" fontAlgn="b"/>
                      <a:r>
                        <a:rPr lang="en-US" sz="1000" u="none" strike="noStrike">
                          <a:effectLst/>
                        </a:rPr>
                        <a:t>Tecplot 360 EX</a:t>
                      </a:r>
                      <a:endParaRPr lang="en-US" sz="1000" b="0" i="0" u="none" strike="noStrike">
                        <a:solidFill>
                          <a:srgbClr val="000000"/>
                        </a:solidFill>
                        <a:effectLst/>
                        <a:latin typeface="Calibri" panose="020F0502020204030204" pitchFamily="34" charset="0"/>
                      </a:endParaRPr>
                    </a:p>
                  </a:txBody>
                  <a:tcPr marL="8971" marR="8971" marT="8971" marB="0" anchor="b"/>
                </a:tc>
                <a:tc>
                  <a:txBody>
                    <a:bodyPr/>
                    <a:lstStyle/>
                    <a:p>
                      <a:pPr algn="l" fontAlgn="b"/>
                      <a:r>
                        <a:rPr lang="en-US" sz="1000" u="none" strike="noStrike" dirty="0">
                          <a:effectLst/>
                        </a:rPr>
                        <a:t>Plot3D</a:t>
                      </a:r>
                      <a:endParaRPr lang="en-US" sz="1000" b="0" i="0" u="none" strike="noStrike" dirty="0">
                        <a:solidFill>
                          <a:srgbClr val="000000"/>
                        </a:solidFill>
                        <a:effectLst/>
                        <a:latin typeface="Calibri" panose="020F0502020204030204" pitchFamily="34" charset="0"/>
                      </a:endParaRPr>
                    </a:p>
                  </a:txBody>
                  <a:tcPr marL="8971" marR="8971" marT="8971" marB="0" anchor="b"/>
                </a:tc>
                <a:tc>
                  <a:txBody>
                    <a:bodyPr/>
                    <a:lstStyle/>
                    <a:p>
                      <a:pPr algn="r" fontAlgn="b"/>
                      <a:r>
                        <a:rPr lang="en-US" sz="1000" u="none" strike="noStrike">
                          <a:effectLst/>
                        </a:rPr>
                        <a:t>50,000,000</a:t>
                      </a:r>
                      <a:endParaRPr lang="en-US" sz="1000" b="0" i="0" u="none" strike="noStrike">
                        <a:solidFill>
                          <a:srgbClr val="000000"/>
                        </a:solidFill>
                        <a:effectLst/>
                        <a:latin typeface="Calibri" panose="020F0502020204030204" pitchFamily="34" charset="0"/>
                      </a:endParaRPr>
                    </a:p>
                  </a:txBody>
                  <a:tcPr marL="8971" marR="8971" marT="8971" marB="0" anchor="b"/>
                </a:tc>
                <a:tc>
                  <a:txBody>
                    <a:bodyPr/>
                    <a:lstStyle/>
                    <a:p>
                      <a:pPr algn="r" fontAlgn="b"/>
                      <a:r>
                        <a:rPr lang="en-US" sz="1000" u="none" strike="noStrike" dirty="0">
                          <a:effectLst/>
                        </a:rPr>
                        <a:t>28</a:t>
                      </a:r>
                      <a:endParaRPr lang="en-US" sz="1000" b="0" i="0" u="none" strike="noStrike" dirty="0">
                        <a:solidFill>
                          <a:srgbClr val="000000"/>
                        </a:solidFill>
                        <a:effectLst/>
                        <a:latin typeface="Calibri" panose="020F0502020204030204" pitchFamily="34" charset="0"/>
                      </a:endParaRPr>
                    </a:p>
                  </a:txBody>
                  <a:tcPr marL="8971" marR="8971" marT="8971" marB="0" anchor="b"/>
                </a:tc>
                <a:tc>
                  <a:txBody>
                    <a:bodyPr/>
                    <a:lstStyle/>
                    <a:p>
                      <a:pPr algn="r" fontAlgn="b"/>
                      <a:r>
                        <a:rPr lang="en-US" sz="1000" u="none" strike="noStrike">
                          <a:effectLst/>
                        </a:rPr>
                        <a:t>100%</a:t>
                      </a:r>
                      <a:endParaRPr lang="en-US" sz="1000" b="0" i="0" u="none" strike="noStrike">
                        <a:solidFill>
                          <a:srgbClr val="000000"/>
                        </a:solidFill>
                        <a:effectLst/>
                        <a:latin typeface="Calibri" panose="020F0502020204030204" pitchFamily="34" charset="0"/>
                      </a:endParaRPr>
                    </a:p>
                  </a:txBody>
                  <a:tcPr marL="8971" marR="8971" marT="8971" marB="0" anchor="b"/>
                </a:tc>
                <a:tc>
                  <a:txBody>
                    <a:bodyPr/>
                    <a:lstStyle/>
                    <a:p>
                      <a:pPr algn="r" fontAlgn="b"/>
                      <a:r>
                        <a:rPr lang="en-US" sz="1000" u="none" strike="noStrike" dirty="0">
                          <a:effectLst/>
                        </a:rPr>
                        <a:t>01:35.9</a:t>
                      </a:r>
                      <a:endParaRPr lang="en-US" sz="1000" b="0" i="0" u="none" strike="noStrike" dirty="0">
                        <a:solidFill>
                          <a:srgbClr val="000000"/>
                        </a:solidFill>
                        <a:effectLst/>
                        <a:latin typeface="Calibri" panose="020F0502020204030204" pitchFamily="34" charset="0"/>
                      </a:endParaRPr>
                    </a:p>
                  </a:txBody>
                  <a:tcPr marL="8971" marR="8971" marT="8971" marB="0" anchor="b"/>
                </a:tc>
                <a:tc>
                  <a:txBody>
                    <a:bodyPr/>
                    <a:lstStyle/>
                    <a:p>
                      <a:pPr algn="r" fontAlgn="b"/>
                      <a:r>
                        <a:rPr lang="en-US" sz="1000" u="none" strike="noStrike" dirty="0">
                          <a:effectLst/>
                        </a:rPr>
                        <a:t>00:39.2</a:t>
                      </a:r>
                      <a:endParaRPr lang="en-US" sz="1000" b="0" i="0" u="none" strike="noStrike" dirty="0">
                        <a:solidFill>
                          <a:srgbClr val="000000"/>
                        </a:solidFill>
                        <a:effectLst/>
                        <a:latin typeface="Calibri" panose="020F0502020204030204" pitchFamily="34" charset="0"/>
                      </a:endParaRPr>
                    </a:p>
                  </a:txBody>
                  <a:tcPr marL="8971" marR="8971" marT="8971" marB="0" anchor="b"/>
                </a:tc>
                <a:tc>
                  <a:txBody>
                    <a:bodyPr/>
                    <a:lstStyle/>
                    <a:p>
                      <a:pPr algn="r" fontAlgn="b"/>
                      <a:r>
                        <a:rPr lang="en-US" sz="1000" u="none" strike="noStrike" dirty="0">
                          <a:solidFill>
                            <a:schemeClr val="tx1"/>
                          </a:solidFill>
                          <a:effectLst/>
                        </a:rPr>
                        <a:t>02:15.1</a:t>
                      </a:r>
                      <a:endParaRPr lang="en-US" sz="1000" b="0" i="0" u="none" strike="noStrike" dirty="0">
                        <a:solidFill>
                          <a:schemeClr val="tx1"/>
                        </a:solidFill>
                        <a:effectLst/>
                        <a:latin typeface="Calibri" panose="020F0502020204030204" pitchFamily="34" charset="0"/>
                      </a:endParaRPr>
                    </a:p>
                  </a:txBody>
                  <a:tcPr marL="8971" marR="8971" marT="8971" marB="0" anchor="b"/>
                </a:tc>
                <a:extLst>
                  <a:ext uri="{0D108BD9-81ED-4DB2-BD59-A6C34878D82A}">
                    <a16:rowId xmlns:a16="http://schemas.microsoft.com/office/drawing/2014/main" val="10001"/>
                  </a:ext>
                </a:extLst>
              </a:tr>
              <a:tr h="179424">
                <a:tc>
                  <a:txBody>
                    <a:bodyPr/>
                    <a:lstStyle/>
                    <a:p>
                      <a:pPr algn="l" fontAlgn="b"/>
                      <a:r>
                        <a:rPr lang="en-US" sz="1000" u="none" strike="noStrike">
                          <a:effectLst/>
                        </a:rPr>
                        <a:t>Tecplot 360 2013</a:t>
                      </a:r>
                      <a:endParaRPr lang="en-US" sz="1000" b="0" i="0" u="none" strike="noStrike">
                        <a:solidFill>
                          <a:srgbClr val="000000"/>
                        </a:solidFill>
                        <a:effectLst/>
                        <a:latin typeface="Calibri" panose="020F0502020204030204" pitchFamily="34" charset="0"/>
                      </a:endParaRPr>
                    </a:p>
                  </a:txBody>
                  <a:tcPr marL="8971" marR="8971" marT="8971" marB="0" anchor="b"/>
                </a:tc>
                <a:tc>
                  <a:txBody>
                    <a:bodyPr/>
                    <a:lstStyle/>
                    <a:p>
                      <a:pPr algn="l" fontAlgn="b"/>
                      <a:r>
                        <a:rPr lang="en-US" sz="1000" u="none" strike="noStrike" dirty="0">
                          <a:effectLst/>
                        </a:rPr>
                        <a:t>Tecplot Binary (PLT)</a:t>
                      </a:r>
                      <a:endParaRPr lang="en-US" sz="1000" b="0" i="0" u="none" strike="noStrike" dirty="0">
                        <a:solidFill>
                          <a:srgbClr val="000000"/>
                        </a:solidFill>
                        <a:effectLst/>
                        <a:latin typeface="Calibri" panose="020F0502020204030204" pitchFamily="34" charset="0"/>
                      </a:endParaRPr>
                    </a:p>
                  </a:txBody>
                  <a:tcPr marL="8971" marR="8971" marT="8971" marB="0" anchor="b"/>
                </a:tc>
                <a:tc>
                  <a:txBody>
                    <a:bodyPr/>
                    <a:lstStyle/>
                    <a:p>
                      <a:pPr algn="r" fontAlgn="b"/>
                      <a:r>
                        <a:rPr lang="en-US" sz="1000" u="none" strike="noStrike" dirty="0">
                          <a:effectLst/>
                        </a:rPr>
                        <a:t>50,000,000</a:t>
                      </a:r>
                      <a:endParaRPr lang="en-US" sz="1000" b="0" i="0" u="none" strike="noStrike" dirty="0">
                        <a:solidFill>
                          <a:srgbClr val="000000"/>
                        </a:solidFill>
                        <a:effectLst/>
                        <a:latin typeface="Calibri" panose="020F0502020204030204" pitchFamily="34" charset="0"/>
                      </a:endParaRPr>
                    </a:p>
                  </a:txBody>
                  <a:tcPr marL="8971" marR="8971" marT="8971" marB="0" anchor="b"/>
                </a:tc>
                <a:tc>
                  <a:txBody>
                    <a:bodyPr/>
                    <a:lstStyle/>
                    <a:p>
                      <a:pPr algn="r" fontAlgn="b"/>
                      <a:r>
                        <a:rPr lang="en-US" sz="1000" u="none" strike="noStrike">
                          <a:effectLst/>
                        </a:rPr>
                        <a:t>22</a:t>
                      </a:r>
                      <a:endParaRPr lang="en-US" sz="1000" b="0" i="0" u="none" strike="noStrike">
                        <a:solidFill>
                          <a:srgbClr val="000000"/>
                        </a:solidFill>
                        <a:effectLst/>
                        <a:latin typeface="Calibri" panose="020F0502020204030204" pitchFamily="34" charset="0"/>
                      </a:endParaRPr>
                    </a:p>
                  </a:txBody>
                  <a:tcPr marL="8971" marR="8971" marT="8971" marB="0" anchor="b"/>
                </a:tc>
                <a:tc>
                  <a:txBody>
                    <a:bodyPr/>
                    <a:lstStyle/>
                    <a:p>
                      <a:pPr algn="r" fontAlgn="b"/>
                      <a:r>
                        <a:rPr lang="en-US" sz="1000" u="none" strike="noStrike" dirty="0">
                          <a:effectLst/>
                        </a:rPr>
                        <a:t>25%</a:t>
                      </a:r>
                      <a:endParaRPr lang="en-US" sz="1000" b="0" i="0" u="none" strike="noStrike" dirty="0">
                        <a:solidFill>
                          <a:srgbClr val="000000"/>
                        </a:solidFill>
                        <a:effectLst/>
                        <a:latin typeface="Calibri" panose="020F0502020204030204" pitchFamily="34" charset="0"/>
                      </a:endParaRPr>
                    </a:p>
                  </a:txBody>
                  <a:tcPr marL="8971" marR="8971" marT="8971" marB="0" anchor="b"/>
                </a:tc>
                <a:tc>
                  <a:txBody>
                    <a:bodyPr/>
                    <a:lstStyle/>
                    <a:p>
                      <a:pPr algn="r" fontAlgn="b"/>
                      <a:r>
                        <a:rPr lang="en-US" sz="1000" u="none" strike="noStrike" dirty="0">
                          <a:effectLst/>
                        </a:rPr>
                        <a:t>04:08.9</a:t>
                      </a:r>
                      <a:endParaRPr lang="en-US" sz="1000" b="0" i="0" u="none" strike="noStrike" dirty="0">
                        <a:solidFill>
                          <a:srgbClr val="000000"/>
                        </a:solidFill>
                        <a:effectLst/>
                        <a:latin typeface="Calibri" panose="020F0502020204030204" pitchFamily="34" charset="0"/>
                      </a:endParaRPr>
                    </a:p>
                  </a:txBody>
                  <a:tcPr marL="8971" marR="8971" marT="8971" marB="0" anchor="b"/>
                </a:tc>
                <a:tc>
                  <a:txBody>
                    <a:bodyPr/>
                    <a:lstStyle/>
                    <a:p>
                      <a:pPr algn="r" fontAlgn="b"/>
                      <a:r>
                        <a:rPr lang="en-US" sz="1000" u="none" strike="noStrike" dirty="0">
                          <a:effectLst/>
                        </a:rPr>
                        <a:t>00:44.9</a:t>
                      </a:r>
                      <a:endParaRPr lang="en-US" sz="1000" b="0" i="0" u="none" strike="noStrike" dirty="0">
                        <a:solidFill>
                          <a:srgbClr val="000000"/>
                        </a:solidFill>
                        <a:effectLst/>
                        <a:latin typeface="Calibri" panose="020F0502020204030204" pitchFamily="34" charset="0"/>
                      </a:endParaRPr>
                    </a:p>
                  </a:txBody>
                  <a:tcPr marL="8971" marR="8971" marT="8971" marB="0" anchor="b"/>
                </a:tc>
                <a:tc>
                  <a:txBody>
                    <a:bodyPr/>
                    <a:lstStyle/>
                    <a:p>
                      <a:pPr algn="r" fontAlgn="b"/>
                      <a:r>
                        <a:rPr lang="en-US" sz="1000" u="none" strike="noStrike" dirty="0">
                          <a:effectLst/>
                        </a:rPr>
                        <a:t>04:53.8</a:t>
                      </a:r>
                      <a:endParaRPr lang="en-US" sz="1000" b="0" i="0" u="none" strike="noStrike" dirty="0">
                        <a:solidFill>
                          <a:srgbClr val="000000"/>
                        </a:solidFill>
                        <a:effectLst/>
                        <a:latin typeface="Calibri" panose="020F0502020204030204" pitchFamily="34" charset="0"/>
                      </a:endParaRPr>
                    </a:p>
                  </a:txBody>
                  <a:tcPr marL="8971" marR="8971" marT="8971" marB="0" anchor="b"/>
                </a:tc>
                <a:extLst>
                  <a:ext uri="{0D108BD9-81ED-4DB2-BD59-A6C34878D82A}">
                    <a16:rowId xmlns:a16="http://schemas.microsoft.com/office/drawing/2014/main" val="10002"/>
                  </a:ext>
                </a:extLst>
              </a:tr>
            </a:tbl>
          </a:graphicData>
        </a:graphic>
      </p:graphicFrame>
      <p:sp>
        <p:nvSpPr>
          <p:cNvPr id="4" name="TextBox 3"/>
          <p:cNvSpPr txBox="1"/>
          <p:nvPr/>
        </p:nvSpPr>
        <p:spPr>
          <a:xfrm>
            <a:off x="391591" y="3254573"/>
            <a:ext cx="7990410" cy="307777"/>
          </a:xfrm>
          <a:prstGeom prst="rect">
            <a:avLst/>
          </a:prstGeom>
          <a:noFill/>
        </p:spPr>
        <p:txBody>
          <a:bodyPr wrap="square" rtlCol="0">
            <a:spAutoFit/>
          </a:bodyPr>
          <a:lstStyle/>
          <a:p>
            <a:r>
              <a:rPr lang="en-US" sz="1400" dirty="0" smtClean="0"/>
              <a:t>*</a:t>
            </a:r>
            <a:r>
              <a:rPr lang="en-US" sz="1400" dirty="0"/>
              <a:t>S</a:t>
            </a:r>
            <a:r>
              <a:rPr lang="en-US" sz="1400" dirty="0" smtClean="0"/>
              <a:t>upport for Plot3D continuation markers available early 2017.</a:t>
            </a:r>
            <a:endParaRPr lang="en-US" sz="1400" dirty="0"/>
          </a:p>
        </p:txBody>
      </p:sp>
      <p:sp>
        <p:nvSpPr>
          <p:cNvPr id="6" name="TextBox 5"/>
          <p:cNvSpPr txBox="1"/>
          <p:nvPr/>
        </p:nvSpPr>
        <p:spPr>
          <a:xfrm>
            <a:off x="457200" y="990421"/>
            <a:ext cx="7162800"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Update to the latest release for improved performance</a:t>
            </a:r>
          </a:p>
          <a:p>
            <a:pPr marL="742950" lvl="1" indent="-285750">
              <a:buFont typeface="Arial" panose="020B0604020202020204" pitchFamily="34" charset="0"/>
              <a:buChar char="•"/>
            </a:pPr>
            <a:r>
              <a:rPr lang="en-US" dirty="0" smtClean="0"/>
              <a:t>Q-Criterion calculation is over 3x faster</a:t>
            </a:r>
          </a:p>
          <a:p>
            <a:pPr marL="742950" lvl="1" indent="-285750">
              <a:buFont typeface="Arial" panose="020B0604020202020204" pitchFamily="34" charset="0"/>
              <a:buChar char="•"/>
            </a:pPr>
            <a:r>
              <a:rPr lang="en-US" dirty="0" err="1" smtClean="0"/>
              <a:t>Iso</a:t>
            </a:r>
            <a:r>
              <a:rPr lang="en-US" dirty="0" smtClean="0"/>
              <a:t>-surface rendering is 10% faster</a:t>
            </a:r>
          </a:p>
          <a:p>
            <a:pPr marL="742950" lvl="1" indent="-285750">
              <a:buFont typeface="Arial" panose="020B0604020202020204" pitchFamily="34" charset="0"/>
              <a:buChar char="•"/>
            </a:pPr>
            <a:r>
              <a:rPr lang="en-US" dirty="0" smtClean="0"/>
              <a:t>Plot3D loader now handles 64-bit data files*</a:t>
            </a:r>
          </a:p>
        </p:txBody>
      </p:sp>
      <p:sp>
        <p:nvSpPr>
          <p:cNvPr id="7" name="Title 1"/>
          <p:cNvSpPr txBox="1">
            <a:spLocks/>
          </p:cNvSpPr>
          <p:nvPr/>
        </p:nvSpPr>
        <p:spPr>
          <a:xfrm>
            <a:off x="1752600" y="133350"/>
            <a:ext cx="5785592" cy="70723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tx1"/>
                </a:solidFill>
                <a:latin typeface="+mj-lt"/>
                <a:ea typeface="+mj-ea"/>
                <a:cs typeface="+mj-cs"/>
              </a:defRPr>
            </a:lvl1pPr>
          </a:lstStyle>
          <a:p>
            <a:r>
              <a:rPr lang="en-US" b="1" dirty="0" smtClean="0"/>
              <a:t>Tips &amp; Tricks</a:t>
            </a:r>
            <a:endParaRPr lang="en-US" b="1" dirty="0"/>
          </a:p>
        </p:txBody>
      </p:sp>
    </p:spTree>
    <p:extLst>
      <p:ext uri="{BB962C8B-B14F-4D97-AF65-F5344CB8AC3E}">
        <p14:creationId xmlns:p14="http://schemas.microsoft.com/office/powerpoint/2010/main" val="15594924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276350"/>
            <a:ext cx="3505200" cy="2362200"/>
          </a:xfrm>
        </p:spPr>
        <p:txBody>
          <a:bodyPr>
            <a:normAutofit/>
          </a:bodyPr>
          <a:lstStyle/>
          <a:p>
            <a:r>
              <a:rPr lang="en-US" sz="3200" dirty="0">
                <a:latin typeface="+mn-lt"/>
                <a:ea typeface="+mn-ea"/>
                <a:cs typeface="+mn-cs"/>
              </a:rPr>
              <a:t>Use Plot Approximations to Improve Interactive Performance</a:t>
            </a:r>
          </a:p>
        </p:txBody>
      </p:sp>
      <p:pic>
        <p:nvPicPr>
          <p:cNvPr id="4" name="Picture 3"/>
          <p:cNvPicPr>
            <a:picLocks noChangeAspect="1"/>
          </p:cNvPicPr>
          <p:nvPr/>
        </p:nvPicPr>
        <p:blipFill>
          <a:blip r:embed="rId3"/>
          <a:stretch>
            <a:fillRect/>
          </a:stretch>
        </p:blipFill>
        <p:spPr>
          <a:xfrm>
            <a:off x="3962400" y="1200150"/>
            <a:ext cx="4844977" cy="3657600"/>
          </a:xfrm>
          <a:prstGeom prst="rect">
            <a:avLst/>
          </a:prstGeom>
        </p:spPr>
      </p:pic>
      <p:sp>
        <p:nvSpPr>
          <p:cNvPr id="5" name="Title 1"/>
          <p:cNvSpPr txBox="1">
            <a:spLocks/>
          </p:cNvSpPr>
          <p:nvPr/>
        </p:nvSpPr>
        <p:spPr>
          <a:xfrm>
            <a:off x="1752600" y="133350"/>
            <a:ext cx="5785592" cy="70723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tx1"/>
                </a:solidFill>
                <a:latin typeface="+mj-lt"/>
                <a:ea typeface="+mj-ea"/>
                <a:cs typeface="+mj-cs"/>
              </a:defRPr>
            </a:lvl1pPr>
          </a:lstStyle>
          <a:p>
            <a:r>
              <a:rPr lang="en-US" b="1" dirty="0" smtClean="0"/>
              <a:t>Tips &amp; Tricks</a:t>
            </a:r>
            <a:endParaRPr lang="en-US" b="1" dirty="0"/>
          </a:p>
        </p:txBody>
      </p:sp>
    </p:spTree>
    <p:extLst>
      <p:ext uri="{BB962C8B-B14F-4D97-AF65-F5344CB8AC3E}">
        <p14:creationId xmlns:p14="http://schemas.microsoft.com/office/powerpoint/2010/main" val="29298321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33350"/>
            <a:ext cx="5785592" cy="707231"/>
          </a:xfrm>
        </p:spPr>
        <p:txBody>
          <a:bodyPr/>
          <a:lstStyle/>
          <a:p>
            <a:r>
              <a:rPr lang="en-US" b="1" dirty="0" smtClean="0"/>
              <a:t>Tips &amp; Tricks</a:t>
            </a:r>
            <a:endParaRPr lang="en-US" b="1" dirty="0"/>
          </a:p>
        </p:txBody>
      </p:sp>
      <p:pic>
        <p:nvPicPr>
          <p:cNvPr id="4" name="Picture 3"/>
          <p:cNvPicPr>
            <a:picLocks noChangeAspect="1"/>
          </p:cNvPicPr>
          <p:nvPr/>
        </p:nvPicPr>
        <p:blipFill>
          <a:blip r:embed="rId3"/>
          <a:stretch>
            <a:fillRect/>
          </a:stretch>
        </p:blipFill>
        <p:spPr>
          <a:xfrm>
            <a:off x="4267200" y="742950"/>
            <a:ext cx="4572000" cy="4198013"/>
          </a:xfrm>
          <a:prstGeom prst="rect">
            <a:avLst/>
          </a:prstGeom>
        </p:spPr>
      </p:pic>
      <p:sp>
        <p:nvSpPr>
          <p:cNvPr id="5" name="TextBox 4"/>
          <p:cNvSpPr txBox="1"/>
          <p:nvPr/>
        </p:nvSpPr>
        <p:spPr>
          <a:xfrm>
            <a:off x="304800" y="2038350"/>
            <a:ext cx="3733800" cy="1077218"/>
          </a:xfrm>
          <a:prstGeom prst="rect">
            <a:avLst/>
          </a:prstGeom>
          <a:noFill/>
        </p:spPr>
        <p:txBody>
          <a:bodyPr wrap="square" rtlCol="0">
            <a:spAutoFit/>
          </a:bodyPr>
          <a:lstStyle/>
          <a:p>
            <a:pPr algn="ctr"/>
            <a:r>
              <a:rPr lang="en-US" sz="3200" dirty="0" smtClean="0"/>
              <a:t>Call Technical Support!</a:t>
            </a:r>
            <a:endParaRPr lang="en-US" sz="3200" dirty="0"/>
          </a:p>
        </p:txBody>
      </p:sp>
    </p:spTree>
    <p:extLst>
      <p:ext uri="{BB962C8B-B14F-4D97-AF65-F5344CB8AC3E}">
        <p14:creationId xmlns:p14="http://schemas.microsoft.com/office/powerpoint/2010/main" val="25074359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962150"/>
            <a:ext cx="5785592" cy="707231"/>
          </a:xfrm>
        </p:spPr>
        <p:txBody>
          <a:bodyPr/>
          <a:lstStyle/>
          <a:p>
            <a:r>
              <a:rPr lang="en-US" b="1" dirty="0" smtClean="0"/>
              <a:t>Overset Specific Tips</a:t>
            </a:r>
            <a:endParaRPr lang="en-US" b="1" dirty="0"/>
          </a:p>
        </p:txBody>
      </p:sp>
    </p:spTree>
    <p:extLst>
      <p:ext uri="{BB962C8B-B14F-4D97-AF65-F5344CB8AC3E}">
        <p14:creationId xmlns:p14="http://schemas.microsoft.com/office/powerpoint/2010/main" val="26637642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304800" y="727650"/>
            <a:ext cx="5222169" cy="3767137"/>
          </a:xfrm>
          <a:prstGeom prst="rect">
            <a:avLst/>
          </a:prstGeom>
        </p:spPr>
      </p:pic>
      <p:sp>
        <p:nvSpPr>
          <p:cNvPr id="2" name="Title 1"/>
          <p:cNvSpPr>
            <a:spLocks noGrp="1"/>
          </p:cNvSpPr>
          <p:nvPr>
            <p:ph type="title"/>
          </p:nvPr>
        </p:nvSpPr>
        <p:spPr>
          <a:xfrm>
            <a:off x="1752600" y="133350"/>
            <a:ext cx="5785592" cy="707231"/>
          </a:xfrm>
        </p:spPr>
        <p:txBody>
          <a:bodyPr/>
          <a:lstStyle/>
          <a:p>
            <a:r>
              <a:rPr lang="en-US" b="1" dirty="0" smtClean="0"/>
              <a:t>Use Value Blanking</a:t>
            </a:r>
            <a:endParaRPr lang="en-US" b="1" dirty="0"/>
          </a:p>
        </p:txBody>
      </p:sp>
      <p:pic>
        <p:nvPicPr>
          <p:cNvPr id="5" name="Picture 4"/>
          <p:cNvPicPr>
            <a:picLocks noChangeAspect="1"/>
          </p:cNvPicPr>
          <p:nvPr/>
        </p:nvPicPr>
        <p:blipFill>
          <a:blip r:embed="rId4"/>
          <a:stretch>
            <a:fillRect/>
          </a:stretch>
        </p:blipFill>
        <p:spPr>
          <a:xfrm>
            <a:off x="2819400" y="1504950"/>
            <a:ext cx="1714500" cy="2721119"/>
          </a:xfrm>
          <a:prstGeom prst="rect">
            <a:avLst/>
          </a:prstGeom>
        </p:spPr>
      </p:pic>
      <p:pic>
        <p:nvPicPr>
          <p:cNvPr id="6" name="Picture 5"/>
          <p:cNvPicPr>
            <a:picLocks noChangeAspect="1"/>
          </p:cNvPicPr>
          <p:nvPr/>
        </p:nvPicPr>
        <p:blipFill>
          <a:blip r:embed="rId5"/>
          <a:stretch>
            <a:fillRect/>
          </a:stretch>
        </p:blipFill>
        <p:spPr>
          <a:xfrm>
            <a:off x="6096000" y="1123950"/>
            <a:ext cx="1968702" cy="1447800"/>
          </a:xfrm>
          <a:prstGeom prst="rect">
            <a:avLst/>
          </a:prstGeom>
        </p:spPr>
      </p:pic>
      <p:sp>
        <p:nvSpPr>
          <p:cNvPr id="7" name="Rectangle 6"/>
          <p:cNvSpPr/>
          <p:nvPr/>
        </p:nvSpPr>
        <p:spPr>
          <a:xfrm>
            <a:off x="6203573" y="1504950"/>
            <a:ext cx="814283" cy="18034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746851" y="2611219"/>
            <a:ext cx="2711349" cy="646331"/>
          </a:xfrm>
          <a:prstGeom prst="rect">
            <a:avLst/>
          </a:prstGeom>
          <a:noFill/>
        </p:spPr>
        <p:txBody>
          <a:bodyPr wrap="square" rtlCol="0">
            <a:spAutoFit/>
          </a:bodyPr>
          <a:lstStyle/>
          <a:p>
            <a:r>
              <a:rPr lang="en-US" dirty="0" smtClean="0"/>
              <a:t>Use the Quick Macro Panel for common settings</a:t>
            </a:r>
          </a:p>
        </p:txBody>
      </p:sp>
    </p:spTree>
    <p:extLst>
      <p:ext uri="{BB962C8B-B14F-4D97-AF65-F5344CB8AC3E}">
        <p14:creationId xmlns:p14="http://schemas.microsoft.com/office/powerpoint/2010/main" val="31880074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33350"/>
            <a:ext cx="5785592" cy="707231"/>
          </a:xfrm>
        </p:spPr>
        <p:txBody>
          <a:bodyPr/>
          <a:lstStyle/>
          <a:p>
            <a:r>
              <a:rPr lang="en-US" b="1" dirty="0" smtClean="0"/>
              <a:t>Use Value Blanking</a:t>
            </a:r>
            <a:endParaRPr lang="en-US" b="1" dirty="0"/>
          </a:p>
        </p:txBody>
      </p:sp>
      <p:pic>
        <p:nvPicPr>
          <p:cNvPr id="5" name="Picture 4"/>
          <p:cNvPicPr>
            <a:picLocks noChangeAspect="1"/>
          </p:cNvPicPr>
          <p:nvPr/>
        </p:nvPicPr>
        <p:blipFill>
          <a:blip r:embed="rId3"/>
          <a:stretch>
            <a:fillRect/>
          </a:stretch>
        </p:blipFill>
        <p:spPr>
          <a:xfrm>
            <a:off x="6743700" y="1276350"/>
            <a:ext cx="1714500" cy="2721119"/>
          </a:xfrm>
          <a:prstGeom prst="rect">
            <a:avLst/>
          </a:prstGeom>
        </p:spPr>
      </p:pic>
      <p:sp>
        <p:nvSpPr>
          <p:cNvPr id="3" name="TextBox 2"/>
          <p:cNvSpPr txBox="1"/>
          <p:nvPr/>
        </p:nvSpPr>
        <p:spPr>
          <a:xfrm>
            <a:off x="457200" y="971550"/>
            <a:ext cx="5715000" cy="1200329"/>
          </a:xfrm>
          <a:prstGeom prst="rect">
            <a:avLst/>
          </a:prstGeom>
          <a:noFill/>
        </p:spPr>
        <p:txBody>
          <a:bodyPr wrap="square" rtlCol="0">
            <a:spAutoFit/>
          </a:bodyPr>
          <a:lstStyle/>
          <a:p>
            <a:r>
              <a:rPr lang="en-US" dirty="0" smtClean="0"/>
              <a:t>Know the Blanking types</a:t>
            </a:r>
          </a:p>
          <a:p>
            <a:pPr marL="285750" indent="-285750">
              <a:buFont typeface="Arial" panose="020B0604020202020204" pitchFamily="34" charset="0"/>
              <a:buChar char="•"/>
            </a:pPr>
            <a:r>
              <a:rPr lang="en-US" dirty="0" smtClean="0"/>
              <a:t>Primary Value</a:t>
            </a:r>
          </a:p>
          <a:p>
            <a:pPr marL="285750" indent="-285750">
              <a:buFont typeface="Arial" panose="020B0604020202020204" pitchFamily="34" charset="0"/>
              <a:buChar char="•"/>
            </a:pPr>
            <a:r>
              <a:rPr lang="en-US" dirty="0" smtClean="0"/>
              <a:t>All corners</a:t>
            </a:r>
          </a:p>
          <a:p>
            <a:pPr marL="285750" indent="-285750">
              <a:buFont typeface="Arial" panose="020B0604020202020204" pitchFamily="34" charset="0"/>
              <a:buChar char="•"/>
            </a:pPr>
            <a:r>
              <a:rPr lang="en-US" dirty="0" smtClean="0"/>
              <a:t>Any corner</a:t>
            </a:r>
            <a:endParaRPr lang="en-US" dirty="0"/>
          </a:p>
        </p:txBody>
      </p:sp>
      <p:pic>
        <p:nvPicPr>
          <p:cNvPr id="11" name="Picture 10"/>
          <p:cNvPicPr>
            <a:picLocks noChangeAspect="1"/>
          </p:cNvPicPr>
          <p:nvPr/>
        </p:nvPicPr>
        <p:blipFill>
          <a:blip r:embed="rId4"/>
          <a:stretch>
            <a:fillRect/>
          </a:stretch>
        </p:blipFill>
        <p:spPr>
          <a:xfrm>
            <a:off x="2743200" y="1504950"/>
            <a:ext cx="2965860" cy="3020155"/>
          </a:xfrm>
          <a:prstGeom prst="rect">
            <a:avLst/>
          </a:prstGeom>
        </p:spPr>
      </p:pic>
      <p:cxnSp>
        <p:nvCxnSpPr>
          <p:cNvPr id="13" name="Straight Arrow Connector 12"/>
          <p:cNvCxnSpPr>
            <a:stCxn id="18" idx="3"/>
          </p:cNvCxnSpPr>
          <p:nvPr/>
        </p:nvCxnSpPr>
        <p:spPr>
          <a:xfrm>
            <a:off x="2173647" y="1424032"/>
            <a:ext cx="2550753" cy="9953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8" idx="3"/>
          </p:cNvCxnSpPr>
          <p:nvPr/>
        </p:nvCxnSpPr>
        <p:spPr>
          <a:xfrm>
            <a:off x="2173647" y="1424032"/>
            <a:ext cx="1407753" cy="21383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725847" y="1276350"/>
            <a:ext cx="1447800" cy="2953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25847" y="1555001"/>
            <a:ext cx="1447800" cy="2953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p:cNvCxnSpPr>
            <a:stCxn id="22" idx="3"/>
          </p:cNvCxnSpPr>
          <p:nvPr/>
        </p:nvCxnSpPr>
        <p:spPr>
          <a:xfrm>
            <a:off x="2173647" y="1702683"/>
            <a:ext cx="2550753" cy="6810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725847" y="1847850"/>
            <a:ext cx="1447800" cy="2953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2743200" y="1504950"/>
            <a:ext cx="2965860" cy="30201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1111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8"/>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3"/>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5"/>
                                        </p:tgtEl>
                                        <p:attrNameLst>
                                          <p:attrName>style.visibility</p:attrName>
                                        </p:attrNameLst>
                                      </p:cBhvr>
                                      <p:to>
                                        <p:strVal val="hidden"/>
                                      </p:to>
                                    </p:set>
                                  </p:childTnLst>
                                </p:cTn>
                              </p:par>
                              <p:par>
                                <p:cTn id="19" presetID="1" presetClass="entr" presetSubtype="0" fill="hold" grpId="1"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xit" presetSubtype="0" fill="hold" grpId="2" nodeType="withEffect">
                                  <p:stCondLst>
                                    <p:cond delay="0"/>
                                  </p:stCondLst>
                                  <p:childTnLst>
                                    <p:set>
                                      <p:cBhvr>
                                        <p:cTn id="28" dur="1" fill="hold">
                                          <p:stCondLst>
                                            <p:cond delay="0"/>
                                          </p:stCondLst>
                                        </p:cTn>
                                        <p:tgtEl>
                                          <p:spTgt spid="22"/>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23"/>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22" grpId="1" animBg="1"/>
      <p:bldP spid="22" grpId="2" animBg="1"/>
      <p:bldP spid="26" grpId="0" animBg="1"/>
      <p:bldP spid="2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2133" y="195355"/>
            <a:ext cx="6832763" cy="745635"/>
          </a:xfrm>
        </p:spPr>
        <p:txBody>
          <a:bodyPr>
            <a:normAutofit/>
          </a:bodyPr>
          <a:lstStyle/>
          <a:p>
            <a:r>
              <a:rPr lang="en-US" sz="3600" b="1" spc="75" dirty="0">
                <a:solidFill>
                  <a:schemeClr val="accent5">
                    <a:lumMod val="75000"/>
                  </a:schemeClr>
                </a:solidFill>
                <a:latin typeface="+mn-lt"/>
                <a:ea typeface="+mn-ea"/>
                <a:cs typeface="+mn-cs"/>
              </a:rPr>
              <a:t>35 Years of Helping Engineers SEE</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882" t="1316" r="471" b="1893"/>
          <a:stretch/>
        </p:blipFill>
        <p:spPr>
          <a:xfrm>
            <a:off x="4615249" y="1310659"/>
            <a:ext cx="4528751" cy="3275407"/>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2134" y="3009809"/>
            <a:ext cx="1598021" cy="915533"/>
          </a:xfrm>
          <a:prstGeom prst="rect">
            <a:avLst/>
          </a:prstGeom>
        </p:spPr>
      </p:pic>
      <p:sp>
        <p:nvSpPr>
          <p:cNvPr id="15" name="Rectangle 14"/>
          <p:cNvSpPr/>
          <p:nvPr/>
        </p:nvSpPr>
        <p:spPr>
          <a:xfrm>
            <a:off x="532134" y="1294444"/>
            <a:ext cx="3953369" cy="1384995"/>
          </a:xfrm>
          <a:prstGeom prst="rect">
            <a:avLst/>
          </a:prstGeom>
        </p:spPr>
        <p:txBody>
          <a:bodyPr wrap="square">
            <a:spAutoFit/>
          </a:bodyPr>
          <a:lstStyle/>
          <a:p>
            <a:pPr lvl="0"/>
            <a:r>
              <a:rPr lang="en-US" sz="2100" spc="-75" dirty="0">
                <a:solidFill>
                  <a:schemeClr val="accent5">
                    <a:lumMod val="75000"/>
                  </a:schemeClr>
                </a:solidFill>
              </a:rPr>
              <a:t>We believe visual data analysis is the key to unlocking information hidden in complex data leading to world changing discoveries and innovation.</a:t>
            </a:r>
          </a:p>
        </p:txBody>
      </p:sp>
      <p:sp>
        <p:nvSpPr>
          <p:cNvPr id="7" name="Rectangle 6"/>
          <p:cNvSpPr/>
          <p:nvPr/>
        </p:nvSpPr>
        <p:spPr>
          <a:xfrm>
            <a:off x="8534400" y="1245765"/>
            <a:ext cx="443918" cy="8242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3982860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stretch>
            <a:fillRect/>
          </a:stretch>
        </p:blipFill>
        <p:spPr>
          <a:xfrm>
            <a:off x="6042604" y="972424"/>
            <a:ext cx="2846448" cy="3212875"/>
          </a:xfrm>
          <a:prstGeom prst="rect">
            <a:avLst/>
          </a:prstGeom>
        </p:spPr>
      </p:pic>
      <p:sp>
        <p:nvSpPr>
          <p:cNvPr id="2" name="Title 1"/>
          <p:cNvSpPr>
            <a:spLocks noGrp="1"/>
          </p:cNvSpPr>
          <p:nvPr>
            <p:ph type="title"/>
          </p:nvPr>
        </p:nvSpPr>
        <p:spPr>
          <a:xfrm>
            <a:off x="1752600" y="133350"/>
            <a:ext cx="5785592" cy="707231"/>
          </a:xfrm>
        </p:spPr>
        <p:txBody>
          <a:bodyPr/>
          <a:lstStyle/>
          <a:p>
            <a:r>
              <a:rPr lang="en-US" b="1" dirty="0" smtClean="0"/>
              <a:t>Use Value Blanking</a:t>
            </a:r>
            <a:endParaRPr lang="en-US" b="1" dirty="0"/>
          </a:p>
        </p:txBody>
      </p:sp>
      <p:pic>
        <p:nvPicPr>
          <p:cNvPr id="3" name="Picture 2"/>
          <p:cNvPicPr>
            <a:picLocks noChangeAspect="1"/>
          </p:cNvPicPr>
          <p:nvPr/>
        </p:nvPicPr>
        <p:blipFill>
          <a:blip r:embed="rId4"/>
          <a:stretch>
            <a:fillRect/>
          </a:stretch>
        </p:blipFill>
        <p:spPr>
          <a:xfrm>
            <a:off x="161075" y="285750"/>
            <a:ext cx="2505074" cy="3605959"/>
          </a:xfrm>
          <a:prstGeom prst="rect">
            <a:avLst/>
          </a:prstGeom>
        </p:spPr>
      </p:pic>
      <p:pic>
        <p:nvPicPr>
          <p:cNvPr id="9" name="Picture 8"/>
          <p:cNvPicPr>
            <a:picLocks noChangeAspect="1"/>
          </p:cNvPicPr>
          <p:nvPr/>
        </p:nvPicPr>
        <p:blipFill>
          <a:blip r:embed="rId5"/>
          <a:stretch>
            <a:fillRect/>
          </a:stretch>
        </p:blipFill>
        <p:spPr>
          <a:xfrm>
            <a:off x="1295400" y="840581"/>
            <a:ext cx="2370025" cy="3171825"/>
          </a:xfrm>
          <a:prstGeom prst="rect">
            <a:avLst/>
          </a:prstGeom>
        </p:spPr>
      </p:pic>
      <p:pic>
        <p:nvPicPr>
          <p:cNvPr id="10" name="Picture 9"/>
          <p:cNvPicPr>
            <a:picLocks noChangeAspect="1"/>
          </p:cNvPicPr>
          <p:nvPr/>
        </p:nvPicPr>
        <p:blipFill>
          <a:blip r:embed="rId6"/>
          <a:stretch>
            <a:fillRect/>
          </a:stretch>
        </p:blipFill>
        <p:spPr>
          <a:xfrm>
            <a:off x="2454270" y="1667864"/>
            <a:ext cx="3362325" cy="2778676"/>
          </a:xfrm>
          <a:prstGeom prst="rect">
            <a:avLst/>
          </a:prstGeom>
        </p:spPr>
      </p:pic>
      <p:sp>
        <p:nvSpPr>
          <p:cNvPr id="11" name="Rectangle 10"/>
          <p:cNvSpPr/>
          <p:nvPr/>
        </p:nvSpPr>
        <p:spPr>
          <a:xfrm>
            <a:off x="303357" y="2392652"/>
            <a:ext cx="884696" cy="18034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443575" y="3319288"/>
            <a:ext cx="932529" cy="18034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563771" y="2817592"/>
            <a:ext cx="1013736" cy="18034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113468" y="3303714"/>
            <a:ext cx="861335" cy="18034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81665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33350"/>
            <a:ext cx="5785592" cy="990600"/>
          </a:xfrm>
        </p:spPr>
        <p:txBody>
          <a:bodyPr>
            <a:normAutofit fontScale="90000"/>
          </a:bodyPr>
          <a:lstStyle/>
          <a:p>
            <a:r>
              <a:rPr lang="en-US" b="1" dirty="0" smtClean="0"/>
              <a:t>Easily Step Through IJK-Planes using Slices</a:t>
            </a:r>
            <a:endParaRPr lang="en-US" b="1" dirty="0"/>
          </a:p>
        </p:txBody>
      </p:sp>
      <p:pic>
        <p:nvPicPr>
          <p:cNvPr id="4" name="Picture 3"/>
          <p:cNvPicPr>
            <a:picLocks noChangeAspect="1"/>
          </p:cNvPicPr>
          <p:nvPr/>
        </p:nvPicPr>
        <p:blipFill>
          <a:blip r:embed="rId3"/>
          <a:stretch>
            <a:fillRect/>
          </a:stretch>
        </p:blipFill>
        <p:spPr>
          <a:xfrm>
            <a:off x="486397" y="819150"/>
            <a:ext cx="2532405" cy="3652837"/>
          </a:xfrm>
          <a:prstGeom prst="rect">
            <a:avLst/>
          </a:prstGeom>
        </p:spPr>
      </p:pic>
      <p:pic>
        <p:nvPicPr>
          <p:cNvPr id="6" name="Picture 5"/>
          <p:cNvPicPr>
            <a:picLocks noChangeAspect="1"/>
          </p:cNvPicPr>
          <p:nvPr/>
        </p:nvPicPr>
        <p:blipFill>
          <a:blip r:embed="rId4"/>
          <a:stretch>
            <a:fillRect/>
          </a:stretch>
        </p:blipFill>
        <p:spPr>
          <a:xfrm>
            <a:off x="3733800" y="1276350"/>
            <a:ext cx="4953000" cy="3565574"/>
          </a:xfrm>
          <a:prstGeom prst="rect">
            <a:avLst/>
          </a:prstGeom>
        </p:spPr>
      </p:pic>
    </p:spTree>
    <p:extLst>
      <p:ext uri="{BB962C8B-B14F-4D97-AF65-F5344CB8AC3E}">
        <p14:creationId xmlns:p14="http://schemas.microsoft.com/office/powerpoint/2010/main" val="19403704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33350"/>
            <a:ext cx="5785592" cy="707231"/>
          </a:xfrm>
        </p:spPr>
        <p:txBody>
          <a:bodyPr/>
          <a:lstStyle/>
          <a:p>
            <a:r>
              <a:rPr lang="en-US" b="1" dirty="0" smtClean="0"/>
              <a:t>Extract a Velocity Profile</a:t>
            </a:r>
            <a:endParaRPr lang="en-US" b="1" dirty="0"/>
          </a:p>
        </p:txBody>
      </p:sp>
      <p:sp>
        <p:nvSpPr>
          <p:cNvPr id="10" name="TextBox 9"/>
          <p:cNvSpPr txBox="1"/>
          <p:nvPr/>
        </p:nvSpPr>
        <p:spPr>
          <a:xfrm>
            <a:off x="381000" y="1047750"/>
            <a:ext cx="3733799"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Calculate the velocity vectors</a:t>
            </a:r>
          </a:p>
          <a:p>
            <a:pPr marL="285750" indent="-285750">
              <a:buFont typeface="Arial" panose="020B0604020202020204" pitchFamily="34" charset="0"/>
              <a:buChar char="•"/>
            </a:pPr>
            <a:r>
              <a:rPr lang="en-US" dirty="0" smtClean="0"/>
              <a:t>Extract Subzone to extract values within the boundary layer</a:t>
            </a:r>
          </a:p>
          <a:p>
            <a:pPr marL="285750" indent="-285750">
              <a:buFont typeface="Arial" panose="020B0604020202020204" pitchFamily="34" charset="0"/>
              <a:buChar char="•"/>
            </a:pPr>
            <a:r>
              <a:rPr lang="en-US" dirty="0" smtClean="0"/>
              <a:t>Plot results in XY Line Plot</a:t>
            </a:r>
            <a:endParaRPr lang="en-US" dirty="0"/>
          </a:p>
        </p:txBody>
      </p:sp>
      <p:pic>
        <p:nvPicPr>
          <p:cNvPr id="11" name="Picture 10"/>
          <p:cNvPicPr>
            <a:picLocks noChangeAspect="1"/>
          </p:cNvPicPr>
          <p:nvPr/>
        </p:nvPicPr>
        <p:blipFill>
          <a:blip r:embed="rId3"/>
          <a:stretch>
            <a:fillRect/>
          </a:stretch>
        </p:blipFill>
        <p:spPr>
          <a:xfrm>
            <a:off x="4267200" y="893679"/>
            <a:ext cx="4545808" cy="1814816"/>
          </a:xfrm>
          <a:prstGeom prst="rect">
            <a:avLst/>
          </a:prstGeom>
        </p:spPr>
      </p:pic>
      <p:pic>
        <p:nvPicPr>
          <p:cNvPr id="12" name="Picture 11"/>
          <p:cNvPicPr>
            <a:picLocks noChangeAspect="1"/>
          </p:cNvPicPr>
          <p:nvPr/>
        </p:nvPicPr>
        <p:blipFill>
          <a:blip r:embed="rId4"/>
          <a:stretch>
            <a:fillRect/>
          </a:stretch>
        </p:blipFill>
        <p:spPr>
          <a:xfrm>
            <a:off x="4876800" y="2886284"/>
            <a:ext cx="2368073" cy="2099584"/>
          </a:xfrm>
          <a:prstGeom prst="rect">
            <a:avLst/>
          </a:prstGeom>
        </p:spPr>
      </p:pic>
      <p:pic>
        <p:nvPicPr>
          <p:cNvPr id="13" name="Picture 12"/>
          <p:cNvPicPr>
            <a:picLocks noChangeAspect="1"/>
          </p:cNvPicPr>
          <p:nvPr/>
        </p:nvPicPr>
        <p:blipFill>
          <a:blip r:embed="rId5"/>
          <a:stretch>
            <a:fillRect/>
          </a:stretch>
        </p:blipFill>
        <p:spPr>
          <a:xfrm>
            <a:off x="685800" y="2571750"/>
            <a:ext cx="2614209" cy="1880531"/>
          </a:xfrm>
          <a:prstGeom prst="rect">
            <a:avLst/>
          </a:prstGeom>
        </p:spPr>
      </p:pic>
    </p:spTree>
    <p:extLst>
      <p:ext uri="{BB962C8B-B14F-4D97-AF65-F5344CB8AC3E}">
        <p14:creationId xmlns:p14="http://schemas.microsoft.com/office/powerpoint/2010/main" val="10719903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33350"/>
            <a:ext cx="5785592" cy="707231"/>
          </a:xfrm>
        </p:spPr>
        <p:txBody>
          <a:bodyPr/>
          <a:lstStyle/>
          <a:p>
            <a:r>
              <a:rPr lang="en-US" b="1" dirty="0" smtClean="0"/>
              <a:t>The Power of Quick Macros</a:t>
            </a:r>
            <a:endParaRPr lang="en-US" b="1"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3400" y="1047750"/>
            <a:ext cx="4682696" cy="3426020"/>
          </a:xfrm>
          <a:prstGeom prst="rect">
            <a:avLst/>
          </a:prstGeom>
        </p:spPr>
      </p:pic>
      <p:sp>
        <p:nvSpPr>
          <p:cNvPr id="8" name="TextBox 7"/>
          <p:cNvSpPr txBox="1"/>
          <p:nvPr/>
        </p:nvSpPr>
        <p:spPr>
          <a:xfrm>
            <a:off x="304800" y="895350"/>
            <a:ext cx="3962400" cy="1200329"/>
          </a:xfrm>
          <a:prstGeom prst="rect">
            <a:avLst/>
          </a:prstGeom>
          <a:noFill/>
        </p:spPr>
        <p:txBody>
          <a:bodyPr wrap="square" rtlCol="0">
            <a:spAutoFit/>
          </a:bodyPr>
          <a:lstStyle/>
          <a:p>
            <a:pPr marL="285750" indent="-285750">
              <a:buFont typeface="Arial" panose="020B0604020202020204" pitchFamily="34" charset="0"/>
              <a:buChar char="•"/>
            </a:pPr>
            <a:r>
              <a:rPr lang="en-US" dirty="0"/>
              <a:t>Quick </a:t>
            </a:r>
            <a:r>
              <a:rPr lang="en-US" dirty="0" smtClean="0"/>
              <a:t>Access to common tasks</a:t>
            </a:r>
            <a:endParaRPr lang="en-US" dirty="0"/>
          </a:p>
          <a:p>
            <a:pPr marL="285750" indent="-285750">
              <a:buFont typeface="Arial" panose="020B0604020202020204" pitchFamily="34" charset="0"/>
              <a:buChar char="•"/>
            </a:pPr>
            <a:r>
              <a:rPr lang="en-US" dirty="0" smtClean="0"/>
              <a:t>Reduce </a:t>
            </a:r>
            <a:r>
              <a:rPr lang="en-US" dirty="0"/>
              <a:t>click-fatigue</a:t>
            </a:r>
          </a:p>
          <a:p>
            <a:pPr marL="285750" indent="-285750">
              <a:buFont typeface="Arial" panose="020B0604020202020204" pitchFamily="34" charset="0"/>
              <a:buChar char="•"/>
            </a:pPr>
            <a:r>
              <a:rPr lang="en-US" dirty="0" smtClean="0"/>
              <a:t>Accomplish work not possible in the user interface</a:t>
            </a:r>
          </a:p>
        </p:txBody>
      </p:sp>
      <p:pic>
        <p:nvPicPr>
          <p:cNvPr id="9" name="Picture 8"/>
          <p:cNvPicPr>
            <a:picLocks noChangeAspect="1"/>
          </p:cNvPicPr>
          <p:nvPr/>
        </p:nvPicPr>
        <p:blipFill>
          <a:blip r:embed="rId4"/>
          <a:stretch>
            <a:fillRect/>
          </a:stretch>
        </p:blipFill>
        <p:spPr>
          <a:xfrm>
            <a:off x="2286000" y="1962150"/>
            <a:ext cx="1687571" cy="2690812"/>
          </a:xfrm>
          <a:prstGeom prst="rect">
            <a:avLst/>
          </a:prstGeom>
        </p:spPr>
      </p:pic>
    </p:spTree>
    <p:extLst>
      <p:ext uri="{BB962C8B-B14F-4D97-AF65-F5344CB8AC3E}">
        <p14:creationId xmlns:p14="http://schemas.microsoft.com/office/powerpoint/2010/main" val="25112641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71171" y="1565822"/>
            <a:ext cx="5943197" cy="1708160"/>
          </a:xfrm>
          <a:prstGeom prst="rect">
            <a:avLst/>
          </a:prstGeom>
        </p:spPr>
        <p:txBody>
          <a:bodyPr wrap="square">
            <a:spAutoFit/>
          </a:bodyPr>
          <a:lstStyle/>
          <a:p>
            <a:pPr lvl="0"/>
            <a:r>
              <a:rPr lang="en-US" sz="2100" i="1" spc="-113" dirty="0">
                <a:solidFill>
                  <a:schemeClr val="bg2">
                    <a:lumMod val="50000"/>
                  </a:schemeClr>
                </a:solidFill>
              </a:rPr>
              <a:t>What’s coming in 2017:</a:t>
            </a:r>
            <a:endParaRPr lang="en-US" sz="2100" i="1" spc="-113" dirty="0">
              <a:solidFill>
                <a:schemeClr val="bg2">
                  <a:lumMod val="50000"/>
                </a:schemeClr>
              </a:solidFill>
              <a:latin typeface="Aller" panose="02000503030000020004" pitchFamily="2" charset="0"/>
            </a:endParaRPr>
          </a:p>
          <a:p>
            <a:pPr marL="342900" indent="-342900">
              <a:buFont typeface="Arial" panose="020B0604020202020204" pitchFamily="34" charset="0"/>
              <a:buChar char="•"/>
            </a:pPr>
            <a:r>
              <a:rPr lang="en-US" sz="2100" spc="-75" dirty="0">
                <a:solidFill>
                  <a:schemeClr val="accent5">
                    <a:lumMod val="75000"/>
                  </a:schemeClr>
                </a:solidFill>
              </a:rPr>
              <a:t>Python API</a:t>
            </a:r>
          </a:p>
          <a:p>
            <a:pPr marL="342900" indent="-342900">
              <a:buFont typeface="Arial" panose="020B0604020202020204" pitchFamily="34" charset="0"/>
              <a:buChar char="•"/>
            </a:pPr>
            <a:r>
              <a:rPr lang="en-US" sz="2100" spc="-75" dirty="0">
                <a:solidFill>
                  <a:schemeClr val="accent5">
                    <a:lumMod val="75000"/>
                  </a:schemeClr>
                </a:solidFill>
              </a:rPr>
              <a:t>SZL Server</a:t>
            </a:r>
          </a:p>
          <a:p>
            <a:pPr marL="342900" indent="-342900">
              <a:buFont typeface="Arial" panose="020B0604020202020204" pitchFamily="34" charset="0"/>
              <a:buChar char="•"/>
            </a:pPr>
            <a:r>
              <a:rPr lang="en-US" sz="2100" spc="-75" dirty="0">
                <a:solidFill>
                  <a:schemeClr val="accent5">
                    <a:lumMod val="75000"/>
                  </a:schemeClr>
                </a:solidFill>
              </a:rPr>
              <a:t>In-situ SZL </a:t>
            </a:r>
          </a:p>
          <a:p>
            <a:pPr marL="342900" indent="-342900">
              <a:buFont typeface="Arial" panose="020B0604020202020204" pitchFamily="34" charset="0"/>
              <a:buChar char="•"/>
            </a:pPr>
            <a:r>
              <a:rPr lang="en-US" sz="2100" spc="-75" dirty="0" err="1">
                <a:solidFill>
                  <a:schemeClr val="accent5">
                    <a:lumMod val="75000"/>
                  </a:schemeClr>
                </a:solidFill>
              </a:rPr>
              <a:t>TecIO</a:t>
            </a:r>
            <a:r>
              <a:rPr lang="en-US" sz="2100" spc="-75" dirty="0">
                <a:solidFill>
                  <a:schemeClr val="accent5">
                    <a:lumMod val="75000"/>
                  </a:schemeClr>
                </a:solidFill>
              </a:rPr>
              <a:t> reading .</a:t>
            </a:r>
            <a:r>
              <a:rPr lang="en-US" sz="2100" spc="-75" dirty="0" err="1">
                <a:solidFill>
                  <a:schemeClr val="accent5">
                    <a:lumMod val="75000"/>
                  </a:schemeClr>
                </a:solidFill>
              </a:rPr>
              <a:t>szplt</a:t>
            </a:r>
            <a:r>
              <a:rPr lang="en-US" sz="2100" spc="-75" dirty="0">
                <a:solidFill>
                  <a:schemeClr val="accent5">
                    <a:lumMod val="75000"/>
                  </a:schemeClr>
                </a:solidFill>
              </a:rPr>
              <a:t> </a:t>
            </a:r>
            <a:r>
              <a:rPr lang="en-US" sz="2100" spc="-75" dirty="0" smtClean="0">
                <a:solidFill>
                  <a:schemeClr val="accent5">
                    <a:lumMod val="75000"/>
                  </a:schemeClr>
                </a:solidFill>
              </a:rPr>
              <a:t>files</a:t>
            </a:r>
            <a:endParaRPr lang="en-US" sz="2100" spc="-75" dirty="0">
              <a:solidFill>
                <a:schemeClr val="accent5">
                  <a:lumMod val="75000"/>
                </a:schemeClr>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170" y="208377"/>
            <a:ext cx="3078728" cy="1035222"/>
          </a:xfrm>
          <a:prstGeom prst="rect">
            <a:avLst/>
          </a:prstGeom>
        </p:spPr>
      </p:pic>
      <p:grpSp>
        <p:nvGrpSpPr>
          <p:cNvPr id="2" name="Group 1"/>
          <p:cNvGrpSpPr/>
          <p:nvPr/>
        </p:nvGrpSpPr>
        <p:grpSpPr>
          <a:xfrm>
            <a:off x="4128490" y="127328"/>
            <a:ext cx="4859038" cy="3302687"/>
            <a:chOff x="5283200" y="1191941"/>
            <a:chExt cx="6896101" cy="4821134"/>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56801" y="2960843"/>
              <a:ext cx="2222500" cy="305223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0" y="1191941"/>
              <a:ext cx="3759200" cy="2856991"/>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83200" y="2858987"/>
              <a:ext cx="2742168" cy="2602012"/>
            </a:xfrm>
            <a:prstGeom prst="rect">
              <a:avLst/>
            </a:prstGeom>
          </p:spPr>
        </p:pic>
      </p:grpSp>
    </p:spTree>
    <p:extLst>
      <p:ext uri="{BB962C8B-B14F-4D97-AF65-F5344CB8AC3E}">
        <p14:creationId xmlns:p14="http://schemas.microsoft.com/office/powerpoint/2010/main" val="35686309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33350"/>
            <a:ext cx="5785592" cy="707231"/>
          </a:xfrm>
        </p:spPr>
        <p:txBody>
          <a:bodyPr/>
          <a:lstStyle/>
          <a:p>
            <a:r>
              <a:rPr lang="en-US" b="1" dirty="0" smtClean="0"/>
              <a:t>Python API</a:t>
            </a:r>
            <a:endParaRPr lang="en-US" b="1" dirty="0"/>
          </a:p>
        </p:txBody>
      </p:sp>
      <p:sp>
        <p:nvSpPr>
          <p:cNvPr id="3" name="Content Placeholder 2"/>
          <p:cNvSpPr>
            <a:spLocks noGrp="1"/>
          </p:cNvSpPr>
          <p:nvPr>
            <p:ph idx="1"/>
          </p:nvPr>
        </p:nvSpPr>
        <p:spPr>
          <a:xfrm>
            <a:off x="304800" y="3668486"/>
            <a:ext cx="6324600" cy="732064"/>
          </a:xfrm>
        </p:spPr>
        <p:txBody>
          <a:bodyPr>
            <a:normAutofit fontScale="92500" lnSpcReduction="20000"/>
          </a:bodyPr>
          <a:lstStyle/>
          <a:p>
            <a:r>
              <a:rPr lang="en-US" sz="2400" dirty="0" smtClean="0"/>
              <a:t>Accelerate your scripting</a:t>
            </a:r>
          </a:p>
          <a:p>
            <a:r>
              <a:rPr lang="en-US" sz="2400" dirty="0" smtClean="0"/>
              <a:t>Available early 2017</a:t>
            </a:r>
          </a:p>
        </p:txBody>
      </p:sp>
      <p:pic>
        <p:nvPicPr>
          <p:cNvPr id="1028" name="Picture 4" descr="http://www.bebetterdeveloper.com/img/post_img/python-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711325"/>
            <a:ext cx="1393825" cy="13938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2256231" y="1688406"/>
            <a:ext cx="1181100" cy="1171575"/>
          </a:xfrm>
          <a:prstGeom prst="rect">
            <a:avLst/>
          </a:prstGeom>
        </p:spPr>
      </p:pic>
      <p:sp>
        <p:nvSpPr>
          <p:cNvPr id="6" name="Plus 5"/>
          <p:cNvSpPr/>
          <p:nvPr/>
        </p:nvSpPr>
        <p:spPr>
          <a:xfrm>
            <a:off x="1621573" y="2007493"/>
            <a:ext cx="503631" cy="5334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Equal 6"/>
          <p:cNvSpPr/>
          <p:nvPr/>
        </p:nvSpPr>
        <p:spPr>
          <a:xfrm>
            <a:off x="3573934" y="2001453"/>
            <a:ext cx="533400" cy="5334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p:cNvPicPr>
            <a:picLocks noChangeAspect="1"/>
          </p:cNvPicPr>
          <p:nvPr/>
        </p:nvPicPr>
        <p:blipFill>
          <a:blip r:embed="rId5"/>
          <a:stretch>
            <a:fillRect/>
          </a:stretch>
        </p:blipFill>
        <p:spPr>
          <a:xfrm>
            <a:off x="4243937" y="1046783"/>
            <a:ext cx="4756501" cy="2722908"/>
          </a:xfrm>
          <a:prstGeom prst="rect">
            <a:avLst/>
          </a:prstGeom>
        </p:spPr>
      </p:pic>
    </p:spTree>
    <p:extLst>
      <p:ext uri="{BB962C8B-B14F-4D97-AF65-F5344CB8AC3E}">
        <p14:creationId xmlns:p14="http://schemas.microsoft.com/office/powerpoint/2010/main" val="30085342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33350"/>
            <a:ext cx="5785592" cy="707231"/>
          </a:xfrm>
        </p:spPr>
        <p:txBody>
          <a:bodyPr/>
          <a:lstStyle/>
          <a:p>
            <a:r>
              <a:rPr lang="en-US" b="1" dirty="0" smtClean="0"/>
              <a:t>SZL Server</a:t>
            </a:r>
            <a:endParaRPr lang="en-US" b="1" dirty="0"/>
          </a:p>
        </p:txBody>
      </p:sp>
      <p:pic>
        <p:nvPicPr>
          <p:cNvPr id="4" name="Picture 3"/>
          <p:cNvPicPr>
            <a:picLocks noChangeAspect="1"/>
          </p:cNvPicPr>
          <p:nvPr/>
        </p:nvPicPr>
        <p:blipFill>
          <a:blip r:embed="rId3"/>
          <a:stretch>
            <a:fillRect/>
          </a:stretch>
        </p:blipFill>
        <p:spPr>
          <a:xfrm>
            <a:off x="4495800" y="971550"/>
            <a:ext cx="2976052" cy="1481137"/>
          </a:xfrm>
          <a:prstGeom prst="rect">
            <a:avLst/>
          </a:prstGeom>
        </p:spPr>
      </p:pic>
      <p:pic>
        <p:nvPicPr>
          <p:cNvPr id="5" name="Picture 4"/>
          <p:cNvPicPr>
            <a:picLocks noChangeAspect="1"/>
          </p:cNvPicPr>
          <p:nvPr/>
        </p:nvPicPr>
        <p:blipFill>
          <a:blip r:embed="rId4"/>
          <a:stretch>
            <a:fillRect/>
          </a:stretch>
        </p:blipFill>
        <p:spPr>
          <a:xfrm>
            <a:off x="5562600" y="2343150"/>
            <a:ext cx="3339256" cy="2576512"/>
          </a:xfrm>
          <a:prstGeom prst="rect">
            <a:avLst/>
          </a:prstGeom>
        </p:spPr>
      </p:pic>
      <p:sp>
        <p:nvSpPr>
          <p:cNvPr id="6" name="TextBox 5"/>
          <p:cNvSpPr txBox="1"/>
          <p:nvPr/>
        </p:nvSpPr>
        <p:spPr>
          <a:xfrm>
            <a:off x="457200" y="1047750"/>
            <a:ext cx="3886200"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Load SZL format data files from a remote machine</a:t>
            </a:r>
            <a:endParaRPr lang="en-US" sz="2400" dirty="0"/>
          </a:p>
          <a:p>
            <a:pPr marL="285750" indent="-285750">
              <a:buFont typeface="Arial" panose="020B0604020202020204" pitchFamily="34" charset="0"/>
              <a:buChar char="•"/>
            </a:pPr>
            <a:r>
              <a:rPr lang="en-US" sz="2400" dirty="0" smtClean="0"/>
              <a:t>In Beta right now</a:t>
            </a:r>
            <a:endParaRPr lang="en-US" sz="2400" dirty="0"/>
          </a:p>
          <a:p>
            <a:pPr marL="285750" indent="-285750">
              <a:buFont typeface="Arial" panose="020B0604020202020204" pitchFamily="34" charset="0"/>
              <a:buChar char="•"/>
            </a:pPr>
            <a:r>
              <a:rPr lang="en-US" sz="2400" dirty="0" smtClean="0"/>
              <a:t>Available early 2017</a:t>
            </a:r>
            <a:endParaRPr lang="en-US" sz="2400" dirty="0"/>
          </a:p>
        </p:txBody>
      </p:sp>
    </p:spTree>
    <p:extLst>
      <p:ext uri="{BB962C8B-B14F-4D97-AF65-F5344CB8AC3E}">
        <p14:creationId xmlns:p14="http://schemas.microsoft.com/office/powerpoint/2010/main" val="35286522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33350"/>
            <a:ext cx="5785592" cy="707231"/>
          </a:xfrm>
        </p:spPr>
        <p:txBody>
          <a:bodyPr/>
          <a:lstStyle/>
          <a:p>
            <a:r>
              <a:rPr lang="en-US" b="1" dirty="0" smtClean="0"/>
              <a:t>In-situ SZL</a:t>
            </a:r>
            <a:endParaRPr lang="en-US" b="1" dirty="0"/>
          </a:p>
        </p:txBody>
      </p:sp>
      <p:sp>
        <p:nvSpPr>
          <p:cNvPr id="3" name="Content Placeholder 2"/>
          <p:cNvSpPr>
            <a:spLocks noGrp="1"/>
          </p:cNvSpPr>
          <p:nvPr>
            <p:ph idx="1"/>
          </p:nvPr>
        </p:nvSpPr>
        <p:spPr>
          <a:xfrm>
            <a:off x="457200" y="925286"/>
            <a:ext cx="8229600" cy="3257550"/>
          </a:xfrm>
        </p:spPr>
        <p:txBody>
          <a:bodyPr>
            <a:normAutofit/>
          </a:bodyPr>
          <a:lstStyle/>
          <a:p>
            <a:r>
              <a:rPr lang="en-US" dirty="0" smtClean="0"/>
              <a:t>Use TECIO to write out a fraction of the volume data</a:t>
            </a:r>
          </a:p>
          <a:p>
            <a:r>
              <a:rPr lang="en-US" dirty="0" smtClean="0"/>
              <a:t>Reduces the impact of the I/O bottleneck</a:t>
            </a:r>
          </a:p>
          <a:p>
            <a:r>
              <a:rPr lang="en-US" dirty="0" smtClean="0"/>
              <a:t>Unique in that it writes out volume cells</a:t>
            </a:r>
          </a:p>
          <a:p>
            <a:r>
              <a:rPr lang="en-US" dirty="0" smtClean="0"/>
              <a:t>Learn more on Thursday</a:t>
            </a:r>
          </a:p>
        </p:txBody>
      </p:sp>
    </p:spTree>
    <p:extLst>
      <p:ext uri="{BB962C8B-B14F-4D97-AF65-F5344CB8AC3E}">
        <p14:creationId xmlns:p14="http://schemas.microsoft.com/office/powerpoint/2010/main" val="26722314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33350"/>
            <a:ext cx="5785592" cy="707231"/>
          </a:xfrm>
        </p:spPr>
        <p:txBody>
          <a:bodyPr/>
          <a:lstStyle/>
          <a:p>
            <a:r>
              <a:rPr lang="en-US" b="1" dirty="0" smtClean="0"/>
              <a:t>Read binary data files</a:t>
            </a:r>
            <a:endParaRPr lang="en-US" b="1" dirty="0"/>
          </a:p>
        </p:txBody>
      </p:sp>
      <p:sp>
        <p:nvSpPr>
          <p:cNvPr id="3" name="Content Placeholder 2"/>
          <p:cNvSpPr>
            <a:spLocks noGrp="1"/>
          </p:cNvSpPr>
          <p:nvPr>
            <p:ph idx="1"/>
          </p:nvPr>
        </p:nvSpPr>
        <p:spPr>
          <a:xfrm>
            <a:off x="304800" y="925286"/>
            <a:ext cx="8763000" cy="3257550"/>
          </a:xfrm>
        </p:spPr>
        <p:txBody>
          <a:bodyPr>
            <a:normAutofit/>
          </a:bodyPr>
          <a:lstStyle/>
          <a:p>
            <a:r>
              <a:rPr lang="en-US" dirty="0" smtClean="0"/>
              <a:t>TECIO (reads SZL files only)</a:t>
            </a:r>
          </a:p>
          <a:p>
            <a:r>
              <a:rPr lang="en-US" dirty="0" smtClean="0"/>
              <a:t>Python API</a:t>
            </a:r>
          </a:p>
          <a:p>
            <a:r>
              <a:rPr lang="en-US" dirty="0" err="1" smtClean="0"/>
              <a:t>Tecplot</a:t>
            </a:r>
            <a:r>
              <a:rPr lang="en-US" dirty="0" smtClean="0"/>
              <a:t> Add-On Developer’s Kit (C and FORTRAN)</a:t>
            </a:r>
          </a:p>
        </p:txBody>
      </p:sp>
    </p:spTree>
    <p:extLst>
      <p:ext uri="{BB962C8B-B14F-4D97-AF65-F5344CB8AC3E}">
        <p14:creationId xmlns:p14="http://schemas.microsoft.com/office/powerpoint/2010/main" val="1971952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33350"/>
            <a:ext cx="5785592" cy="707231"/>
          </a:xfrm>
        </p:spPr>
        <p:txBody>
          <a:bodyPr/>
          <a:lstStyle/>
          <a:p>
            <a:r>
              <a:rPr lang="en-US" b="1" dirty="0" smtClean="0"/>
              <a:t>Tecplot Chorus</a:t>
            </a:r>
            <a:endParaRPr lang="en-US" b="1" dirty="0"/>
          </a:p>
        </p:txBody>
      </p:sp>
      <p:sp>
        <p:nvSpPr>
          <p:cNvPr id="3" name="Content Placeholder 2"/>
          <p:cNvSpPr>
            <a:spLocks noGrp="1"/>
          </p:cNvSpPr>
          <p:nvPr>
            <p:ph idx="1"/>
          </p:nvPr>
        </p:nvSpPr>
        <p:spPr>
          <a:xfrm>
            <a:off x="457200" y="925286"/>
            <a:ext cx="8229600" cy="3257550"/>
          </a:xfrm>
        </p:spPr>
        <p:txBody>
          <a:bodyPr/>
          <a:lstStyle/>
          <a:p>
            <a:r>
              <a:rPr lang="en-US" dirty="0" smtClean="0"/>
              <a:t>Tecplot Chorus is for engineers who need to analyze results of multiple simulations</a:t>
            </a:r>
          </a:p>
          <a:p>
            <a:pPr lvl="1"/>
            <a:r>
              <a:rPr lang="en-US" dirty="0" smtClean="0"/>
              <a:t>Design space exploration</a:t>
            </a:r>
          </a:p>
          <a:p>
            <a:pPr lvl="1"/>
            <a:r>
              <a:rPr lang="en-US" dirty="0" smtClean="0"/>
              <a:t>Trade studies</a:t>
            </a:r>
            <a:endParaRPr lang="en-US" baseline="30000" dirty="0" smtClean="0"/>
          </a:p>
          <a:p>
            <a:pPr lvl="1"/>
            <a:r>
              <a:rPr lang="en-US" dirty="0" smtClean="0"/>
              <a:t>Comparative analysis</a:t>
            </a:r>
            <a:endParaRPr lang="en-US" dirty="0"/>
          </a:p>
          <a:p>
            <a:pPr lvl="1"/>
            <a:endParaRPr lang="en-US" dirty="0"/>
          </a:p>
        </p:txBody>
      </p:sp>
      <p:pic>
        <p:nvPicPr>
          <p:cNvPr id="4" name="Picture 3"/>
          <p:cNvPicPr>
            <a:picLocks noChangeAspect="1"/>
          </p:cNvPicPr>
          <p:nvPr/>
        </p:nvPicPr>
        <p:blipFill>
          <a:blip r:embed="rId3"/>
          <a:stretch>
            <a:fillRect/>
          </a:stretch>
        </p:blipFill>
        <p:spPr>
          <a:xfrm>
            <a:off x="5410200" y="4459444"/>
            <a:ext cx="3640455" cy="512606"/>
          </a:xfrm>
          <a:prstGeom prst="rect">
            <a:avLst/>
          </a:prstGeom>
        </p:spPr>
      </p:pic>
    </p:spTree>
    <p:extLst>
      <p:ext uri="{BB962C8B-B14F-4D97-AF65-F5344CB8AC3E}">
        <p14:creationId xmlns:p14="http://schemas.microsoft.com/office/powerpoint/2010/main" val="19785504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475659" y="1468980"/>
            <a:ext cx="8426162" cy="2540000"/>
          </a:xfrm>
          <a:prstGeom prst="rect">
            <a:avLst/>
          </a:prstGeom>
        </p:spPr>
        <p:txBody>
          <a:bodyPr vert="horz" lIns="68580" tIns="34290" rIns="68580" bIns="34290" rtlCol="0" anchor="ctr">
            <a:normAutofit fontScale="9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Aft>
                <a:spcPts val="450"/>
              </a:spcAft>
            </a:pPr>
            <a:r>
              <a:rPr lang="en-US" sz="2250" i="1" dirty="0">
                <a:solidFill>
                  <a:schemeClr val="bg1">
                    <a:lumMod val="50000"/>
                  </a:schemeClr>
                </a:solidFill>
                <a:latin typeface="+mn-lt"/>
                <a:cs typeface="Aller"/>
              </a:rPr>
              <a:t>CSI buys businesses and </a:t>
            </a:r>
            <a:r>
              <a:rPr lang="en-US" sz="2250" i="1" spc="-75" dirty="0">
                <a:solidFill>
                  <a:schemeClr val="bg1">
                    <a:lumMod val="50000"/>
                  </a:schemeClr>
                </a:solidFill>
                <a:latin typeface="+mn-lt"/>
              </a:rPr>
              <a:t>leaves them to continue their Exceptional operations. </a:t>
            </a:r>
          </a:p>
          <a:p>
            <a:pPr algn="l">
              <a:spcAft>
                <a:spcPts val="450"/>
              </a:spcAft>
            </a:pPr>
            <a:endParaRPr lang="en-US" sz="2100" spc="-75" dirty="0">
              <a:solidFill>
                <a:schemeClr val="accent5">
                  <a:lumMod val="75000"/>
                </a:schemeClr>
              </a:solidFill>
              <a:latin typeface="+mn-lt"/>
            </a:endParaRPr>
          </a:p>
          <a:p>
            <a:pPr algn="l">
              <a:spcAft>
                <a:spcPts val="450"/>
              </a:spcAft>
            </a:pPr>
            <a:r>
              <a:rPr lang="en-US" sz="2400" i="1" dirty="0">
                <a:solidFill>
                  <a:schemeClr val="bg1">
                    <a:lumMod val="50000"/>
                  </a:schemeClr>
                </a:solidFill>
                <a:latin typeface="Calibri" panose="020F0502020204030204" pitchFamily="34" charset="0"/>
                <a:cs typeface="Aller"/>
              </a:rPr>
              <a:t>Significant opportunities come with new resources:</a:t>
            </a:r>
          </a:p>
          <a:p>
            <a:pPr marL="257175" indent="-257175" algn="l">
              <a:spcAft>
                <a:spcPts val="450"/>
              </a:spcAft>
              <a:buFont typeface="Arial" panose="020B0604020202020204" pitchFamily="34" charset="0"/>
              <a:buChar char="•"/>
            </a:pPr>
            <a:r>
              <a:rPr lang="en-US" sz="2100" spc="-75" dirty="0">
                <a:solidFill>
                  <a:srgbClr val="00588D"/>
                </a:solidFill>
                <a:latin typeface="+mn-lt"/>
                <a:cs typeface="Aller"/>
              </a:rPr>
              <a:t>New technologies and </a:t>
            </a:r>
            <a:r>
              <a:rPr lang="en-US" sz="2100" spc="-75" dirty="0" smtClean="0">
                <a:solidFill>
                  <a:srgbClr val="00588D"/>
                </a:solidFill>
                <a:latin typeface="+mn-lt"/>
                <a:cs typeface="Aller"/>
              </a:rPr>
              <a:t>features</a:t>
            </a:r>
            <a:endParaRPr lang="en-US" sz="2100" spc="-75" dirty="0">
              <a:solidFill>
                <a:srgbClr val="00588D"/>
              </a:solidFill>
              <a:latin typeface="+mn-lt"/>
              <a:cs typeface="Aller"/>
            </a:endParaRPr>
          </a:p>
          <a:p>
            <a:pPr marL="257175" indent="-257175" algn="l">
              <a:spcAft>
                <a:spcPts val="450"/>
              </a:spcAft>
              <a:buFont typeface="Arial" panose="020B0604020202020204" pitchFamily="34" charset="0"/>
              <a:buChar char="•"/>
            </a:pPr>
            <a:r>
              <a:rPr lang="en-US" sz="2100" spc="-75" dirty="0">
                <a:solidFill>
                  <a:srgbClr val="00588D"/>
                </a:solidFill>
                <a:latin typeface="+mn-lt"/>
                <a:cs typeface="Aller"/>
              </a:rPr>
              <a:t>Ability to solve more parts of your workflow</a:t>
            </a:r>
          </a:p>
          <a:p>
            <a:pPr marL="257175" indent="-257175" algn="l">
              <a:spcAft>
                <a:spcPts val="450"/>
              </a:spcAft>
              <a:buFont typeface="Arial" panose="020B0604020202020204" pitchFamily="34" charset="0"/>
              <a:buChar char="•"/>
            </a:pPr>
            <a:r>
              <a:rPr lang="en-US" sz="2100" spc="-75" dirty="0">
                <a:solidFill>
                  <a:srgbClr val="00588D"/>
                </a:solidFill>
                <a:latin typeface="+mn-lt"/>
                <a:cs typeface="Aller"/>
              </a:rPr>
              <a:t>Industry-leading technical support</a:t>
            </a:r>
          </a:p>
          <a:p>
            <a:pPr marL="257175" indent="-257175" algn="l">
              <a:spcAft>
                <a:spcPts val="450"/>
              </a:spcAft>
              <a:buFont typeface="Arial" panose="020B0604020202020204" pitchFamily="34" charset="0"/>
              <a:buChar char="•"/>
            </a:pPr>
            <a:r>
              <a:rPr lang="en-US" sz="2100" spc="-75" dirty="0">
                <a:solidFill>
                  <a:srgbClr val="00588D"/>
                </a:solidFill>
                <a:latin typeface="+mn-lt"/>
                <a:cs typeface="Aller"/>
              </a:rPr>
              <a:t>Staying power!</a:t>
            </a:r>
            <a:endParaRPr lang="en-US" sz="2100" spc="-75" dirty="0">
              <a:solidFill>
                <a:schemeClr val="accent5">
                  <a:lumMod val="75000"/>
                </a:schemeClr>
              </a:solidFill>
              <a:latin typeface="+mn-lt"/>
              <a:cs typeface="Aller"/>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3718" y="234694"/>
            <a:ext cx="2036253" cy="74305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5659" y="129196"/>
            <a:ext cx="1815650" cy="848552"/>
          </a:xfrm>
          <a:prstGeom prst="rect">
            <a:avLst/>
          </a:prstGeom>
        </p:spPr>
      </p:pic>
    </p:spTree>
    <p:extLst>
      <p:ext uri="{BB962C8B-B14F-4D97-AF65-F5344CB8AC3E}">
        <p14:creationId xmlns:p14="http://schemas.microsoft.com/office/powerpoint/2010/main" val="22402877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33350"/>
            <a:ext cx="5785592" cy="707231"/>
          </a:xfrm>
        </p:spPr>
        <p:txBody>
          <a:bodyPr/>
          <a:lstStyle/>
          <a:p>
            <a:r>
              <a:rPr lang="en-US" b="1" dirty="0" smtClean="0"/>
              <a:t>Tecplot Chorus</a:t>
            </a:r>
            <a:endParaRPr lang="en-US" b="1" dirty="0"/>
          </a:p>
        </p:txBody>
      </p:sp>
      <p:pic>
        <p:nvPicPr>
          <p:cNvPr id="4" name="Picture 3"/>
          <p:cNvPicPr>
            <a:picLocks noChangeAspect="1"/>
          </p:cNvPicPr>
          <p:nvPr/>
        </p:nvPicPr>
        <p:blipFill>
          <a:blip r:embed="rId3"/>
          <a:stretch>
            <a:fillRect/>
          </a:stretch>
        </p:blipFill>
        <p:spPr>
          <a:xfrm>
            <a:off x="5410200" y="4459444"/>
            <a:ext cx="3640455" cy="512606"/>
          </a:xfrm>
          <a:prstGeom prst="rect">
            <a:avLst/>
          </a:prstGeom>
        </p:spPr>
      </p:pic>
      <p:pic>
        <p:nvPicPr>
          <p:cNvPr id="7" name="Picture 6"/>
          <p:cNvPicPr>
            <a:picLocks noChangeAspect="1"/>
          </p:cNvPicPr>
          <p:nvPr/>
        </p:nvPicPr>
        <p:blipFill>
          <a:blip r:embed="rId4"/>
          <a:stretch>
            <a:fillRect/>
          </a:stretch>
        </p:blipFill>
        <p:spPr>
          <a:xfrm>
            <a:off x="1143000" y="742950"/>
            <a:ext cx="7005230" cy="3578021"/>
          </a:xfrm>
          <a:prstGeom prst="rect">
            <a:avLst/>
          </a:prstGeom>
        </p:spPr>
      </p:pic>
    </p:spTree>
    <p:extLst>
      <p:ext uri="{BB962C8B-B14F-4D97-AF65-F5344CB8AC3E}">
        <p14:creationId xmlns:p14="http://schemas.microsoft.com/office/powerpoint/2010/main" val="13007252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67" y="1544595"/>
            <a:ext cx="1884886" cy="1136822"/>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9664" r="10466"/>
          <a:stretch/>
        </p:blipFill>
        <p:spPr>
          <a:xfrm>
            <a:off x="7190729" y="1644570"/>
            <a:ext cx="1953270" cy="1629971"/>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34" y="2681417"/>
            <a:ext cx="1900687" cy="1900687"/>
          </a:xfrm>
          <a:prstGeom prst="rect">
            <a:avLst/>
          </a:prstGeom>
        </p:spPr>
      </p:pic>
      <p:sp>
        <p:nvSpPr>
          <p:cNvPr id="9" name="TextBox 8"/>
          <p:cNvSpPr txBox="1"/>
          <p:nvPr/>
        </p:nvSpPr>
        <p:spPr>
          <a:xfrm>
            <a:off x="1278925" y="161041"/>
            <a:ext cx="6135129" cy="1200329"/>
          </a:xfrm>
          <a:prstGeom prst="rect">
            <a:avLst/>
          </a:prstGeom>
          <a:noFill/>
        </p:spPr>
        <p:txBody>
          <a:bodyPr wrap="square" rtlCol="0">
            <a:spAutoFit/>
          </a:bodyPr>
          <a:lstStyle/>
          <a:p>
            <a:pPr algn="ctr"/>
            <a:r>
              <a:rPr lang="en-US" sz="3600" b="1" spc="75" dirty="0">
                <a:solidFill>
                  <a:schemeClr val="accent5">
                    <a:lumMod val="75000"/>
                  </a:schemeClr>
                </a:solidFill>
              </a:rPr>
              <a:t>We love helping engineers and have fun while doing it!</a:t>
            </a:r>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76134" y="1678782"/>
            <a:ext cx="5157788" cy="2586038"/>
          </a:xfrm>
          <a:prstGeom prst="rect">
            <a:avLst/>
          </a:prstGeom>
        </p:spPr>
      </p:pic>
      <p:pic>
        <p:nvPicPr>
          <p:cNvPr id="5" name="Picture 4"/>
          <p:cNvPicPr>
            <a:picLocks noChangeAspect="1"/>
          </p:cNvPicPr>
          <p:nvPr/>
        </p:nvPicPr>
        <p:blipFill rotWithShape="1">
          <a:blip r:embed="rId6" cstate="print">
            <a:extLst>
              <a:ext uri="{28A0092B-C50C-407E-A947-70E740481C1C}">
                <a14:useLocalDpi xmlns:a14="http://schemas.microsoft.com/office/drawing/2010/main" val="0"/>
              </a:ext>
            </a:extLst>
          </a:blip>
          <a:srcRect l="13207" t="2754" r="3851" b="3761"/>
          <a:stretch/>
        </p:blipFill>
        <p:spPr>
          <a:xfrm>
            <a:off x="7189160" y="3274541"/>
            <a:ext cx="1954840" cy="1319518"/>
          </a:xfrm>
          <a:prstGeom prst="rect">
            <a:avLst/>
          </a:prstGeom>
        </p:spPr>
      </p:pic>
    </p:spTree>
    <p:extLst>
      <p:ext uri="{BB962C8B-B14F-4D97-AF65-F5344CB8AC3E}">
        <p14:creationId xmlns:p14="http://schemas.microsoft.com/office/powerpoint/2010/main" val="12317342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33350"/>
            <a:ext cx="5785592" cy="707231"/>
          </a:xfrm>
        </p:spPr>
        <p:txBody>
          <a:bodyPr/>
          <a:lstStyle/>
          <a:p>
            <a:r>
              <a:rPr lang="en-US" b="1" dirty="0" smtClean="0"/>
              <a:t>What is Tecplot 360 EX</a:t>
            </a:r>
            <a:endParaRPr lang="en-US" b="1" dirty="0"/>
          </a:p>
        </p:txBody>
      </p:sp>
      <p:sp>
        <p:nvSpPr>
          <p:cNvPr id="3" name="Content Placeholder 2"/>
          <p:cNvSpPr>
            <a:spLocks noGrp="1"/>
          </p:cNvSpPr>
          <p:nvPr>
            <p:ph idx="1"/>
          </p:nvPr>
        </p:nvSpPr>
        <p:spPr>
          <a:xfrm>
            <a:off x="457200" y="925286"/>
            <a:ext cx="8229600" cy="3257550"/>
          </a:xfrm>
        </p:spPr>
        <p:txBody>
          <a:bodyPr/>
          <a:lstStyle/>
          <a:p>
            <a:pPr marL="0" indent="0">
              <a:buNone/>
            </a:pPr>
            <a:r>
              <a:rPr lang="en-US" dirty="0" smtClean="0"/>
              <a:t>Tecplot 360 EX is our most significant </a:t>
            </a:r>
            <a:r>
              <a:rPr lang="en-US" dirty="0" smtClean="0"/>
              <a:t>update </a:t>
            </a:r>
            <a:r>
              <a:rPr lang="en-US" dirty="0" smtClean="0"/>
              <a:t>since 2003</a:t>
            </a:r>
            <a:endParaRPr lang="en-US" dirty="0" smtClean="0"/>
          </a:p>
          <a:p>
            <a:pPr lvl="1"/>
            <a:r>
              <a:rPr lang="en-US" dirty="0" smtClean="0"/>
              <a:t>New GUI technology</a:t>
            </a:r>
          </a:p>
          <a:p>
            <a:pPr lvl="1"/>
            <a:r>
              <a:rPr lang="en-US" dirty="0" smtClean="0"/>
              <a:t>Faster load and processing speeds</a:t>
            </a:r>
            <a:endParaRPr lang="en-US" baseline="30000" dirty="0" smtClean="0"/>
          </a:p>
          <a:p>
            <a:pPr lvl="1"/>
            <a:r>
              <a:rPr lang="en-US" dirty="0" smtClean="0"/>
              <a:t>Focus on ease of use</a:t>
            </a:r>
          </a:p>
          <a:p>
            <a:pPr lvl="1"/>
            <a:r>
              <a:rPr lang="en-US" dirty="0" smtClean="0"/>
              <a:t>New interface on Mac and Linux  </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3790950"/>
            <a:ext cx="990600" cy="9810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53930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752600" y="38100"/>
            <a:ext cx="5785592" cy="707231"/>
          </a:xfrm>
        </p:spPr>
        <p:txBody>
          <a:bodyPr>
            <a:normAutofit/>
          </a:bodyPr>
          <a:lstStyle/>
          <a:p>
            <a:r>
              <a:rPr lang="en-US" sz="3600" b="1" dirty="0" smtClean="0"/>
              <a:t>New Interface</a:t>
            </a:r>
            <a:endParaRPr lang="en-US" sz="3600" b="1" dirty="0"/>
          </a:p>
        </p:txBody>
      </p:sp>
      <p:sp>
        <p:nvSpPr>
          <p:cNvPr id="8" name="Content Placeholder 7"/>
          <p:cNvSpPr>
            <a:spLocks noGrp="1"/>
          </p:cNvSpPr>
          <p:nvPr>
            <p:ph sz="half" idx="1"/>
          </p:nvPr>
        </p:nvSpPr>
        <p:spPr>
          <a:xfrm>
            <a:off x="228600" y="1047750"/>
            <a:ext cx="3332415" cy="3257550"/>
          </a:xfrm>
        </p:spPr>
        <p:txBody>
          <a:bodyPr/>
          <a:lstStyle/>
          <a:p>
            <a:r>
              <a:rPr lang="en-US" dirty="0" err="1" smtClean="0"/>
              <a:t>Dockable</a:t>
            </a:r>
            <a:r>
              <a:rPr lang="en-US" dirty="0" smtClean="0"/>
              <a:t> side and tool bars</a:t>
            </a:r>
          </a:p>
          <a:p>
            <a:r>
              <a:rPr lang="en-US" dirty="0" smtClean="0"/>
              <a:t>Pages and Macro Panels</a:t>
            </a:r>
          </a:p>
          <a:p>
            <a:r>
              <a:rPr lang="en-US" dirty="0" smtClean="0"/>
              <a:t>Right-click context menus</a:t>
            </a:r>
            <a:endParaRPr lang="en-US" dirty="0"/>
          </a:p>
        </p:txBody>
      </p:sp>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89615" y="1167619"/>
            <a:ext cx="524230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4236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0916" y="133350"/>
            <a:ext cx="6477000" cy="707231"/>
          </a:xfrm>
        </p:spPr>
        <p:txBody>
          <a:bodyPr>
            <a:noAutofit/>
          </a:bodyPr>
          <a:lstStyle/>
          <a:p>
            <a:r>
              <a:rPr lang="en-US" sz="3600" b="1" dirty="0" smtClean="0"/>
              <a:t>Controlling Plot Style in 360 EX</a:t>
            </a:r>
            <a:endParaRPr lang="en-US" sz="3600" b="1" dirty="0"/>
          </a:p>
        </p:txBody>
      </p:sp>
      <p:sp>
        <p:nvSpPr>
          <p:cNvPr id="4" name="Content Placeholder 3"/>
          <p:cNvSpPr>
            <a:spLocks noGrp="1"/>
          </p:cNvSpPr>
          <p:nvPr>
            <p:ph sz="half" idx="1"/>
          </p:nvPr>
        </p:nvSpPr>
        <p:spPr>
          <a:xfrm>
            <a:off x="152400" y="1595690"/>
            <a:ext cx="4572000" cy="2728660"/>
          </a:xfrm>
        </p:spPr>
        <p:txBody>
          <a:bodyPr>
            <a:normAutofit/>
          </a:bodyPr>
          <a:lstStyle/>
          <a:p>
            <a:r>
              <a:rPr lang="en-US" dirty="0" smtClean="0"/>
              <a:t>Onscreen Context Menus</a:t>
            </a:r>
          </a:p>
          <a:p>
            <a:r>
              <a:rPr lang="en-US" dirty="0" smtClean="0"/>
              <a:t>Zone </a:t>
            </a:r>
            <a:r>
              <a:rPr lang="en-US" dirty="0" smtClean="0"/>
              <a:t>Style Dialog </a:t>
            </a:r>
            <a:r>
              <a:rPr lang="en-US" dirty="0" smtClean="0"/>
              <a:t>improvements</a:t>
            </a:r>
            <a:endParaRPr lang="en-US" dirty="0" smtClean="0"/>
          </a:p>
        </p:txBody>
      </p:sp>
      <p:sp>
        <p:nvSpPr>
          <p:cNvPr id="20" name="TextBox 19"/>
          <p:cNvSpPr txBox="1"/>
          <p:nvPr/>
        </p:nvSpPr>
        <p:spPr>
          <a:xfrm>
            <a:off x="4832754" y="853657"/>
            <a:ext cx="1710725" cy="369332"/>
          </a:xfrm>
          <a:prstGeom prst="rect">
            <a:avLst/>
          </a:prstGeom>
          <a:noFill/>
        </p:spPr>
        <p:txBody>
          <a:bodyPr wrap="none" rtlCol="0">
            <a:spAutoFit/>
          </a:bodyPr>
          <a:lstStyle/>
          <a:p>
            <a:pPr>
              <a:buNone/>
            </a:pPr>
            <a:r>
              <a:rPr lang="en-US" sz="1800" dirty="0" smtClean="0"/>
              <a:t>Context Menu</a:t>
            </a:r>
            <a:endParaRPr lang="en-US" sz="1800" dirty="0"/>
          </a:p>
        </p:txBody>
      </p:sp>
      <p:sp>
        <p:nvSpPr>
          <p:cNvPr id="27" name="TextBox 26"/>
          <p:cNvSpPr txBox="1"/>
          <p:nvPr/>
        </p:nvSpPr>
        <p:spPr>
          <a:xfrm>
            <a:off x="6819900" y="2869622"/>
            <a:ext cx="1415772" cy="369332"/>
          </a:xfrm>
          <a:prstGeom prst="rect">
            <a:avLst/>
          </a:prstGeom>
          <a:noFill/>
        </p:spPr>
        <p:txBody>
          <a:bodyPr wrap="none" rtlCol="0">
            <a:spAutoFit/>
          </a:bodyPr>
          <a:lstStyle/>
          <a:p>
            <a:pPr>
              <a:buNone/>
            </a:pPr>
            <a:r>
              <a:rPr lang="en-US" sz="1800" dirty="0" smtClean="0"/>
              <a:t>Zone Style </a:t>
            </a:r>
            <a:endParaRPr lang="en-US" sz="1800" dirty="0"/>
          </a:p>
        </p:txBody>
      </p:sp>
      <p:pic>
        <p:nvPicPr>
          <p:cNvPr id="205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222988"/>
            <a:ext cx="2079832" cy="1831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7119" y="3238954"/>
            <a:ext cx="3297640" cy="19045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976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0"/>
            <a:ext cx="6421058" cy="707231"/>
          </a:xfrm>
        </p:spPr>
        <p:txBody>
          <a:bodyPr>
            <a:normAutofit fontScale="90000"/>
          </a:bodyPr>
          <a:lstStyle/>
          <a:p>
            <a:r>
              <a:rPr lang="en-US" b="1" dirty="0" smtClean="0"/>
              <a:t>Slicing Design in Tecplot 360 EX</a:t>
            </a:r>
            <a:endParaRPr lang="en-US" b="1" dirty="0"/>
          </a:p>
        </p:txBody>
      </p:sp>
      <p:sp>
        <p:nvSpPr>
          <p:cNvPr id="4" name="Content Placeholder 3"/>
          <p:cNvSpPr>
            <a:spLocks noGrp="1"/>
          </p:cNvSpPr>
          <p:nvPr>
            <p:ph sz="half" idx="1"/>
          </p:nvPr>
        </p:nvSpPr>
        <p:spPr>
          <a:xfrm>
            <a:off x="108541" y="1232859"/>
            <a:ext cx="4038600" cy="3257550"/>
          </a:xfrm>
        </p:spPr>
        <p:txBody>
          <a:bodyPr>
            <a:normAutofit/>
          </a:bodyPr>
          <a:lstStyle/>
          <a:p>
            <a:r>
              <a:rPr lang="en-US" dirty="0" smtClean="0"/>
              <a:t>Slices</a:t>
            </a:r>
          </a:p>
          <a:p>
            <a:pPr lvl="1"/>
            <a:r>
              <a:rPr lang="en-US" sz="2000" dirty="0" smtClean="0"/>
              <a:t>Volume slices</a:t>
            </a:r>
          </a:p>
          <a:p>
            <a:pPr lvl="1"/>
            <a:r>
              <a:rPr lang="en-US" sz="2000" dirty="0" smtClean="0"/>
              <a:t>Surface slices</a:t>
            </a:r>
          </a:p>
          <a:p>
            <a:pPr lvl="1"/>
            <a:r>
              <a:rPr lang="en-US" sz="2000" dirty="0" smtClean="0"/>
              <a:t>Surfaces of Volumes</a:t>
            </a:r>
          </a:p>
          <a:p>
            <a:r>
              <a:rPr lang="en-US" dirty="0" smtClean="0"/>
              <a:t>Arbitrary Slices</a:t>
            </a:r>
          </a:p>
          <a:p>
            <a:r>
              <a:rPr lang="en-US" dirty="0" smtClean="0"/>
              <a:t>Extraction </a:t>
            </a:r>
            <a:r>
              <a:rPr lang="en-US" dirty="0" smtClean="0"/>
              <a:t>via right-click</a:t>
            </a:r>
            <a:endParaRPr lang="en-US" dirty="0" smtClean="0"/>
          </a:p>
        </p:txBody>
      </p:sp>
      <p:pic>
        <p:nvPicPr>
          <p:cNvPr id="205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2400" y="1276350"/>
            <a:ext cx="2953658" cy="1648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Box 19"/>
          <p:cNvSpPr txBox="1"/>
          <p:nvPr/>
        </p:nvSpPr>
        <p:spPr>
          <a:xfrm>
            <a:off x="4675497" y="865059"/>
            <a:ext cx="1762021" cy="369332"/>
          </a:xfrm>
          <a:prstGeom prst="rect">
            <a:avLst/>
          </a:prstGeom>
          <a:noFill/>
        </p:spPr>
        <p:txBody>
          <a:bodyPr wrap="none" rtlCol="0">
            <a:spAutoFit/>
          </a:bodyPr>
          <a:lstStyle/>
          <a:p>
            <a:pPr>
              <a:buNone/>
            </a:pPr>
            <a:r>
              <a:rPr lang="en-US" sz="1800" dirty="0" smtClean="0"/>
              <a:t>Surface Slices</a:t>
            </a:r>
            <a:endParaRPr lang="en-US" sz="1800" dirty="0"/>
          </a:p>
        </p:txBody>
      </p:sp>
      <p:pic>
        <p:nvPicPr>
          <p:cNvPr id="2055"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65371" y="3418708"/>
            <a:ext cx="2714814" cy="1691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TextBox 26"/>
          <p:cNvSpPr txBox="1"/>
          <p:nvPr/>
        </p:nvSpPr>
        <p:spPr>
          <a:xfrm>
            <a:off x="6553200" y="3047561"/>
            <a:ext cx="1890261" cy="369332"/>
          </a:xfrm>
          <a:prstGeom prst="rect">
            <a:avLst/>
          </a:prstGeom>
          <a:noFill/>
        </p:spPr>
        <p:txBody>
          <a:bodyPr wrap="none" rtlCol="0">
            <a:spAutoFit/>
          </a:bodyPr>
          <a:lstStyle/>
          <a:p>
            <a:pPr>
              <a:buNone/>
            </a:pPr>
            <a:r>
              <a:rPr lang="en-US" sz="1800" dirty="0" smtClean="0"/>
              <a:t>Arbitrary Slices</a:t>
            </a:r>
            <a:endParaRPr lang="en-US" sz="1800" dirty="0"/>
          </a:p>
        </p:txBody>
      </p:sp>
    </p:spTree>
    <p:extLst>
      <p:ext uri="{BB962C8B-B14F-4D97-AF65-F5344CB8AC3E}">
        <p14:creationId xmlns:p14="http://schemas.microsoft.com/office/powerpoint/2010/main" val="437013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0"/>
            <a:ext cx="5785592" cy="707231"/>
          </a:xfrm>
        </p:spPr>
        <p:txBody>
          <a:bodyPr>
            <a:normAutofit/>
          </a:bodyPr>
          <a:lstStyle/>
          <a:p>
            <a:r>
              <a:rPr lang="en-US" sz="3600" b="1" dirty="0" smtClean="0"/>
              <a:t>Using Pages in 360 EX</a:t>
            </a:r>
            <a:endParaRPr lang="en-US" sz="3600" b="1" dirty="0"/>
          </a:p>
        </p:txBody>
      </p:sp>
      <p:sp>
        <p:nvSpPr>
          <p:cNvPr id="4" name="Content Placeholder 3"/>
          <p:cNvSpPr>
            <a:spLocks noGrp="1"/>
          </p:cNvSpPr>
          <p:nvPr>
            <p:ph sz="half" idx="1"/>
          </p:nvPr>
        </p:nvSpPr>
        <p:spPr>
          <a:xfrm>
            <a:off x="76200" y="919221"/>
            <a:ext cx="4038600" cy="3257550"/>
          </a:xfrm>
        </p:spPr>
        <p:txBody>
          <a:bodyPr>
            <a:normAutofit/>
          </a:bodyPr>
          <a:lstStyle/>
          <a:p>
            <a:r>
              <a:rPr lang="en-US" dirty="0" smtClean="0"/>
              <a:t>Pages </a:t>
            </a:r>
            <a:r>
              <a:rPr lang="en-US" dirty="0" smtClean="0"/>
              <a:t>are like Slides</a:t>
            </a:r>
          </a:p>
          <a:p>
            <a:r>
              <a:rPr lang="en-US" dirty="0" smtClean="0"/>
              <a:t>Can be used to create reports and presentations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0162" y="1253219"/>
            <a:ext cx="2352675" cy="1228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07164" y="3486150"/>
            <a:ext cx="2235765" cy="1379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14799" y="2691338"/>
            <a:ext cx="2443437" cy="1556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07165" y="2114550"/>
            <a:ext cx="2235765" cy="1248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16935" y="498064"/>
            <a:ext cx="2225993" cy="154028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68875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rot="1632870">
            <a:off x="4528282" y="3392759"/>
            <a:ext cx="1546370" cy="673366"/>
            <a:chOff x="4637015" y="1566363"/>
            <a:chExt cx="1546370" cy="673366"/>
          </a:xfrm>
        </p:grpSpPr>
        <p:sp>
          <p:nvSpPr>
            <p:cNvPr id="5" name="Right Arrow 4"/>
            <p:cNvSpPr/>
            <p:nvPr/>
          </p:nvSpPr>
          <p:spPr>
            <a:xfrm rot="20566747">
              <a:off x="4637015" y="1566363"/>
              <a:ext cx="1546370" cy="67336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rot="20553228">
              <a:off x="5003612" y="1746954"/>
              <a:ext cx="620683" cy="369332"/>
            </a:xfrm>
            <a:prstGeom prst="rect">
              <a:avLst/>
            </a:prstGeom>
            <a:noFill/>
          </p:spPr>
          <p:txBody>
            <a:bodyPr wrap="none" rtlCol="0">
              <a:spAutoFit/>
            </a:bodyPr>
            <a:lstStyle/>
            <a:p>
              <a:r>
                <a:rPr lang="en-US" b="1" dirty="0" smtClean="0"/>
                <a:t>*.</a:t>
              </a:r>
              <a:r>
                <a:rPr lang="en-US" b="1" dirty="0" err="1" smtClean="0"/>
                <a:t>plt</a:t>
              </a:r>
              <a:endParaRPr lang="en-US" b="1" dirty="0"/>
            </a:p>
          </p:txBody>
        </p:sp>
      </p:grpSp>
      <p:sp>
        <p:nvSpPr>
          <p:cNvPr id="2" name="Title 1"/>
          <p:cNvSpPr>
            <a:spLocks noGrp="1"/>
          </p:cNvSpPr>
          <p:nvPr>
            <p:ph type="title"/>
          </p:nvPr>
        </p:nvSpPr>
        <p:spPr>
          <a:xfrm>
            <a:off x="838200" y="9525"/>
            <a:ext cx="7543800" cy="707231"/>
          </a:xfrm>
        </p:spPr>
        <p:txBody>
          <a:bodyPr>
            <a:normAutofit fontScale="90000"/>
          </a:bodyPr>
          <a:lstStyle/>
          <a:p>
            <a:r>
              <a:rPr lang="en-US" b="1" dirty="0" smtClean="0"/>
              <a:t>New Subzone Load-on-Demand PLT Format</a:t>
            </a:r>
            <a:endParaRPr lang="en-US" b="1" dirty="0"/>
          </a:p>
        </p:txBody>
      </p:sp>
      <p:pic>
        <p:nvPicPr>
          <p:cNvPr id="2050" name="Picture 2" descr="C:\Users\tom\Dropbox\Screenshots\Screenshot 2015-09-09 08.06.5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7248" y="1460196"/>
            <a:ext cx="4114800" cy="249264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4622" y="2655312"/>
            <a:ext cx="2340582" cy="1927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1720" y="632468"/>
            <a:ext cx="2351574" cy="1929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990600" y="1030843"/>
            <a:ext cx="2648097" cy="369332"/>
          </a:xfrm>
          <a:prstGeom prst="rect">
            <a:avLst/>
          </a:prstGeom>
          <a:noFill/>
        </p:spPr>
        <p:txBody>
          <a:bodyPr wrap="none" rtlCol="0">
            <a:spAutoFit/>
          </a:bodyPr>
          <a:lstStyle/>
          <a:p>
            <a:r>
              <a:rPr lang="en-US" b="1" dirty="0" smtClean="0">
                <a:solidFill>
                  <a:schemeClr val="tx2"/>
                </a:solidFill>
              </a:rPr>
              <a:t>183M Cell CFD++ Solution</a:t>
            </a:r>
            <a:endParaRPr lang="en-US" b="1" dirty="0">
              <a:solidFill>
                <a:schemeClr val="tx2"/>
              </a:solidFill>
            </a:endParaRPr>
          </a:p>
        </p:txBody>
      </p:sp>
      <p:grpSp>
        <p:nvGrpSpPr>
          <p:cNvPr id="13" name="Group 12"/>
          <p:cNvGrpSpPr/>
          <p:nvPr/>
        </p:nvGrpSpPr>
        <p:grpSpPr>
          <a:xfrm rot="549172">
            <a:off x="4551192" y="1269678"/>
            <a:ext cx="1546370" cy="673366"/>
            <a:chOff x="4637015" y="1566363"/>
            <a:chExt cx="1546370" cy="673366"/>
          </a:xfrm>
        </p:grpSpPr>
        <p:sp>
          <p:nvSpPr>
            <p:cNvPr id="14" name="Right Arrow 13"/>
            <p:cNvSpPr/>
            <p:nvPr/>
          </p:nvSpPr>
          <p:spPr>
            <a:xfrm rot="20566747">
              <a:off x="4637015" y="1566363"/>
              <a:ext cx="1546370" cy="673366"/>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rot="20553228">
              <a:off x="4913075" y="1746953"/>
              <a:ext cx="801758" cy="369332"/>
            </a:xfrm>
            <a:prstGeom prst="rect">
              <a:avLst/>
            </a:prstGeom>
            <a:noFill/>
          </p:spPr>
          <p:txBody>
            <a:bodyPr wrap="none" rtlCol="0">
              <a:spAutoFit/>
            </a:bodyPr>
            <a:lstStyle/>
            <a:p>
              <a:r>
                <a:rPr lang="en-US" b="1" dirty="0" smtClean="0"/>
                <a:t>*.</a:t>
              </a:r>
              <a:r>
                <a:rPr lang="en-US" b="1" dirty="0" err="1" smtClean="0"/>
                <a:t>szplt</a:t>
              </a:r>
              <a:endParaRPr lang="en-US" b="1" dirty="0"/>
            </a:p>
          </p:txBody>
        </p:sp>
      </p:grpSp>
      <p:sp>
        <p:nvSpPr>
          <p:cNvPr id="16" name="TextBox 15"/>
          <p:cNvSpPr txBox="1"/>
          <p:nvPr/>
        </p:nvSpPr>
        <p:spPr>
          <a:xfrm>
            <a:off x="685800" y="3968226"/>
            <a:ext cx="3419526" cy="307777"/>
          </a:xfrm>
          <a:prstGeom prst="rect">
            <a:avLst/>
          </a:prstGeom>
          <a:noFill/>
        </p:spPr>
        <p:txBody>
          <a:bodyPr wrap="none" rtlCol="0">
            <a:spAutoFit/>
          </a:bodyPr>
          <a:lstStyle/>
          <a:p>
            <a:r>
              <a:rPr lang="en-US" sz="1400" b="1" dirty="0" smtClean="0">
                <a:solidFill>
                  <a:schemeClr val="tx2"/>
                </a:solidFill>
              </a:rPr>
              <a:t>Dell Precision Laptop Quad Core 16GB RAM</a:t>
            </a:r>
            <a:endParaRPr lang="en-US" sz="1400" b="1" dirty="0">
              <a:solidFill>
                <a:schemeClr val="tx2"/>
              </a:solidFill>
            </a:endParaRPr>
          </a:p>
        </p:txBody>
      </p:sp>
      <p:sp>
        <p:nvSpPr>
          <p:cNvPr id="8" name="Flowchart: Alternate Process 7"/>
          <p:cNvSpPr/>
          <p:nvPr/>
        </p:nvSpPr>
        <p:spPr>
          <a:xfrm>
            <a:off x="6653763" y="3260205"/>
            <a:ext cx="1628224" cy="235470"/>
          </a:xfrm>
          <a:prstGeom prst="flowChartAlternateProcess">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Alternate Process 20"/>
          <p:cNvSpPr/>
          <p:nvPr/>
        </p:nvSpPr>
        <p:spPr>
          <a:xfrm>
            <a:off x="6687376" y="1243776"/>
            <a:ext cx="1628224" cy="235470"/>
          </a:xfrm>
          <a:prstGeom prst="flowChartAlternateProcess">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4446840" y="2205613"/>
            <a:ext cx="1826749" cy="759241"/>
            <a:chOff x="4380564" y="701918"/>
            <a:chExt cx="1826749" cy="759241"/>
          </a:xfrm>
        </p:grpSpPr>
        <p:sp>
          <p:nvSpPr>
            <p:cNvPr id="22" name="TextBox 21"/>
            <p:cNvSpPr txBox="1"/>
            <p:nvPr/>
          </p:nvSpPr>
          <p:spPr>
            <a:xfrm>
              <a:off x="4420927" y="715180"/>
              <a:ext cx="1786386" cy="738664"/>
            </a:xfrm>
            <a:prstGeom prst="rect">
              <a:avLst/>
            </a:prstGeom>
            <a:noFill/>
          </p:spPr>
          <p:txBody>
            <a:bodyPr wrap="none" rtlCol="0">
              <a:spAutoFit/>
            </a:bodyPr>
            <a:lstStyle/>
            <a:p>
              <a:r>
                <a:rPr lang="en-US" sz="1400" b="1" dirty="0" smtClean="0"/>
                <a:t>23X Faster!</a:t>
              </a:r>
            </a:p>
            <a:p>
              <a:r>
                <a:rPr lang="en-US" sz="1400" b="1" dirty="0" smtClean="0"/>
                <a:t>93% Less RAM</a:t>
              </a:r>
            </a:p>
            <a:p>
              <a:r>
                <a:rPr lang="en-US" sz="1400" b="1" dirty="0" smtClean="0"/>
                <a:t>40</a:t>
              </a:r>
              <a:r>
                <a:rPr lang="en-US" sz="1400" b="1" dirty="0" smtClean="0"/>
                <a:t>% </a:t>
              </a:r>
              <a:r>
                <a:rPr lang="en-US" sz="1400" b="1" dirty="0" smtClean="0"/>
                <a:t>File compression</a:t>
              </a:r>
              <a:endParaRPr lang="en-US" sz="1400" b="1" dirty="0"/>
            </a:p>
          </p:txBody>
        </p:sp>
        <p:sp>
          <p:nvSpPr>
            <p:cNvPr id="23" name="Flowchart: Alternate Process 22"/>
            <p:cNvSpPr/>
            <p:nvPr/>
          </p:nvSpPr>
          <p:spPr>
            <a:xfrm>
              <a:off x="4380564" y="701918"/>
              <a:ext cx="1772300" cy="759241"/>
            </a:xfrm>
            <a:prstGeom prst="flowChartAlternateProcess">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896342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cplot_Corporate_Template">
  <a:themeElements>
    <a:clrScheme name="Tecplot">
      <a:dk1>
        <a:srgbClr val="222222"/>
      </a:dk1>
      <a:lt1>
        <a:sysClr val="window" lastClr="FFFFFF"/>
      </a:lt1>
      <a:dk2>
        <a:srgbClr val="00588A"/>
      </a:dk2>
      <a:lt2>
        <a:srgbClr val="D8D8D8"/>
      </a:lt2>
      <a:accent1>
        <a:srgbClr val="00A9E6"/>
      </a:accent1>
      <a:accent2>
        <a:srgbClr val="FFD500"/>
      </a:accent2>
      <a:accent3>
        <a:srgbClr val="9B9B9C"/>
      </a:accent3>
      <a:accent4>
        <a:srgbClr val="00588A"/>
      </a:accent4>
      <a:accent5>
        <a:srgbClr val="72B53D"/>
      </a:accent5>
      <a:accent6>
        <a:srgbClr val="ED8316"/>
      </a:accent6>
      <a:hlink>
        <a:srgbClr val="00A9E6"/>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Data_Fusion_Kickoff_meeting_4Nov2010</Template>
  <TotalTime>35749</TotalTime>
  <Words>795</Words>
  <Application>Microsoft Office PowerPoint</Application>
  <PresentationFormat>On-screen Show (16:9)</PresentationFormat>
  <Paragraphs>201</Paragraphs>
  <Slides>31</Slides>
  <Notes>27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Aller</vt:lpstr>
      <vt:lpstr>Arial</vt:lpstr>
      <vt:lpstr>Calibri</vt:lpstr>
      <vt:lpstr>Tecplot_Corporate_Template</vt:lpstr>
      <vt:lpstr>Get the Most Out of Tecplot 360 EX with Overset Grids Best Practices and Upcoming Features </vt:lpstr>
      <vt:lpstr>35 Years of Helping Engineers SEE</vt:lpstr>
      <vt:lpstr>PowerPoint Presentation</vt:lpstr>
      <vt:lpstr>What is Tecplot 360 EX</vt:lpstr>
      <vt:lpstr>New Interface</vt:lpstr>
      <vt:lpstr>Controlling Plot Style in 360 EX</vt:lpstr>
      <vt:lpstr>Slicing Design in Tecplot 360 EX</vt:lpstr>
      <vt:lpstr>Using Pages in 360 EX</vt:lpstr>
      <vt:lpstr>New Subzone Load-on-Demand PLT Format</vt:lpstr>
      <vt:lpstr>How Does SZL Work?</vt:lpstr>
      <vt:lpstr>Tips &amp; Tricks</vt:lpstr>
      <vt:lpstr>Tips &amp; Tricks</vt:lpstr>
      <vt:lpstr>Tips &amp; Tricks</vt:lpstr>
      <vt:lpstr>PowerPoint Presentation</vt:lpstr>
      <vt:lpstr>Use Plot Approximations to Improve Interactive Performance</vt:lpstr>
      <vt:lpstr>Tips &amp; Tricks</vt:lpstr>
      <vt:lpstr>Overset Specific Tips</vt:lpstr>
      <vt:lpstr>Use Value Blanking</vt:lpstr>
      <vt:lpstr>Use Value Blanking</vt:lpstr>
      <vt:lpstr>Use Value Blanking</vt:lpstr>
      <vt:lpstr>Easily Step Through IJK-Planes using Slices</vt:lpstr>
      <vt:lpstr>Extract a Velocity Profile</vt:lpstr>
      <vt:lpstr>The Power of Quick Macros</vt:lpstr>
      <vt:lpstr>PowerPoint Presentation</vt:lpstr>
      <vt:lpstr>Python API</vt:lpstr>
      <vt:lpstr>SZL Server</vt:lpstr>
      <vt:lpstr>In-situ SZL</vt:lpstr>
      <vt:lpstr>Read binary data files</vt:lpstr>
      <vt:lpstr>Tecplot Chorus</vt:lpstr>
      <vt:lpstr>Tecplot Chorus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Tecplot With Heterogeneous Data</dc:title>
  <dc:creator>Durrell Rittenberg;m.peery@tecplot.com</dc:creator>
  <cp:lastModifiedBy>Scott Fowler</cp:lastModifiedBy>
  <cp:revision>653</cp:revision>
  <dcterms:created xsi:type="dcterms:W3CDTF">2006-08-16T00:00:00Z</dcterms:created>
  <dcterms:modified xsi:type="dcterms:W3CDTF">2016-10-17T17:57:36Z</dcterms:modified>
</cp:coreProperties>
</file>