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9" r:id="rId2"/>
    <p:sldId id="323" r:id="rId3"/>
    <p:sldId id="334" r:id="rId4"/>
    <p:sldId id="304" r:id="rId5"/>
    <p:sldId id="379" r:id="rId6"/>
    <p:sldId id="377" r:id="rId7"/>
    <p:sldId id="317" r:id="rId8"/>
    <p:sldId id="332" r:id="rId9"/>
    <p:sldId id="330" r:id="rId10"/>
    <p:sldId id="331" r:id="rId11"/>
    <p:sldId id="328" r:id="rId12"/>
    <p:sldId id="329" r:id="rId13"/>
    <p:sldId id="333" r:id="rId14"/>
    <p:sldId id="336" r:id="rId15"/>
    <p:sldId id="337" r:id="rId16"/>
    <p:sldId id="319" r:id="rId17"/>
    <p:sldId id="292" r:id="rId18"/>
    <p:sldId id="272" r:id="rId19"/>
    <p:sldId id="325" r:id="rId20"/>
    <p:sldId id="294" r:id="rId21"/>
    <p:sldId id="279" r:id="rId22"/>
    <p:sldId id="361" r:id="rId23"/>
    <p:sldId id="373" r:id="rId24"/>
    <p:sldId id="354" r:id="rId25"/>
    <p:sldId id="340" r:id="rId26"/>
    <p:sldId id="374" r:id="rId27"/>
    <p:sldId id="375" r:id="rId28"/>
    <p:sldId id="346" r:id="rId29"/>
    <p:sldId id="362" r:id="rId30"/>
    <p:sldId id="343" r:id="rId31"/>
    <p:sldId id="378" r:id="rId32"/>
    <p:sldId id="271" r:id="rId33"/>
    <p:sldId id="364" r:id="rId34"/>
    <p:sldId id="366" r:id="rId35"/>
    <p:sldId id="367" r:id="rId36"/>
    <p:sldId id="368" r:id="rId37"/>
    <p:sldId id="369" r:id="rId38"/>
    <p:sldId id="372" r:id="rId39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, Zach CIV (US)" initials="HZC(" lastIdx="1" clrIdx="0">
    <p:extLst>
      <p:ext uri="{19B8F6BF-5375-455C-9EA6-DF929625EA0E}">
        <p15:presenceInfo xmlns:p15="http://schemas.microsoft.com/office/powerpoint/2012/main" userId="Hall, Zach CIV (U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D6E"/>
    <a:srgbClr val="DDDDDD"/>
    <a:srgbClr val="EAEAEA"/>
    <a:srgbClr val="8B0304"/>
    <a:srgbClr val="6B121E"/>
    <a:srgbClr val="5C0E17"/>
    <a:srgbClr val="FFFF00"/>
    <a:srgbClr val="8B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76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04T13:14:03.97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0-04T13:14:03.97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2" rIns="92823" bIns="46412" numCol="1" anchor="t" anchorCtr="0" compatLnSpc="1">
            <a:prstTxWarp prst="textNoShape">
              <a:avLst/>
            </a:prstTxWarp>
          </a:bodyPr>
          <a:lstStyle>
            <a:lvl1pPr defTabSz="928547"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84" y="0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2" rIns="92823" bIns="46412" numCol="1" anchor="t" anchorCtr="0" compatLnSpc="1">
            <a:prstTxWarp prst="textNoShape">
              <a:avLst/>
            </a:prstTxWarp>
          </a:bodyPr>
          <a:lstStyle>
            <a:lvl1pPr algn="r" defTabSz="928547"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711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2" rIns="92823" bIns="46412" numCol="1" anchor="b" anchorCtr="0" compatLnSpc="1">
            <a:prstTxWarp prst="textNoShape">
              <a:avLst/>
            </a:prstTxWarp>
          </a:bodyPr>
          <a:lstStyle>
            <a:lvl1pPr defTabSz="928547">
              <a:defRPr sz="1200" b="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84" y="8772711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3" tIns="46412" rIns="92823" bIns="46412" numCol="1" anchor="b" anchorCtr="0" compatLnSpc="1">
            <a:prstTxWarp prst="textNoShape">
              <a:avLst/>
            </a:prstTxWarp>
          </a:bodyPr>
          <a:lstStyle>
            <a:lvl1pPr algn="r" defTabSz="928547">
              <a:defRPr sz="1200" b="0" smtClean="0"/>
            </a:lvl1pPr>
          </a:lstStyle>
          <a:p>
            <a:pPr>
              <a:defRPr/>
            </a:pPr>
            <a:fld id="{0B5F4331-4378-42A1-BA0F-AE0A7108C0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9987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0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387136"/>
            <a:ext cx="5608947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2711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772711"/>
            <a:ext cx="303804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965F5D3C-9EAF-40D4-A94D-C37A164D1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04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D1DF0-03D6-485A-8668-4E5158AA2D7A}" type="slidenum">
              <a:rPr lang="en-US"/>
              <a:pPr/>
              <a:t>1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197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18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42" descr="tagline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81600" y="655955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7" name="Rectangle 43"/>
          <p:cNvSpPr>
            <a:spLocks noChangeArrowheads="1"/>
          </p:cNvSpPr>
          <p:nvPr/>
        </p:nvSpPr>
        <p:spPr bwMode="auto">
          <a:xfrm rot="-21600000">
            <a:off x="5334000" y="6713538"/>
            <a:ext cx="3810000" cy="14446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BBAD6E"/>
              </a:gs>
            </a:gsLst>
            <a:lin ang="0" scaled="1"/>
          </a:gra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2918306" y="6697287"/>
            <a:ext cx="331180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000" dirty="0" smtClean="0"/>
              <a:t>Approved for Public Release, Distribution Statement</a:t>
            </a:r>
            <a:r>
              <a:rPr lang="en-US" sz="1000" baseline="0" dirty="0" smtClean="0"/>
              <a:t> A</a:t>
            </a:r>
            <a:endParaRPr lang="en-US" sz="1000" dirty="0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>
            <a:off x="33338" y="6688138"/>
            <a:ext cx="155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fld id="{DA60E9B2-6911-42B9-9F44-182A0202D682}" type="slidenum">
              <a:rPr lang="en-US" sz="1000"/>
              <a:pPr>
                <a:defRPr/>
              </a:pPr>
              <a:t>‹#›</a:t>
            </a:fld>
            <a:endParaRPr lang="en-US" sz="1000"/>
          </a:p>
        </p:txBody>
      </p: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8630213" y="6750050"/>
            <a:ext cx="434414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500" dirty="0" smtClean="0"/>
              <a:t>FileName.pptx</a:t>
            </a:r>
            <a:endParaRPr lang="en-US" sz="500" dirty="0"/>
          </a:p>
        </p:txBody>
      </p:sp>
      <p:sp>
        <p:nvSpPr>
          <p:cNvPr id="1037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-7938" y="839788"/>
            <a:ext cx="3810001" cy="144462"/>
          </a:xfrm>
          <a:prstGeom prst="rect">
            <a:avLst/>
          </a:prstGeom>
          <a:gradFill rotWithShape="0">
            <a:gsLst>
              <a:gs pos="0">
                <a:srgbClr val="BBAD6E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 b="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5" name="Picture 40" descr="Header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28"/>
          <p:cNvSpPr>
            <a:spLocks noGrp="1" noChangeArrowheads="1"/>
          </p:cNvSpPr>
          <p:nvPr>
            <p:ph type="title"/>
          </p:nvPr>
        </p:nvSpPr>
        <p:spPr bwMode="white">
          <a:xfrm>
            <a:off x="1925053" y="0"/>
            <a:ext cx="5293894" cy="86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-7938" y="16624"/>
            <a:ext cx="915193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</a:t>
            </a:r>
            <a:r>
              <a:rPr lang="en-US" sz="10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Public Release, Distribution Statement A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32320" y="142240"/>
            <a:ext cx="1838960" cy="5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 userDrawn="1"/>
        </p:nvGrpSpPr>
        <p:grpSpPr>
          <a:xfrm>
            <a:off x="60184" y="217462"/>
            <a:ext cx="2002639" cy="371678"/>
            <a:chOff x="60184" y="217462"/>
            <a:chExt cx="2002639" cy="371678"/>
          </a:xfrm>
        </p:grpSpPr>
        <p:grpSp>
          <p:nvGrpSpPr>
            <p:cNvPr id="21" name="Group 20"/>
            <p:cNvGrpSpPr/>
            <p:nvPr/>
          </p:nvGrpSpPr>
          <p:grpSpPr>
            <a:xfrm>
              <a:off x="60184" y="217462"/>
              <a:ext cx="977311" cy="351757"/>
              <a:chOff x="298591" y="899488"/>
              <a:chExt cx="2042390" cy="735104"/>
            </a:xfrm>
          </p:grpSpPr>
          <p:pic>
            <p:nvPicPr>
              <p:cNvPr id="25" name="Picture 24" descr="US ARMY Black and Gold.png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98591" y="899488"/>
                <a:ext cx="588958" cy="7351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5" descr="AMC_Logo.png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964393" y="909868"/>
                <a:ext cx="593087" cy="69815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6" descr="AMCOM.gif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37217" y="918785"/>
                <a:ext cx="703764" cy="6957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981" y="264526"/>
              <a:ext cx="973842" cy="3246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8591" y="899488"/>
            <a:ext cx="4178159" cy="750189"/>
            <a:chOff x="298591" y="899488"/>
            <a:chExt cx="4178159" cy="7501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55" y="971579"/>
              <a:ext cx="2034295" cy="6780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5"/>
            <p:cNvGrpSpPr/>
            <p:nvPr/>
          </p:nvGrpSpPr>
          <p:grpSpPr>
            <a:xfrm>
              <a:off x="298591" y="899488"/>
              <a:ext cx="2042390" cy="735104"/>
              <a:chOff x="298591" y="899488"/>
              <a:chExt cx="2042390" cy="735104"/>
            </a:xfrm>
          </p:grpSpPr>
          <p:pic>
            <p:nvPicPr>
              <p:cNvPr id="14" name="Picture 13" descr="US ARMY Black and Gold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98591" y="899488"/>
                <a:ext cx="588958" cy="7351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Picture 15" descr="AMC_Logo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64393" y="909868"/>
                <a:ext cx="593087" cy="69815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 descr="AMCOM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37217" y="918785"/>
                <a:ext cx="703764" cy="6957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2050" name="Picture 158" descr="TP_BkGrnd_jpg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6263"/>
            <a:ext cx="9144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22"/>
          <p:cNvSpPr txBox="1">
            <a:spLocks noChangeArrowheads="1"/>
          </p:cNvSpPr>
          <p:nvPr/>
        </p:nvSpPr>
        <p:spPr bwMode="auto">
          <a:xfrm>
            <a:off x="347663" y="5632450"/>
            <a:ext cx="4224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dirty="0" smtClean="0">
                <a:ea typeface="ＭＳ Ｐゴシック" pitchFamily="1" charset="-128"/>
                <a:cs typeface="Arial" charset="0"/>
              </a:rPr>
              <a:t>10/19/2016</a:t>
            </a:r>
            <a:endParaRPr lang="en-US" sz="2400" dirty="0">
              <a:ea typeface="ＭＳ Ｐゴシック" pitchFamily="1" charset="-128"/>
              <a:cs typeface="Arial" charset="0"/>
            </a:endParaRPr>
          </a:p>
        </p:txBody>
      </p:sp>
      <p:pic>
        <p:nvPicPr>
          <p:cNvPr id="2052" name="Picture 23" descr="tagli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62915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131"/>
          <p:cNvSpPr txBox="1">
            <a:spLocks noChangeArrowheads="1"/>
          </p:cNvSpPr>
          <p:nvPr/>
        </p:nvSpPr>
        <p:spPr bwMode="auto">
          <a:xfrm>
            <a:off x="2913725" y="6697211"/>
            <a:ext cx="331180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dirty="0" smtClean="0"/>
              <a:t>Approved for Public Release, Distribution Statement A</a:t>
            </a:r>
            <a:endParaRPr lang="en-US" sz="1000" dirty="0"/>
          </a:p>
        </p:txBody>
      </p:sp>
      <p:sp>
        <p:nvSpPr>
          <p:cNvPr id="2058" name="Text Box 133"/>
          <p:cNvSpPr txBox="1">
            <a:spLocks noChangeArrowheads="1"/>
          </p:cNvSpPr>
          <p:nvPr/>
        </p:nvSpPr>
        <p:spPr bwMode="auto">
          <a:xfrm>
            <a:off x="2913726" y="16778"/>
            <a:ext cx="331180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dirty="0" smtClean="0"/>
              <a:t>Approved for Public Release, Distribution Statement A</a:t>
            </a:r>
            <a:endParaRPr lang="en-US" sz="1000" dirty="0"/>
          </a:p>
        </p:txBody>
      </p:sp>
      <p:sp>
        <p:nvSpPr>
          <p:cNvPr id="115" name="Rectangle 156"/>
          <p:cNvSpPr>
            <a:spLocks noChangeArrowheads="1"/>
          </p:cNvSpPr>
          <p:nvPr/>
        </p:nvSpPr>
        <p:spPr bwMode="white">
          <a:xfrm>
            <a:off x="53552" y="2470205"/>
            <a:ext cx="4370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of OVERFLOW solver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Langtry-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Menter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S809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airfoil for developing best practices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Rectangle 29"/>
          <p:cNvSpPr>
            <a:spLocks noChangeArrowheads="1"/>
          </p:cNvSpPr>
          <p:nvPr/>
        </p:nvSpPr>
        <p:spPr bwMode="auto">
          <a:xfrm>
            <a:off x="4844961" y="4980816"/>
            <a:ext cx="4193854" cy="150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eaLnBrk="0" hangingPunct="0">
              <a:spcBef>
                <a:spcPts val="400"/>
              </a:spcBef>
            </a:pPr>
            <a:r>
              <a:rPr lang="en-US" altLang="zh-TW" sz="1400" i="1" dirty="0">
                <a:ea typeface="新細明體" charset="-120"/>
              </a:rPr>
              <a:t>Presented by</a:t>
            </a:r>
            <a:r>
              <a:rPr lang="en-US" altLang="zh-TW" sz="1400" i="1" dirty="0" smtClean="0">
                <a:ea typeface="新細明體" charset="-120"/>
              </a:rPr>
              <a:t>:</a:t>
            </a:r>
            <a:endParaRPr lang="en-US" altLang="zh-TW" sz="400" dirty="0">
              <a:ea typeface="新細明體" charset="-120"/>
            </a:endParaRPr>
          </a:p>
          <a:p>
            <a:pPr algn="ctr" eaLnBrk="0" hangingPunct="0">
              <a:spcBef>
                <a:spcPts val="400"/>
              </a:spcBef>
            </a:pPr>
            <a:r>
              <a:rPr lang="en-US" sz="2000" dirty="0" smtClean="0"/>
              <a:t>Zach Hall</a:t>
            </a:r>
            <a:endParaRPr lang="en-US" altLang="zh-TW" sz="700" dirty="0" smtClean="0">
              <a:ea typeface="新細明體" charset="-120"/>
            </a:endParaRPr>
          </a:p>
          <a:p>
            <a:pPr algn="ctr" eaLnBrk="0" hangingPunct="0">
              <a:spcBef>
                <a:spcPts val="400"/>
              </a:spcBef>
            </a:pPr>
            <a:r>
              <a:rPr lang="en-US" dirty="0" smtClean="0"/>
              <a:t>Aerospace Engineer</a:t>
            </a:r>
          </a:p>
          <a:p>
            <a:pPr algn="ctr" eaLnBrk="0" hangingPunct="0">
              <a:lnSpc>
                <a:spcPts val="1900"/>
              </a:lnSpc>
              <a:spcBef>
                <a:spcPts val="400"/>
              </a:spcBef>
            </a:pPr>
            <a:r>
              <a:rPr lang="en-US" altLang="zh-TW" dirty="0" smtClean="0">
                <a:ea typeface="新細明體" charset="-120"/>
              </a:rPr>
              <a:t>U.S. Army Aviation and Missile Research, Development, and Engineering Center</a:t>
            </a:r>
            <a:endParaRPr lang="en-US" altLang="zh-TW" dirty="0">
              <a:ea typeface="新細明體" charset="-120"/>
            </a:endParaRPr>
          </a:p>
        </p:txBody>
      </p:sp>
      <p:sp>
        <p:nvSpPr>
          <p:cNvPr id="117" name="Rectangle 29"/>
          <p:cNvSpPr>
            <a:spLocks noChangeArrowheads="1"/>
          </p:cNvSpPr>
          <p:nvPr/>
        </p:nvSpPr>
        <p:spPr bwMode="auto">
          <a:xfrm>
            <a:off x="4758117" y="581729"/>
            <a:ext cx="4377490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 eaLnBrk="0" hangingPunct="0"/>
            <a:r>
              <a:rPr lang="en-US" altLang="zh-TW" sz="1400" i="1" dirty="0">
                <a:ea typeface="新細明體" charset="-120"/>
              </a:rPr>
              <a:t>Presented </a:t>
            </a:r>
            <a:r>
              <a:rPr lang="en-US" altLang="zh-TW" sz="1400" i="1" dirty="0" smtClean="0">
                <a:ea typeface="新細明體" charset="-120"/>
              </a:rPr>
              <a:t>to: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dirty="0" smtClean="0"/>
              <a:t>Overset Grid Symposium</a:t>
            </a:r>
            <a:endParaRPr lang="en-US" sz="2800" dirty="0" smtClean="0"/>
          </a:p>
          <a:p>
            <a:pPr algn="ctr" eaLnBrk="0" hangingPunct="0">
              <a:spcBef>
                <a:spcPts val="600"/>
              </a:spcBef>
            </a:pPr>
            <a:r>
              <a:rPr lang="en-US" altLang="zh-TW" dirty="0" smtClean="0">
                <a:ea typeface="新細明體" charset="-120"/>
              </a:rPr>
              <a:t>2017</a:t>
            </a:r>
            <a:endParaRPr lang="en-US" altLang="zh-TW" sz="400" dirty="0">
              <a:ea typeface="新細明體" charset="-120"/>
            </a:endParaRPr>
          </a:p>
        </p:txBody>
      </p:sp>
      <p:sp>
        <p:nvSpPr>
          <p:cNvPr id="118" name="Text Box 138"/>
          <p:cNvSpPr txBox="1">
            <a:spLocks noChangeArrowheads="1"/>
          </p:cNvSpPr>
          <p:nvPr/>
        </p:nvSpPr>
        <p:spPr bwMode="white">
          <a:xfrm>
            <a:off x="159657" y="3908912"/>
            <a:ext cx="4445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45720" bIns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A: Approved for Public Release, unlimited distribution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4218" y="2675928"/>
            <a:ext cx="4364615" cy="131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51" y="1241873"/>
            <a:ext cx="6924897" cy="5029200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err="1"/>
              <a:t>AoA</a:t>
            </a:r>
            <a:r>
              <a:rPr lang="en-US" dirty="0"/>
              <a:t>=1°, Impact </a:t>
            </a:r>
            <a:r>
              <a:rPr lang="en-US" dirty="0" smtClean="0"/>
              <a:t>on Cf:</a:t>
            </a:r>
            <a:br>
              <a:rPr lang="en-US" dirty="0" smtClean="0"/>
            </a:br>
            <a:r>
              <a:rPr lang="en-US" dirty="0" smtClean="0"/>
              <a:t># of Streamwise pts in 0.5-0.6 X/C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38037" y="1380744"/>
            <a:ext cx="1810018" cy="704088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48055" y="1266326"/>
            <a:ext cx="2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Oscillating Solutions</a:t>
            </a:r>
            <a:endParaRPr lang="en-US" sz="1200" b="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33217" y="1220160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=1°</a:t>
            </a:r>
            <a:endParaRPr lang="en-US" sz="1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83677" y="839972"/>
            <a:ext cx="691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(Zoomed in View)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2314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77" y="1196615"/>
            <a:ext cx="6921230" cy="5029200"/>
          </a:xfrm>
          <a:prstGeom prst="rect">
            <a:avLst/>
          </a:prstGeom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err="1" smtClean="0"/>
              <a:t>AoA</a:t>
            </a:r>
            <a:r>
              <a:rPr lang="en-US" dirty="0" smtClean="0"/>
              <a:t>=5°, </a:t>
            </a:r>
            <a:r>
              <a:rPr lang="en-US" dirty="0"/>
              <a:t>Impact </a:t>
            </a:r>
            <a:r>
              <a:rPr lang="en-US" dirty="0" smtClean="0"/>
              <a:t>on Cf:</a:t>
            </a:r>
            <a:br>
              <a:rPr lang="en-US" dirty="0" smtClean="0"/>
            </a:br>
            <a:r>
              <a:rPr lang="en-US" dirty="0" smtClean="0"/>
              <a:t># of Streamwise pts in 0.5-0.6 X/C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92199" y="1609646"/>
            <a:ext cx="1723001" cy="566928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61901" y="1754610"/>
            <a:ext cx="2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Oscillating Solutions</a:t>
            </a:r>
            <a:endParaRPr lang="en-US" sz="1200" b="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33217" y="1220160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=5°</a:t>
            </a:r>
            <a:endParaRPr lang="en-US" sz="1800" i="1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383075" y="3879273"/>
            <a:ext cx="743107" cy="205970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26181" y="5518598"/>
            <a:ext cx="230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Area of Interest</a:t>
            </a:r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038436" y="866083"/>
            <a:ext cx="3999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CFWF used to obtain Cf data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8956" y="1386283"/>
            <a:ext cx="86905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0" i="1" u="sng" dirty="0" smtClean="0"/>
              <a:t>Max y+</a:t>
            </a:r>
          </a:p>
          <a:p>
            <a:pPr algn="ctr"/>
            <a:r>
              <a:rPr lang="en-US" sz="1300" b="0" i="1" dirty="0" smtClean="0"/>
              <a:t>4.1392</a:t>
            </a:r>
          </a:p>
          <a:p>
            <a:pPr algn="ctr"/>
            <a:endParaRPr lang="en-US" sz="1300" b="0" i="1" dirty="0" smtClean="0"/>
          </a:p>
          <a:p>
            <a:pPr algn="ctr"/>
            <a:endParaRPr lang="en-US" sz="1300" b="0" i="1" dirty="0" smtClean="0"/>
          </a:p>
          <a:p>
            <a:pPr algn="ctr"/>
            <a:endParaRPr lang="en-US" sz="1300" b="0" i="1" dirty="0" smtClean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389992" y="1718204"/>
            <a:ext cx="565814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402589" y="2855413"/>
            <a:ext cx="1659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1" dirty="0" smtClean="0"/>
              <a:t>Upper surface predicted transition</a:t>
            </a:r>
          </a:p>
          <a:p>
            <a:r>
              <a:rPr lang="en-US" sz="1100" b="0" i="1" dirty="0" smtClean="0"/>
              <a:t>No focused refinement in this region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12584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02" y="1320140"/>
            <a:ext cx="6921230" cy="5029200"/>
          </a:xfrm>
          <a:prstGeom prst="rect">
            <a:avLst/>
          </a:prstGeom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err="1" smtClean="0"/>
              <a:t>AoA</a:t>
            </a:r>
            <a:r>
              <a:rPr lang="en-US" dirty="0" smtClean="0"/>
              <a:t>=5°, </a:t>
            </a:r>
            <a:r>
              <a:rPr lang="en-US" dirty="0"/>
              <a:t>Impact </a:t>
            </a:r>
            <a:r>
              <a:rPr lang="en-US" dirty="0" smtClean="0"/>
              <a:t>on Cf:</a:t>
            </a:r>
            <a:br>
              <a:rPr lang="en-US" dirty="0" smtClean="0"/>
            </a:br>
            <a:r>
              <a:rPr lang="en-US" dirty="0" smtClean="0"/>
              <a:t># of Streamwise pts in 0.5-0.6 X/C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25053" y="1410855"/>
            <a:ext cx="1723001" cy="667512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48054" y="1575097"/>
            <a:ext cx="2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Oscillating Solutions</a:t>
            </a:r>
            <a:endParaRPr lang="en-US" sz="1200" b="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83677" y="839972"/>
            <a:ext cx="691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(Zoomed in View)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4688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 Peak &amp; Valley </a:t>
            </a:r>
            <a:br>
              <a:rPr lang="en-US" dirty="0" smtClean="0"/>
            </a:br>
            <a:r>
              <a:rPr lang="en-US" dirty="0" smtClean="0"/>
              <a:t>Flow Visualizations, </a:t>
            </a:r>
            <a:r>
              <a:rPr lang="en-US" dirty="0" err="1" smtClean="0"/>
              <a:t>AoA</a:t>
            </a:r>
            <a:r>
              <a:rPr lang="en-US" dirty="0" smtClean="0"/>
              <a:t>=5°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855"/>
            <a:ext cx="4572000" cy="281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12854"/>
            <a:ext cx="4572000" cy="28154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28287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1" dirty="0" smtClean="0"/>
              <a:t>Same solution, one with grid shown, other with </a:t>
            </a:r>
            <a:r>
              <a:rPr lang="en-US" b="0" i="1" dirty="0" err="1" smtClean="0"/>
              <a:t>streamtraces</a:t>
            </a:r>
            <a:r>
              <a:rPr lang="en-US" b="0" i="1" dirty="0" smtClean="0"/>
              <a:t> shown</a:t>
            </a:r>
            <a:endParaRPr lang="en-US" b="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0672" y="4464902"/>
            <a:ext cx="107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CF Spike</a:t>
            </a:r>
            <a:endParaRPr lang="en-US" sz="12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43" y="976137"/>
            <a:ext cx="3199830" cy="2325104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18" y="976137"/>
            <a:ext cx="3505661" cy="23178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786743" y="2220686"/>
            <a:ext cx="246744" cy="1378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>
            <a:off x="0" y="2220685"/>
            <a:ext cx="2786743" cy="1182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49242" y="2220685"/>
            <a:ext cx="1522757" cy="11921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952509" y="1201567"/>
            <a:ext cx="1252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Cfwf</a:t>
            </a:r>
            <a:r>
              <a:rPr lang="en-US" sz="1200" i="1" dirty="0" smtClean="0"/>
              <a:t> outputs abs. value Cf data</a:t>
            </a:r>
          </a:p>
          <a:p>
            <a:endParaRPr lang="en-US" sz="1200" i="1" dirty="0"/>
          </a:p>
          <a:p>
            <a:r>
              <a:rPr lang="en-US" sz="1200" i="1" dirty="0" smtClean="0"/>
              <a:t>Cf with direction relative to up/down stream could be useful</a:t>
            </a:r>
          </a:p>
          <a:p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679364" y="3786128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403 pts between 0.5-0.6 X/C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780112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403 pts between 0.5-0.6 X/C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205613" y="4709954"/>
            <a:ext cx="146924" cy="148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2686330" y="4357879"/>
            <a:ext cx="146924" cy="148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890851" y="4175989"/>
            <a:ext cx="107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CF Valley</a:t>
            </a:r>
            <a:endParaRPr lang="en-US" sz="1200" i="1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6138025" y="1882997"/>
            <a:ext cx="549102" cy="1285076"/>
          </a:xfrm>
          <a:prstGeom prst="round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60818" y="2236994"/>
            <a:ext cx="10714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0070C0"/>
                </a:solidFill>
              </a:rPr>
              <a:t>Shear stress pointed upstream</a:t>
            </a:r>
            <a:endParaRPr lang="en-US" sz="1050" i="1" dirty="0">
              <a:solidFill>
                <a:srgbClr val="0070C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6730660" y="1043709"/>
            <a:ext cx="1099358" cy="1368351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18636" y="1669946"/>
            <a:ext cx="10714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C00000"/>
                </a:solidFill>
              </a:rPr>
              <a:t>Shear stress pointed downstream</a:t>
            </a:r>
            <a:endParaRPr lang="en-US" sz="1050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94" y="3505975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Finest grid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618376" y="3505975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Finest grid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027376" y="4471452"/>
            <a:ext cx="107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CF Spike</a:t>
            </a:r>
            <a:endParaRPr lang="en-US" sz="1200" i="1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772317" y="4716504"/>
            <a:ext cx="146924" cy="148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7253034" y="4364429"/>
            <a:ext cx="146924" cy="148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457555" y="4182539"/>
            <a:ext cx="107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CF Valley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9187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9822"/>
            <a:ext cx="3044952" cy="1875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780223"/>
            <a:ext cx="3044952" cy="18746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779822"/>
            <a:ext cx="3044952" cy="1874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504"/>
            <a:ext cx="3044952" cy="1874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7" y="2651892"/>
            <a:ext cx="3044952" cy="18746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7" y="2656504"/>
            <a:ext cx="3044952" cy="1874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178"/>
            <a:ext cx="3044952" cy="18746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4530178"/>
            <a:ext cx="3044952" cy="18746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32" y="4530177"/>
            <a:ext cx="3044952" cy="18746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44946" y="1065923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 pts between 0.5-0.6 X/C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104070" y="1065923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54 pts between 0.5-0.6 X/C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-1269" y="1072128"/>
            <a:ext cx="2025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pts between 0.5-0.6 X/C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-10415" y="2941642"/>
            <a:ext cx="234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92 pts between 0.5-0.6 X/C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043684" y="2925969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113 pts between 0.5-0.6 X/C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104070" y="2925969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134 pts between 0.5-0.6 X/C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-1269" y="4832393"/>
            <a:ext cx="234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228 pts between 0.5-0.6 X/C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052830" y="4816720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319 pts between 0.5-0.6 X/C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113216" y="4816720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403 pts between 0.5-0.6 X/C</a:t>
            </a:r>
            <a:endParaRPr lang="en-US" sz="1200" dirty="0"/>
          </a:p>
        </p:txBody>
      </p:sp>
      <p:sp>
        <p:nvSpPr>
          <p:cNvPr id="42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Vorticity Magnitude </a:t>
            </a:r>
            <a:br>
              <a:rPr lang="en-US" dirty="0" smtClean="0"/>
            </a:br>
            <a:r>
              <a:rPr lang="en-US" dirty="0" smtClean="0"/>
              <a:t>&amp; </a:t>
            </a:r>
            <a:r>
              <a:rPr lang="en-US" dirty="0" err="1" smtClean="0"/>
              <a:t>Streamtraces</a:t>
            </a:r>
            <a:r>
              <a:rPr lang="en-US" dirty="0" smtClean="0"/>
              <a:t>, </a:t>
            </a:r>
            <a:r>
              <a:rPr lang="en-US" dirty="0" err="1" smtClean="0"/>
              <a:t>AoA</a:t>
            </a:r>
            <a:r>
              <a:rPr lang="en-US" dirty="0" smtClean="0"/>
              <a:t>=5°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779822"/>
            <a:ext cx="9130284" cy="1850233"/>
          </a:xfrm>
          <a:prstGeom prst="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683" y="2264994"/>
            <a:ext cx="304164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 recirculation predicted</a:t>
            </a:r>
            <a:endParaRPr lang="en-US" i="1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0" y="2676336"/>
            <a:ext cx="9130284" cy="3721299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43683" y="4184403"/>
            <a:ext cx="304164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Recirculation predicted</a:t>
            </a:r>
            <a:endParaRPr lang="en-US" i="1" dirty="0"/>
          </a:p>
        </p:txBody>
      </p:sp>
      <p:grpSp>
        <p:nvGrpSpPr>
          <p:cNvPr id="91" name="Group 90"/>
          <p:cNvGrpSpPr/>
          <p:nvPr/>
        </p:nvGrpSpPr>
        <p:grpSpPr>
          <a:xfrm>
            <a:off x="6152085" y="5056310"/>
            <a:ext cx="2072293" cy="451286"/>
            <a:chOff x="78085" y="1315839"/>
            <a:chExt cx="2072293" cy="451286"/>
          </a:xfrm>
        </p:grpSpPr>
        <p:sp>
          <p:nvSpPr>
            <p:cNvPr id="92" name="TextBox 91"/>
            <p:cNvSpPr txBox="1"/>
            <p:nvPr/>
          </p:nvSpPr>
          <p:spPr>
            <a:xfrm>
              <a:off x="1078960" y="1315839"/>
              <a:ext cx="1071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/>
                <a:t>CF Valley</a:t>
              </a:r>
              <a:endParaRPr lang="en-US" sz="1000" b="0" i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8085" y="1520904"/>
              <a:ext cx="1071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/>
                <a:t>CF Spike</a:t>
              </a:r>
              <a:endParaRPr lang="en-US" sz="1000" b="0" i="1" dirty="0"/>
            </a:p>
          </p:txBody>
        </p:sp>
        <p:cxnSp>
          <p:nvCxnSpPr>
            <p:cNvPr id="94" name="Straight Arrow Connector 93"/>
            <p:cNvCxnSpPr/>
            <p:nvPr/>
          </p:nvCxnSpPr>
          <p:spPr bwMode="auto">
            <a:xfrm>
              <a:off x="727738" y="1584780"/>
              <a:ext cx="146924" cy="148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>
              <a:off x="1768977" y="1352874"/>
              <a:ext cx="146924" cy="148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69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240"/>
            <a:ext cx="3044952" cy="1875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0" y="777240"/>
            <a:ext cx="3044952" cy="1875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0" y="777240"/>
            <a:ext cx="3044952" cy="1875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2318"/>
            <a:ext cx="3044952" cy="1875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18" y="2652318"/>
            <a:ext cx="3044952" cy="1875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36" y="2652318"/>
            <a:ext cx="3044952" cy="187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396"/>
            <a:ext cx="3044952" cy="1875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4527396"/>
            <a:ext cx="3044952" cy="18750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4946" y="1065923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 pts between 0.5-0.6 X/C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104070" y="1065923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54 pts between 0.5-0.6 X/C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-1269" y="1072128"/>
            <a:ext cx="2025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pts between 0.5-0.6 X/C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-10415" y="2941642"/>
            <a:ext cx="234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92 pts between 0.5-0.6 X/C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043684" y="2925969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113 pts between 0.5-0.6 X/C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04070" y="2925969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134 pts between 0.5-0.6 X/C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36" y="4527396"/>
            <a:ext cx="3044952" cy="18750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1269" y="4832393"/>
            <a:ext cx="234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228 pts between 0.5-0.6 X/C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052830" y="4816720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319 pts between 0.5-0.6 X/C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113216" y="4816720"/>
            <a:ext cx="2411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403 pts between 0.5-0.6 X/C</a:t>
            </a:r>
            <a:endParaRPr lang="en-US" sz="1200" dirty="0"/>
          </a:p>
        </p:txBody>
      </p:sp>
      <p:sp>
        <p:nvSpPr>
          <p:cNvPr id="42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Vorticity Magnitude </a:t>
            </a:r>
            <a:br>
              <a:rPr lang="en-US" dirty="0" smtClean="0"/>
            </a:br>
            <a:r>
              <a:rPr lang="en-US" dirty="0" smtClean="0"/>
              <a:t>&amp; Grid Slice, </a:t>
            </a:r>
            <a:r>
              <a:rPr lang="en-US" dirty="0" err="1" smtClean="0"/>
              <a:t>AoA</a:t>
            </a:r>
            <a:r>
              <a:rPr lang="en-US" dirty="0" smtClean="0"/>
              <a:t>=5°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6152085" y="5056310"/>
            <a:ext cx="2072293" cy="451286"/>
            <a:chOff x="78085" y="1315839"/>
            <a:chExt cx="2072293" cy="451286"/>
          </a:xfrm>
        </p:grpSpPr>
        <p:sp>
          <p:nvSpPr>
            <p:cNvPr id="88" name="TextBox 87"/>
            <p:cNvSpPr txBox="1"/>
            <p:nvPr/>
          </p:nvSpPr>
          <p:spPr>
            <a:xfrm>
              <a:off x="1078960" y="1315839"/>
              <a:ext cx="1071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/>
                <a:t>CF Valley</a:t>
              </a:r>
              <a:endParaRPr lang="en-US" sz="1000" b="0" i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8085" y="1520904"/>
              <a:ext cx="10714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/>
                <a:t>CF Spike</a:t>
              </a:r>
              <a:endParaRPr lang="en-US" sz="1000" b="0" i="1" dirty="0"/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>
              <a:off x="727738" y="1584780"/>
              <a:ext cx="146924" cy="148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1" name="Straight Arrow Connector 90"/>
            <p:cNvCxnSpPr/>
            <p:nvPr/>
          </p:nvCxnSpPr>
          <p:spPr bwMode="auto">
            <a:xfrm>
              <a:off x="1768977" y="1352874"/>
              <a:ext cx="146924" cy="148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Rectangle 26"/>
          <p:cNvSpPr/>
          <p:nvPr/>
        </p:nvSpPr>
        <p:spPr bwMode="auto">
          <a:xfrm>
            <a:off x="0" y="779822"/>
            <a:ext cx="9130284" cy="1850233"/>
          </a:xfrm>
          <a:prstGeom prst="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3683" y="2264994"/>
            <a:ext cx="304164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 recirculation predicted</a:t>
            </a:r>
            <a:endParaRPr lang="en-US" i="1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0" y="2676336"/>
            <a:ext cx="9130284" cy="3721299"/>
          </a:xfrm>
          <a:prstGeom prst="rect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3683" y="4184403"/>
            <a:ext cx="304164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Recirculation predicted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77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20637"/>
            <a:ext cx="4432176" cy="275563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982413"/>
            <a:ext cx="9144000" cy="5388159"/>
          </a:xfrm>
        </p:spPr>
        <p:txBody>
          <a:bodyPr/>
          <a:lstStyle/>
          <a:p>
            <a:r>
              <a:rPr lang="en-US" dirty="0" smtClean="0"/>
              <a:t>Determined needed 110+ points to “lock in” in </a:t>
            </a:r>
            <a:r>
              <a:rPr lang="en-US" dirty="0" err="1" smtClean="0"/>
              <a:t>Cp</a:t>
            </a:r>
            <a:r>
              <a:rPr lang="en-US" dirty="0" smtClean="0"/>
              <a:t> plots</a:t>
            </a:r>
          </a:p>
          <a:p>
            <a:r>
              <a:rPr lang="en-US" dirty="0" smtClean="0"/>
              <a:t>Quantitative comparisons of % change in CL &amp; CD result in same conclusion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olutions non-</a:t>
            </a:r>
            <a:r>
              <a:rPr lang="en-US" dirty="0" err="1" smtClean="0"/>
              <a:t>dimensionalized</a:t>
            </a:r>
            <a:r>
              <a:rPr lang="en-US" dirty="0" smtClean="0"/>
              <a:t> by the coarsest grid</a:t>
            </a:r>
          </a:p>
          <a:p>
            <a:pPr lvl="1"/>
            <a:r>
              <a:rPr lang="en-US" dirty="0" smtClean="0"/>
              <a:t>Coarsest grid had 101 points on upper and lower surface (each)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Concluded 110+ points needed for converged force and moment predictions</a:t>
            </a:r>
          </a:p>
          <a:p>
            <a:pPr lvl="1"/>
            <a:r>
              <a:rPr lang="en-US" dirty="0" smtClean="0"/>
              <a:t>Made an error in further investigations and used 101 points</a:t>
            </a:r>
          </a:p>
          <a:p>
            <a:pPr lvl="1"/>
            <a:r>
              <a:rPr lang="en-US" dirty="0" smtClean="0"/>
              <a:t>Impacts predictions primarily at </a:t>
            </a:r>
            <a:r>
              <a:rPr lang="en-US" dirty="0" err="1" smtClean="0"/>
              <a:t>AoA</a:t>
            </a:r>
            <a:r>
              <a:rPr lang="en-US" dirty="0" smtClean="0"/>
              <a:t>=1°, with minimal impact </a:t>
            </a:r>
            <a:r>
              <a:rPr lang="en-US" dirty="0"/>
              <a:t>at </a:t>
            </a:r>
            <a:r>
              <a:rPr lang="en-US" dirty="0" smtClean="0"/>
              <a:t>5°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Streamwise Refinement on Lift and Drag Predictions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0" y="2420638"/>
            <a:ext cx="442608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50296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you definitively say the grid is converged?</a:t>
            </a:r>
          </a:p>
          <a:p>
            <a:r>
              <a:rPr lang="en-US" dirty="0" smtClean="0"/>
              <a:t>SME’s calibrated eyeball on where the “knee in the curve” exists?</a:t>
            </a:r>
          </a:p>
          <a:p>
            <a:endParaRPr lang="en-US" dirty="0" smtClean="0"/>
          </a:p>
          <a:p>
            <a:r>
              <a:rPr lang="en-US" dirty="0" smtClean="0"/>
              <a:t>Solution changing less than X% with the addition of X </a:t>
            </a:r>
            <a:r>
              <a:rPr lang="en-US" dirty="0" err="1" smtClean="0"/>
              <a:t>streamwise</a:t>
            </a:r>
            <a:r>
              <a:rPr lang="en-US" dirty="0" smtClean="0"/>
              <a:t> pts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&lt;0.05% change in solution per surface point added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&lt;0.01% change in solution per surface point added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Note: This method assumes user will stop refining once convergence found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Numerous examples that this can result in only local minima/maxima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Criteria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3844561"/>
            <a:ext cx="4572000" cy="243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3655" y="4099797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43301" y="4017929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0177" y="4299852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69681" y="5585806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20176" y="5585806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300" y="5585806"/>
            <a:ext cx="272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0623" y="3849551"/>
            <a:ext cx="2282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Y+2 Grid Image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05707" y="4693682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50 pts</a:t>
            </a:r>
            <a:endParaRPr lang="en-US" sz="1200" b="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05707" y="5254033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50 pts</a:t>
            </a:r>
            <a:endParaRPr lang="en-US" sz="1200" b="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65463" y="4827060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40 pts</a:t>
            </a:r>
            <a:endParaRPr lang="en-US" sz="1200" b="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17863" y="4979460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40 pts</a:t>
            </a:r>
            <a:endParaRPr lang="en-US" sz="1200" b="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11785" y="4693663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101 pts</a:t>
            </a:r>
            <a:endParaRPr lang="en-US" sz="1200" b="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81952" y="5174929"/>
            <a:ext cx="77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101 pts</a:t>
            </a:r>
            <a:endParaRPr lang="en-US" sz="1200" b="0" i="1" dirty="0"/>
          </a:p>
        </p:txBody>
      </p:sp>
    </p:spTree>
    <p:extLst>
      <p:ext uri="{BB962C8B-B14F-4D97-AF65-F5344CB8AC3E}">
        <p14:creationId xmlns:p14="http://schemas.microsoft.com/office/powerpoint/2010/main" val="22824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02" y="3537468"/>
            <a:ext cx="4133446" cy="275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470" y="3537468"/>
            <a:ext cx="4078577" cy="2755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979" y="784930"/>
            <a:ext cx="4426080" cy="275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133" y="789973"/>
            <a:ext cx="4096867" cy="27556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Front Region</a:t>
            </a:r>
            <a:br>
              <a:rPr lang="en-US" dirty="0" smtClean="0"/>
            </a:br>
            <a:r>
              <a:rPr lang="en-US" dirty="0" smtClean="0"/>
              <a:t>Coarse BL Spacing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86" y="784931"/>
            <a:ext cx="1643652" cy="4308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Initial Spacing:</a:t>
            </a:r>
          </a:p>
          <a:p>
            <a:r>
              <a:rPr lang="en-US" sz="1400" dirty="0" smtClean="0"/>
              <a:t>2E-5 inches</a:t>
            </a:r>
          </a:p>
          <a:p>
            <a:r>
              <a:rPr lang="en-US" sz="1200" b="0" i="1" dirty="0"/>
              <a:t>(0 layers constant initial spacing</a:t>
            </a:r>
            <a:r>
              <a:rPr lang="en-US" sz="1200" b="0" i="1" dirty="0" smtClean="0"/>
              <a:t>)</a:t>
            </a:r>
            <a:endParaRPr lang="en-US" sz="1200" dirty="0" smtClean="0"/>
          </a:p>
          <a:p>
            <a:endParaRPr lang="en-US" sz="1400" dirty="0" smtClean="0">
              <a:sym typeface="Wingdings" panose="05000000000000000000" pitchFamily="2" charset="2"/>
            </a:endParaRPr>
          </a:p>
          <a:p>
            <a:r>
              <a:rPr lang="en-US" sz="1400" dirty="0" smtClean="0">
                <a:sym typeface="Wingdings" panose="05000000000000000000" pitchFamily="2" charset="2"/>
              </a:rPr>
              <a:t>Max </a:t>
            </a:r>
            <a:r>
              <a:rPr lang="en-US" sz="1400" dirty="0">
                <a:sym typeface="Wingdings" panose="05000000000000000000" pitchFamily="2" charset="2"/>
              </a:rPr>
              <a:t>y+: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2.63 </a:t>
            </a:r>
            <a:r>
              <a:rPr lang="en-US" sz="1400" dirty="0">
                <a:sym typeface="Wingdings" panose="05000000000000000000" pitchFamily="2" charset="2"/>
              </a:rPr>
              <a:t>at </a:t>
            </a:r>
            <a:r>
              <a:rPr lang="en-US" sz="1400" dirty="0" err="1">
                <a:sym typeface="Wingdings" panose="05000000000000000000" pitchFamily="2" charset="2"/>
              </a:rPr>
              <a:t>AoA</a:t>
            </a:r>
            <a:r>
              <a:rPr lang="en-US" sz="1400" dirty="0">
                <a:sym typeface="Wingdings" panose="05000000000000000000" pitchFamily="2" charset="2"/>
              </a:rPr>
              <a:t>=1°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4.62 </a:t>
            </a:r>
            <a:r>
              <a:rPr lang="en-US" sz="1400" dirty="0">
                <a:sym typeface="Wingdings" panose="05000000000000000000" pitchFamily="2" charset="2"/>
              </a:rPr>
              <a:t>at </a:t>
            </a:r>
            <a:r>
              <a:rPr lang="en-US" sz="1400" dirty="0" err="1">
                <a:sym typeface="Wingdings" panose="05000000000000000000" pitchFamily="2" charset="2"/>
              </a:rPr>
              <a:t>AoA</a:t>
            </a:r>
            <a:r>
              <a:rPr lang="en-US" sz="1400" dirty="0">
                <a:sym typeface="Wingdings" panose="05000000000000000000" pitchFamily="2" charset="2"/>
              </a:rPr>
              <a:t>=5°</a:t>
            </a:r>
            <a:endParaRPr lang="en-US" sz="1200" dirty="0"/>
          </a:p>
          <a:p>
            <a:endParaRPr lang="en-US" sz="1400" dirty="0" smtClean="0"/>
          </a:p>
          <a:p>
            <a:r>
              <a:rPr lang="en-US" sz="1400" u="sng" dirty="0" smtClean="0"/>
              <a:t>% Change</a:t>
            </a:r>
          </a:p>
          <a:p>
            <a:r>
              <a:rPr lang="en-US" sz="1100" b="0" dirty="0" smtClean="0"/>
              <a:t>Each solution non-</a:t>
            </a:r>
            <a:r>
              <a:rPr lang="en-US" sz="1100" b="0" dirty="0" err="1" smtClean="0"/>
              <a:t>dimensionalized</a:t>
            </a:r>
            <a:r>
              <a:rPr lang="en-US" sz="1100" b="0" dirty="0" smtClean="0"/>
              <a:t> by coarsest solution</a:t>
            </a:r>
          </a:p>
          <a:p>
            <a:r>
              <a:rPr lang="en-US" sz="1100" b="0" dirty="0" smtClean="0"/>
              <a:t>=(CL</a:t>
            </a:r>
            <a:r>
              <a:rPr lang="en-US" sz="1100" b="0" baseline="-25000" dirty="0" smtClean="0"/>
              <a:t>x</a:t>
            </a:r>
            <a:r>
              <a:rPr lang="en-US" sz="1100" b="0" dirty="0" smtClean="0"/>
              <a:t> </a:t>
            </a:r>
            <a:r>
              <a:rPr lang="en-US" sz="1100" b="0" dirty="0"/>
              <a:t>–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50</a:t>
            </a:r>
            <a:r>
              <a:rPr lang="en-US" sz="1100" b="0" dirty="0" smtClean="0"/>
              <a:t>) / CL</a:t>
            </a:r>
            <a:r>
              <a:rPr lang="en-US" sz="1100" b="0" baseline="-25000" dirty="0" smtClean="0"/>
              <a:t>50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Δ% Change</a:t>
            </a:r>
          </a:p>
          <a:p>
            <a:r>
              <a:rPr lang="en-US" sz="1100" b="0" dirty="0" smtClean="0"/>
              <a:t>Difference between solution and preceding, less refined solution</a:t>
            </a:r>
            <a:endParaRPr lang="en-US" sz="1100" b="0" baseline="-25000" dirty="0"/>
          </a:p>
          <a:p>
            <a:r>
              <a:rPr lang="en-US" sz="1100" b="0" dirty="0" smtClean="0"/>
              <a:t>=(CL</a:t>
            </a:r>
            <a:r>
              <a:rPr lang="en-US" sz="1100" b="0" baseline="-25000" dirty="0" smtClean="0"/>
              <a:t>B </a:t>
            </a:r>
            <a:r>
              <a:rPr lang="en-US" sz="1100" b="0" dirty="0" smtClean="0"/>
              <a:t>- CL</a:t>
            </a:r>
            <a:r>
              <a:rPr lang="en-US" sz="1100" b="0" baseline="-25000" dirty="0" smtClean="0"/>
              <a:t>A</a:t>
            </a:r>
            <a:r>
              <a:rPr lang="en-US" sz="1100" b="0" dirty="0" smtClean="0"/>
              <a:t>) </a:t>
            </a:r>
            <a:r>
              <a:rPr lang="en-US" sz="1100" b="0" dirty="0"/>
              <a:t>/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A</a:t>
            </a:r>
            <a:endParaRPr lang="en-US" sz="1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499939" y="3758827"/>
            <a:ext cx="5704400" cy="1633210"/>
            <a:chOff x="2499939" y="3758827"/>
            <a:chExt cx="5704400" cy="1633210"/>
          </a:xfrm>
        </p:grpSpPr>
        <p:grpSp>
          <p:nvGrpSpPr>
            <p:cNvPr id="40" name="Group 39"/>
            <p:cNvGrpSpPr/>
            <p:nvPr/>
          </p:nvGrpSpPr>
          <p:grpSpPr>
            <a:xfrm>
              <a:off x="2499939" y="3758827"/>
              <a:ext cx="5657579" cy="1633210"/>
              <a:chOff x="2499939" y="3758827"/>
              <a:chExt cx="5657579" cy="1633210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2499939" y="40204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2499939" y="53920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5827976" y="40204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5827976" y="53920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" name="TextBox 29"/>
              <p:cNvSpPr txBox="1"/>
              <p:nvPr/>
            </p:nvSpPr>
            <p:spPr>
              <a:xfrm>
                <a:off x="2499939" y="3758827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0070C0"/>
                    </a:solidFill>
                  </a:rPr>
                  <a:t>1.0%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98804" y="3758827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0070C0"/>
                    </a:solidFill>
                  </a:rPr>
                  <a:t>1.0%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846073" y="5130426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FF0000"/>
                    </a:solidFill>
                  </a:rPr>
                  <a:t>0.2%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92747" y="4581233"/>
              <a:ext cx="121159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FF0000"/>
                  </a:solidFill>
                </a:rPr>
                <a:t>0.2%</a:t>
              </a:r>
              <a:r>
                <a:rPr lang="en-US" sz="1050" i="1" dirty="0" smtClean="0"/>
                <a:t> Convergence Criteria</a:t>
              </a:r>
              <a:endParaRPr lang="en-US" sz="1050" i="1" dirty="0"/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 flipH="1">
            <a:off x="7041629" y="5246255"/>
            <a:ext cx="68130" cy="3544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7075694" y="2294090"/>
            <a:ext cx="1200016" cy="633686"/>
            <a:chOff x="7075694" y="2294090"/>
            <a:chExt cx="1200016" cy="633686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>
              <a:off x="7405884" y="2692093"/>
              <a:ext cx="150516" cy="235683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7075694" y="2294090"/>
              <a:ext cx="120001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B050"/>
                  </a:solidFill>
                </a:rPr>
                <a:t>Engineering Judgement</a:t>
              </a:r>
              <a:endParaRPr lang="en-US" sz="105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075688" y="118872"/>
            <a:ext cx="1159782" cy="685800"/>
            <a:chOff x="2099408" y="12625"/>
            <a:chExt cx="1301253" cy="76945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08" y="66850"/>
              <a:ext cx="1301253" cy="69442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000139" y="5693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60315" y="4311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74886" y="474302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30180" y="460851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97858" y="1262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04505" y="46694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9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93" y="3529056"/>
            <a:ext cx="4078577" cy="2755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071" y="3529056"/>
            <a:ext cx="4163929" cy="2755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68" y="773425"/>
            <a:ext cx="4426080" cy="2755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527" y="773425"/>
            <a:ext cx="4261473" cy="27556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Front Region</a:t>
            </a:r>
            <a:br>
              <a:rPr lang="en-US" dirty="0" smtClean="0"/>
            </a:br>
            <a:r>
              <a:rPr lang="en-US" dirty="0" smtClean="0"/>
              <a:t>Fine BL Spacing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960388" y="2092106"/>
            <a:ext cx="1211592" cy="697366"/>
            <a:chOff x="6918070" y="2167052"/>
            <a:chExt cx="1211592" cy="697366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>
              <a:off x="7320116" y="2637013"/>
              <a:ext cx="86940" cy="227405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6918070" y="2167052"/>
              <a:ext cx="12115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B050"/>
                  </a:solidFill>
                </a:rPr>
                <a:t>Engineering Judgement</a:t>
              </a:r>
              <a:endParaRPr lang="en-US" sz="105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786" y="784931"/>
            <a:ext cx="1459053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Initial Spacing:</a:t>
            </a:r>
          </a:p>
          <a:p>
            <a:r>
              <a:rPr lang="en-US" sz="1400" dirty="0" smtClean="0"/>
              <a:t>5E-6 inches</a:t>
            </a:r>
          </a:p>
          <a:p>
            <a:r>
              <a:rPr lang="en-US" sz="1200" b="0" i="1" dirty="0" smtClean="0"/>
              <a:t>(5 layers constant initial spacing)</a:t>
            </a:r>
            <a:endParaRPr lang="en-US" sz="1200" b="0" i="1" dirty="0"/>
          </a:p>
          <a:p>
            <a:endParaRPr lang="en-US" sz="1400" dirty="0" smtClean="0">
              <a:sym typeface="Wingdings" panose="05000000000000000000" pitchFamily="2" charset="2"/>
            </a:endParaRPr>
          </a:p>
          <a:p>
            <a:r>
              <a:rPr lang="en-US" sz="1400" dirty="0" smtClean="0">
                <a:sym typeface="Wingdings" panose="05000000000000000000" pitchFamily="2" charset="2"/>
              </a:rPr>
              <a:t>Max </a:t>
            </a:r>
            <a:r>
              <a:rPr lang="en-US" sz="1400" dirty="0">
                <a:sym typeface="Wingdings" panose="05000000000000000000" pitchFamily="2" charset="2"/>
              </a:rPr>
              <a:t>y</a:t>
            </a:r>
            <a:r>
              <a:rPr lang="en-US" sz="1400" dirty="0" smtClean="0">
                <a:sym typeface="Wingdings" panose="05000000000000000000" pitchFamily="2" charset="2"/>
              </a:rPr>
              <a:t>+: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0.7 at </a:t>
            </a:r>
            <a:r>
              <a:rPr lang="en-US" sz="1400" dirty="0" err="1" smtClean="0">
                <a:sym typeface="Wingdings" panose="05000000000000000000" pitchFamily="2" charset="2"/>
              </a:rPr>
              <a:t>AoA</a:t>
            </a:r>
            <a:r>
              <a:rPr lang="en-US" sz="1400" dirty="0" smtClean="0">
                <a:sym typeface="Wingdings" panose="05000000000000000000" pitchFamily="2" charset="2"/>
              </a:rPr>
              <a:t>=1°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1.2 at </a:t>
            </a:r>
            <a:r>
              <a:rPr lang="en-US" sz="1400" dirty="0" err="1" smtClean="0">
                <a:sym typeface="Wingdings" panose="05000000000000000000" pitchFamily="2" charset="2"/>
              </a:rPr>
              <a:t>AoA</a:t>
            </a:r>
            <a:r>
              <a:rPr lang="en-US" sz="1400" dirty="0" smtClean="0">
                <a:sym typeface="Wingdings" panose="05000000000000000000" pitchFamily="2" charset="2"/>
              </a:rPr>
              <a:t>=5°</a:t>
            </a:r>
            <a:endParaRPr lang="en-US" sz="1200" dirty="0" smtClean="0"/>
          </a:p>
          <a:p>
            <a:endParaRPr lang="en-US" sz="1200" dirty="0" smtClean="0">
              <a:sym typeface="Wingdings" panose="05000000000000000000" pitchFamily="2" charset="2"/>
            </a:endParaRPr>
          </a:p>
          <a:p>
            <a:endParaRPr lang="en-US" sz="1400" dirty="0"/>
          </a:p>
          <a:p>
            <a:r>
              <a:rPr lang="en-US" sz="1400" u="sng" dirty="0"/>
              <a:t>% Change</a:t>
            </a:r>
          </a:p>
          <a:p>
            <a:r>
              <a:rPr lang="en-US" sz="1100" b="0" dirty="0" smtClean="0"/>
              <a:t>Each solution non-</a:t>
            </a:r>
            <a:r>
              <a:rPr lang="en-US" sz="1100" b="0" dirty="0" err="1" smtClean="0"/>
              <a:t>dimensionalized</a:t>
            </a:r>
            <a:r>
              <a:rPr lang="en-US" sz="1100" b="0" dirty="0" smtClean="0"/>
              <a:t> by coarsest solution</a:t>
            </a:r>
          </a:p>
          <a:p>
            <a:r>
              <a:rPr lang="en-US" sz="1100" b="0" dirty="0"/>
              <a:t>=(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x</a:t>
            </a:r>
            <a:r>
              <a:rPr lang="en-US" sz="1100" b="0" dirty="0" smtClean="0"/>
              <a:t> </a:t>
            </a:r>
            <a:r>
              <a:rPr lang="en-US" sz="1100" b="0" dirty="0"/>
              <a:t>–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50</a:t>
            </a:r>
            <a:r>
              <a:rPr lang="en-US" sz="1100" b="0" dirty="0" smtClean="0"/>
              <a:t>) / CL</a:t>
            </a:r>
            <a:r>
              <a:rPr lang="en-US" sz="1100" b="0" baseline="-25000" dirty="0" smtClean="0"/>
              <a:t>50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Δ% Change</a:t>
            </a:r>
          </a:p>
          <a:p>
            <a:r>
              <a:rPr lang="en-US" sz="1100" b="0" dirty="0" smtClean="0"/>
              <a:t>Difference between solution and preceding, less refined solution</a:t>
            </a:r>
            <a:endParaRPr lang="en-US" sz="1100" b="0" baseline="-25000" dirty="0"/>
          </a:p>
          <a:p>
            <a:r>
              <a:rPr lang="en-US" sz="1100" b="0" dirty="0" smtClean="0"/>
              <a:t>=(CL</a:t>
            </a:r>
            <a:r>
              <a:rPr lang="en-US" sz="1100" b="0" baseline="-25000" dirty="0" smtClean="0"/>
              <a:t>B </a:t>
            </a:r>
            <a:r>
              <a:rPr lang="en-US" sz="1100" b="0" dirty="0" smtClean="0"/>
              <a:t>- CL</a:t>
            </a:r>
            <a:r>
              <a:rPr lang="en-US" sz="1100" b="0" baseline="-25000" dirty="0" smtClean="0"/>
              <a:t>A</a:t>
            </a:r>
            <a:r>
              <a:rPr lang="en-US" sz="1100" b="0" dirty="0" smtClean="0"/>
              <a:t>) </a:t>
            </a:r>
            <a:r>
              <a:rPr lang="en-US" sz="1100" b="0" dirty="0"/>
              <a:t>/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A</a:t>
            </a:r>
            <a:endParaRPr lang="en-US" sz="1800" dirty="0"/>
          </a:p>
          <a:p>
            <a:endParaRPr lang="en-US" sz="1100" b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499939" y="3758827"/>
            <a:ext cx="5625220" cy="1792099"/>
            <a:chOff x="2499939" y="3758827"/>
            <a:chExt cx="5625220" cy="1792099"/>
          </a:xfrm>
        </p:grpSpPr>
        <p:grpSp>
          <p:nvGrpSpPr>
            <p:cNvPr id="24" name="Group 23"/>
            <p:cNvGrpSpPr/>
            <p:nvPr/>
          </p:nvGrpSpPr>
          <p:grpSpPr>
            <a:xfrm>
              <a:off x="2499939" y="3758827"/>
              <a:ext cx="5625220" cy="1633210"/>
              <a:chOff x="2499939" y="3758827"/>
              <a:chExt cx="5625220" cy="1633210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2499939" y="40204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2499939" y="5392037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5795617" y="5261231"/>
                <a:ext cx="2329542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" name="TextBox 29"/>
              <p:cNvSpPr txBox="1"/>
              <p:nvPr/>
            </p:nvSpPr>
            <p:spPr>
              <a:xfrm>
                <a:off x="2499939" y="3758827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0070C0"/>
                    </a:solidFill>
                  </a:rPr>
                  <a:t>1.0%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66445" y="4999621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0070C0"/>
                    </a:solidFill>
                  </a:rPr>
                  <a:t>1.0%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846073" y="5130426"/>
                <a:ext cx="23550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 smtClean="0">
                    <a:solidFill>
                      <a:srgbClr val="FF0000"/>
                    </a:solidFill>
                  </a:rPr>
                  <a:t>0.2% </a:t>
                </a:r>
                <a:r>
                  <a:rPr lang="en-US" sz="1050" i="1" dirty="0" smtClean="0"/>
                  <a:t>Convergence Criteria</a:t>
                </a:r>
                <a:endParaRPr lang="en-US" sz="1050" i="1" dirty="0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6480510" y="5340024"/>
              <a:ext cx="444140" cy="21090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2075688" y="118872"/>
            <a:ext cx="1159782" cy="685800"/>
            <a:chOff x="2099408" y="12625"/>
            <a:chExt cx="1301253" cy="76945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08" y="66850"/>
              <a:ext cx="1301253" cy="694427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000139" y="5693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60315" y="4311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74886" y="474302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30180" y="460851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97858" y="1262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04505" y="46694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4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13544"/>
            <a:ext cx="9144000" cy="4412342"/>
          </a:xfrm>
        </p:spPr>
        <p:txBody>
          <a:bodyPr/>
          <a:lstStyle/>
          <a:p>
            <a:r>
              <a:rPr lang="en-US" dirty="0" smtClean="0"/>
              <a:t>Assessed Langtry-Menter (LM) transition model in OVERFLOW</a:t>
            </a:r>
          </a:p>
          <a:p>
            <a:pPr lvl="1"/>
            <a:r>
              <a:rPr lang="en-US" dirty="0" smtClean="0"/>
              <a:t>Leveraged s809 airfoil LM’s test case, &amp; OVERFLOW test case</a:t>
            </a:r>
          </a:p>
          <a:p>
            <a:endParaRPr lang="en-US" dirty="0" smtClean="0"/>
          </a:p>
          <a:p>
            <a:r>
              <a:rPr lang="en-US" dirty="0" smtClean="0"/>
              <a:t>Motivation: Develop best practices for transition model grid requirements</a:t>
            </a:r>
          </a:p>
          <a:p>
            <a:pPr lvl="1"/>
            <a:r>
              <a:rPr lang="en-US" dirty="0" smtClean="0"/>
              <a:t>Based on discussions with CFD SMEs, they currently don’t exist</a:t>
            </a:r>
          </a:p>
          <a:p>
            <a:endParaRPr lang="en-US" dirty="0" smtClean="0"/>
          </a:p>
          <a:p>
            <a:r>
              <a:rPr lang="en-US" dirty="0" smtClean="0"/>
              <a:t>Conducted in-depth grid refinement studies in </a:t>
            </a:r>
            <a:r>
              <a:rPr lang="en-US" dirty="0" err="1" smtClean="0"/>
              <a:t>streamwise</a:t>
            </a:r>
            <a:r>
              <a:rPr lang="en-US" dirty="0" smtClean="0"/>
              <a:t> &amp; viscous spacing</a:t>
            </a:r>
          </a:p>
          <a:p>
            <a:pPr lvl="1"/>
            <a:r>
              <a:rPr lang="en-US" dirty="0" smtClean="0"/>
              <a:t>Used turbulent grid generation best practices as baseline</a:t>
            </a:r>
          </a:p>
          <a:p>
            <a:pPr lvl="1"/>
            <a:r>
              <a:rPr lang="en-US" dirty="0" smtClean="0"/>
              <a:t>Capturing transition requires a lot more </a:t>
            </a:r>
            <a:r>
              <a:rPr lang="en-US" dirty="0" err="1" smtClean="0"/>
              <a:t>streamwise</a:t>
            </a:r>
            <a:r>
              <a:rPr lang="en-US" dirty="0" smtClean="0"/>
              <a:t> points</a:t>
            </a:r>
          </a:p>
          <a:p>
            <a:pPr lvl="2"/>
            <a:endParaRPr lang="en-US" dirty="0"/>
          </a:p>
          <a:p>
            <a:r>
              <a:rPr lang="en-US" dirty="0" smtClean="0"/>
              <a:t>Grid refinement critical to capture boundary layer transition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Line Up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38" y="3540562"/>
            <a:ext cx="4450466" cy="2755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784" y="3540561"/>
            <a:ext cx="4090771" cy="2755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77" y="795528"/>
            <a:ext cx="4456562" cy="2755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066038" y="6335952"/>
            <a:ext cx="5070763" cy="3816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Aft Region</a:t>
            </a:r>
            <a:br>
              <a:rPr lang="en-US" dirty="0" smtClean="0"/>
            </a:br>
            <a:r>
              <a:rPr lang="en-US" dirty="0" smtClean="0"/>
              <a:t>Coarse BL Spacing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86" y="784931"/>
            <a:ext cx="1511084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Initial Spacing:</a:t>
            </a:r>
          </a:p>
          <a:p>
            <a:r>
              <a:rPr lang="en-US" sz="1400" dirty="0"/>
              <a:t>2E-5 inches</a:t>
            </a:r>
          </a:p>
          <a:p>
            <a:r>
              <a:rPr lang="en-US" sz="1200" b="0" i="1" dirty="0"/>
              <a:t>(0 layers constant initial spacing)</a:t>
            </a:r>
          </a:p>
          <a:p>
            <a:endParaRPr lang="en-US" sz="1100" b="0" dirty="0" smtClean="0"/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% Change</a:t>
            </a:r>
          </a:p>
          <a:p>
            <a:r>
              <a:rPr lang="en-US" sz="1100" b="0" dirty="0" smtClean="0"/>
              <a:t>Each solution non-</a:t>
            </a:r>
            <a:r>
              <a:rPr lang="en-US" sz="1100" b="0" dirty="0" err="1" smtClean="0"/>
              <a:t>dimensionalized</a:t>
            </a:r>
            <a:r>
              <a:rPr lang="en-US" sz="1100" b="0" dirty="0" smtClean="0"/>
              <a:t> by coarsest solution</a:t>
            </a:r>
          </a:p>
          <a:p>
            <a:r>
              <a:rPr lang="en-US" sz="1100" b="0" dirty="0"/>
              <a:t>=(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x</a:t>
            </a:r>
            <a:r>
              <a:rPr lang="en-US" sz="1100" b="0" dirty="0" smtClean="0"/>
              <a:t> </a:t>
            </a:r>
            <a:r>
              <a:rPr lang="en-US" sz="1100" b="0" dirty="0"/>
              <a:t>–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50</a:t>
            </a:r>
            <a:r>
              <a:rPr lang="en-US" sz="1100" b="0" dirty="0" smtClean="0"/>
              <a:t>) / CL</a:t>
            </a:r>
            <a:r>
              <a:rPr lang="en-US" sz="1100" b="0" baseline="-25000" dirty="0" smtClean="0"/>
              <a:t>50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Δ% Change</a:t>
            </a:r>
          </a:p>
          <a:p>
            <a:r>
              <a:rPr lang="en-US" sz="1100" b="0" dirty="0" smtClean="0"/>
              <a:t>% Difference between solution and preceding, less refined solution</a:t>
            </a:r>
            <a:endParaRPr lang="en-US" sz="1100" b="0" baseline="-25000" dirty="0"/>
          </a:p>
          <a:p>
            <a:r>
              <a:rPr lang="en-US" sz="1100" b="0" dirty="0" smtClean="0"/>
              <a:t>=(CL</a:t>
            </a:r>
            <a:r>
              <a:rPr lang="en-US" sz="1100" b="0" baseline="-25000" dirty="0" smtClean="0"/>
              <a:t>B </a:t>
            </a:r>
            <a:r>
              <a:rPr lang="en-US" sz="1100" b="0" dirty="0" smtClean="0"/>
              <a:t>- CL</a:t>
            </a:r>
            <a:r>
              <a:rPr lang="en-US" sz="1100" b="0" baseline="-25000" dirty="0" smtClean="0"/>
              <a:t>A</a:t>
            </a:r>
            <a:r>
              <a:rPr lang="en-US" sz="1100" b="0" dirty="0" smtClean="0"/>
              <a:t>) </a:t>
            </a:r>
            <a:r>
              <a:rPr lang="en-US" sz="1100" b="0" dirty="0"/>
              <a:t>/ </a:t>
            </a:r>
            <a:r>
              <a:rPr lang="en-US" sz="1100" b="0" dirty="0" smtClean="0"/>
              <a:t>CL</a:t>
            </a:r>
            <a:r>
              <a:rPr lang="en-US" sz="1100" b="0" baseline="-25000" dirty="0" smtClean="0"/>
              <a:t>A</a:t>
            </a:r>
            <a:endParaRPr lang="en-US" sz="1800" dirty="0"/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86066" y="3758827"/>
            <a:ext cx="5883287" cy="1633210"/>
            <a:chOff x="2286066" y="3758827"/>
            <a:chExt cx="5883287" cy="1633210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2286066" y="4020437"/>
              <a:ext cx="232954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2286066" y="5392037"/>
              <a:ext cx="232954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5839811" y="5039022"/>
              <a:ext cx="232954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2286066" y="3758827"/>
              <a:ext cx="2355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70C0"/>
                  </a:solidFill>
                </a:rPr>
                <a:t>1.0% </a:t>
              </a:r>
              <a:r>
                <a:rPr lang="en-US" sz="1050" i="1" dirty="0" smtClean="0"/>
                <a:t>Convergence Criteria</a:t>
              </a:r>
              <a:endParaRPr lang="en-US" sz="1050" i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10639" y="4777412"/>
              <a:ext cx="2355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0070C0"/>
                  </a:solidFill>
                </a:rPr>
                <a:t>1.0% </a:t>
              </a:r>
              <a:r>
                <a:rPr lang="en-US" sz="1050" i="1" dirty="0" smtClean="0"/>
                <a:t>Convergence Criteria</a:t>
              </a:r>
              <a:endParaRPr lang="en-US" sz="105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32200" y="5130426"/>
              <a:ext cx="23550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 smtClean="0">
                  <a:solidFill>
                    <a:srgbClr val="FF0000"/>
                  </a:solidFill>
                </a:rPr>
                <a:t>0.2% </a:t>
              </a:r>
              <a:r>
                <a:rPr lang="en-US" sz="1050" i="1" dirty="0" smtClean="0"/>
                <a:t>Convergence Criteria</a:t>
              </a:r>
              <a:endParaRPr lang="en-US" sz="1050" i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785" y="6280734"/>
            <a:ext cx="906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Behavior occurs for all initial </a:t>
            </a:r>
            <a:r>
              <a:rPr lang="en-US" dirty="0" err="1" smtClean="0"/>
              <a:t>spacings</a:t>
            </a:r>
            <a:r>
              <a:rPr lang="en-US" dirty="0" smtClean="0"/>
              <a:t> investigated, both upper and lower aft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86" y="804317"/>
            <a:ext cx="4285859" cy="2755631"/>
          </a:xfrm>
          <a:prstGeom prst="rect">
            <a:avLst/>
          </a:prstGeom>
        </p:spPr>
      </p:pic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2075688" y="118872"/>
            <a:ext cx="1159782" cy="685800"/>
            <a:chOff x="2099408" y="12625"/>
            <a:chExt cx="1301253" cy="76945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08" y="66850"/>
              <a:ext cx="1301253" cy="69442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000139" y="5693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160315" y="4311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74886" y="474302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30180" y="460851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97858" y="1262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04505" y="466949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2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74" y="874523"/>
            <a:ext cx="9144000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Leading Edge Region Selected # of Pts for Convergence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Zone 1, Upper Surface 0.0 – 0.5 X/C: 220 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Zone 4, Lower </a:t>
            </a:r>
            <a:r>
              <a:rPr lang="en-US" dirty="0"/>
              <a:t>Surface 0.0 – 0.5 X/C</a:t>
            </a:r>
            <a:r>
              <a:rPr lang="en-US" dirty="0" smtClean="0"/>
              <a:t>: 200 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Poor resolution upstream hypothesized to cause the aft region non-convergence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Ran leading edge regions with refinement with 40-200 pts aft refinement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Selected 80 pts as converged grid based on y+=0.5, 5 layer predictions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Converged Transition Model Grid (CTM):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220/200 pts in the 0.0-0.5 X/C, upper/lower surface 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101 pts in 0.5-0.6 X/C, upper &amp; lower surface </a:t>
            </a:r>
            <a:r>
              <a:rPr lang="en-US" dirty="0" err="1" smtClean="0"/>
              <a:t>eachh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80 pts in 0.6-1.0 X/C, upper &amp; lower surface 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Converged Transition Model</a:t>
            </a:r>
            <a:br>
              <a:rPr lang="en-US" dirty="0" smtClean="0"/>
            </a:br>
            <a:r>
              <a:rPr lang="en-US" dirty="0" smtClean="0"/>
              <a:t>(CTM) Grid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2633915"/>
            <a:ext cx="9082705" cy="2755632"/>
            <a:chOff x="66269" y="3935401"/>
            <a:chExt cx="9082705" cy="27556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7805" y="3935402"/>
              <a:ext cx="4621169" cy="27556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69" y="3935401"/>
              <a:ext cx="4456562" cy="2755631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 bwMode="auto">
            <a:xfrm>
              <a:off x="5861668" y="3935402"/>
              <a:ext cx="226711" cy="2425094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353854" y="3935402"/>
              <a:ext cx="226711" cy="2425094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369128" y="865009"/>
            <a:ext cx="2011613" cy="1187154"/>
            <a:chOff x="2099408" y="56935"/>
            <a:chExt cx="1301253" cy="7679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408" y="66850"/>
              <a:ext cx="1301253" cy="694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000139" y="56935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3571" y="123860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34623" y="517093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0180" y="460851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4855" y="60382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50034" y="517093"/>
              <a:ext cx="302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5024582" y="5871808"/>
            <a:ext cx="3998506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CTM</a:t>
            </a:r>
            <a:r>
              <a:rPr lang="en-US" dirty="0"/>
              <a:t>, </a:t>
            </a:r>
            <a:r>
              <a:rPr lang="en-US" dirty="0" err="1"/>
              <a:t>AoA</a:t>
            </a:r>
            <a:r>
              <a:rPr lang="en-US" dirty="0"/>
              <a:t>=5°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Mach &amp; Surface Pressure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8145" y="5990663"/>
            <a:ext cx="1283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AoA</a:t>
            </a:r>
            <a:r>
              <a:rPr lang="en-US" dirty="0" smtClean="0"/>
              <a:t>=5°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30478" y="864524"/>
            <a:ext cx="5483044" cy="5852160"/>
            <a:chOff x="2176422" y="857948"/>
            <a:chExt cx="5483044" cy="58521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23" y="857948"/>
              <a:ext cx="5483043" cy="29260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22" y="3784028"/>
              <a:ext cx="5483043" cy="29260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65950" y="2389449"/>
              <a:ext cx="3611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Mach Contour Slice</a:t>
              </a:r>
              <a:endParaRPr lang="en-US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65950" y="5315529"/>
              <a:ext cx="3611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 smtClean="0"/>
                <a:t>Cp</a:t>
              </a:r>
              <a:r>
                <a:rPr lang="en-US" i="1" dirty="0" smtClean="0"/>
                <a:t> Contour Slice</a:t>
              </a:r>
              <a:endParaRPr lang="en-US" i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13825" y="3108702"/>
            <a:ext cx="2629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 smtClean="0"/>
              <a:t>Laminar separation bubble </a:t>
            </a:r>
            <a:endParaRPr lang="en-US" sz="1400" b="0" i="1" dirty="0"/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 flipV="1">
            <a:off x="4685355" y="3108702"/>
            <a:ext cx="128470" cy="1538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00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the Skin Friction </a:t>
            </a:r>
            <a:br>
              <a:rPr lang="en-US" dirty="0" smtClean="0"/>
            </a:br>
            <a:r>
              <a:rPr lang="en-US" dirty="0" smtClean="0"/>
              <a:t>Peak &amp; Valley, </a:t>
            </a:r>
            <a:r>
              <a:rPr lang="en-US" dirty="0" err="1" smtClean="0"/>
              <a:t>AoA</a:t>
            </a:r>
            <a:r>
              <a:rPr lang="en-US" dirty="0" smtClean="0"/>
              <a:t>=+5°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5085347" y="5885641"/>
            <a:ext cx="3998506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168" y="1091567"/>
            <a:ext cx="8614168" cy="5577516"/>
            <a:chOff x="178529" y="1091567"/>
            <a:chExt cx="8614168" cy="5577516"/>
          </a:xfrm>
        </p:grpSpPr>
        <p:grpSp>
          <p:nvGrpSpPr>
            <p:cNvPr id="19" name="Group 18"/>
            <p:cNvGrpSpPr/>
            <p:nvPr/>
          </p:nvGrpSpPr>
          <p:grpSpPr>
            <a:xfrm>
              <a:off x="4632765" y="1542863"/>
              <a:ext cx="4114800" cy="5067780"/>
              <a:chOff x="0" y="1340105"/>
              <a:chExt cx="4114800" cy="506778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3995"/>
                <a:ext cx="4114800" cy="253389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40105"/>
                <a:ext cx="4114800" cy="2533890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23661" y="1542863"/>
              <a:ext cx="4114800" cy="5067780"/>
              <a:chOff x="4387273" y="1340105"/>
              <a:chExt cx="4114800" cy="50677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7273" y="1340105"/>
                <a:ext cx="4114800" cy="253389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7273" y="3873995"/>
                <a:ext cx="4114800" cy="253389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178529" y="1114532"/>
              <a:ext cx="4205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TBP Grid System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78529" y="1453086"/>
              <a:ext cx="4205064" cy="521599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3661" y="1907171"/>
              <a:ext cx="29094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1" dirty="0" smtClean="0"/>
                <a:t>Streamtraces &amp; Vorticity</a:t>
              </a:r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r>
                <a:rPr lang="en-US" b="0" i="1" dirty="0" smtClean="0"/>
                <a:t>Grid &amp; Vorticity</a:t>
              </a:r>
              <a:endParaRPr lang="en-US" b="0" i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42501" y="1091567"/>
              <a:ext cx="4205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CTM Grid System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87633" y="1453086"/>
              <a:ext cx="4205064" cy="521599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2765" y="1905130"/>
              <a:ext cx="29094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1" dirty="0" smtClean="0"/>
                <a:t>Streamtraces &amp; Vorticity</a:t>
              </a:r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r>
                <a:rPr lang="en-US" b="0" i="1" dirty="0" smtClean="0"/>
                <a:t>Grid &amp; Vorticity</a:t>
              </a:r>
              <a:endParaRPr lang="en-US" b="0" i="1" dirty="0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668420" y="884239"/>
            <a:ext cx="1642532" cy="400523"/>
            <a:chOff x="2690301" y="2226085"/>
            <a:chExt cx="2932125" cy="71498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12687" t="29287" r="3673" b="39866"/>
            <a:stretch/>
          </p:blipFill>
          <p:spPr>
            <a:xfrm>
              <a:off x="2690301" y="2226085"/>
              <a:ext cx="2932125" cy="71498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138655" y="2791827"/>
              <a:ext cx="246744" cy="13788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H="1">
            <a:off x="4365100" y="1284762"/>
            <a:ext cx="211990" cy="1098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572511" y="1295262"/>
            <a:ext cx="156427" cy="1094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28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197864"/>
            <a:ext cx="6921230" cy="5029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82089" y="864524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=5°</a:t>
            </a:r>
            <a:endParaRPr lang="en-US" sz="1800" i="1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498108" y="3934691"/>
            <a:ext cx="849747" cy="2004291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7855" y="5415762"/>
            <a:ext cx="187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Area of Interest, </a:t>
            </a:r>
          </a:p>
          <a:p>
            <a:pPr algn="ctr"/>
            <a:r>
              <a:rPr lang="en-US" sz="1400" i="1" dirty="0" smtClean="0"/>
              <a:t>on next slide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68682" y="914250"/>
            <a:ext cx="5965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7030A0"/>
                </a:solidFill>
              </a:rPr>
              <a:t>Upper surface Cf with transition modeling &gt; fully turbulent between, seems suspect</a:t>
            </a:r>
            <a:endParaRPr lang="en-US" sz="1100" i="1" dirty="0">
              <a:solidFill>
                <a:srgbClr val="7030A0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Skin Friction Coefficient, CF</a:t>
            </a:r>
            <a:br>
              <a:rPr lang="en-US" dirty="0" smtClean="0"/>
            </a:br>
            <a:r>
              <a:rPr lang="en-US" dirty="0" err="1" smtClean="0"/>
              <a:t>AoA</a:t>
            </a:r>
            <a:r>
              <a:rPr lang="en-US" dirty="0" smtClean="0"/>
              <a:t>=5°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592945" y="1847273"/>
            <a:ext cx="1136073" cy="4618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63337" y="1371623"/>
            <a:ext cx="5965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WT measured transition sensitivity to </a:t>
            </a:r>
            <a:r>
              <a:rPr lang="en-US" sz="1100" i="1" dirty="0" err="1" smtClean="0"/>
              <a:t>AoA</a:t>
            </a:r>
            <a:endParaRPr lang="en-US" sz="11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656542" y="2560982"/>
            <a:ext cx="284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1" dirty="0" smtClean="0"/>
              <a:t>CFD errors in this sensitive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1" dirty="0" smtClean="0"/>
              <a:t>More refinement needed?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1" dirty="0" smtClean="0"/>
              <a:t>Error in WT </a:t>
            </a:r>
            <a:r>
              <a:rPr lang="en-US" sz="1000" b="0" i="1" dirty="0" err="1" smtClean="0"/>
              <a:t>AoA</a:t>
            </a:r>
            <a:r>
              <a:rPr lang="en-US" sz="1000" b="0" i="1" dirty="0" smtClean="0"/>
              <a:t> data?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i="1" dirty="0"/>
          </a:p>
        </p:txBody>
      </p:sp>
    </p:spTree>
    <p:extLst>
      <p:ext uri="{BB962C8B-B14F-4D97-AF65-F5344CB8AC3E}">
        <p14:creationId xmlns:p14="http://schemas.microsoft.com/office/powerpoint/2010/main" val="24101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024582" y="5871808"/>
            <a:ext cx="3998506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1215692"/>
            <a:ext cx="6921230" cy="5029200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  <a:prstDash val="dash"/>
          </a:ln>
        </p:spPr>
      </p:pic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728271" y="830076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=5°</a:t>
            </a:r>
            <a:endParaRPr lang="en-US" sz="1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83677" y="839972"/>
            <a:ext cx="691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(Zoomed in View)</a:t>
            </a:r>
            <a:endParaRPr lang="en-US" sz="1800" i="1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Skin Friction Coefficient, CF</a:t>
            </a:r>
            <a:br>
              <a:rPr lang="en-US" dirty="0" smtClean="0"/>
            </a:br>
            <a:r>
              <a:rPr lang="en-US" dirty="0" err="1" smtClean="0"/>
              <a:t>AoA</a:t>
            </a:r>
            <a:r>
              <a:rPr lang="en-US" dirty="0" smtClean="0"/>
              <a:t>=5°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6151418" y="5871808"/>
            <a:ext cx="2871670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1682496"/>
            <a:ext cx="6921230" cy="502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0954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Refined grid better captures the CP drop, but does not compare perfectly with WT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Could leading edge spacing refinement could improve suction </a:t>
            </a:r>
            <a:r>
              <a:rPr lang="en-US" dirty="0" err="1" smtClean="0"/>
              <a:t>Cp</a:t>
            </a:r>
            <a:r>
              <a:rPr lang="en-US" dirty="0" smtClean="0"/>
              <a:t> comparisons?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Pressure Comparison</a:t>
            </a:r>
            <a:br>
              <a:rPr lang="en-US" dirty="0" smtClean="0"/>
            </a:br>
            <a:r>
              <a:rPr lang="en-US" dirty="0" smtClean="0"/>
              <a:t>Wind Tunnel vs. </a:t>
            </a:r>
            <a:r>
              <a:rPr lang="en-US" dirty="0"/>
              <a:t>CFD, </a:t>
            </a:r>
            <a:r>
              <a:rPr lang="en-US" dirty="0" err="1"/>
              <a:t>AoA</a:t>
            </a:r>
            <a:r>
              <a:rPr lang="en-US" dirty="0"/>
              <a:t>=+5</a:t>
            </a:r>
            <a:r>
              <a:rPr lang="en-US" dirty="0" smtClean="0"/>
              <a:t>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054188" y="3666836"/>
            <a:ext cx="1579993" cy="1219199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9108" y="1726565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=5°</a:t>
            </a:r>
            <a:endParaRPr lang="en-US" sz="18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63089" y="4947590"/>
            <a:ext cx="187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C00000"/>
                </a:solidFill>
              </a:rPr>
              <a:t>Area of Interest, </a:t>
            </a:r>
          </a:p>
          <a:p>
            <a:pPr algn="ctr"/>
            <a:r>
              <a:rPr lang="en-US" sz="1400" i="1" dirty="0" smtClean="0">
                <a:solidFill>
                  <a:srgbClr val="C00000"/>
                </a:solidFill>
              </a:rPr>
              <a:t>on next slide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4717" y="5638878"/>
            <a:ext cx="3666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u="sng" dirty="0" smtClean="0"/>
              <a:t>WT transition line data measured when:</a:t>
            </a:r>
          </a:p>
          <a:p>
            <a:pPr algn="ctr"/>
            <a:r>
              <a:rPr lang="en-US" sz="1200" b="0" i="1" dirty="0" err="1" smtClean="0"/>
              <a:t>AoA</a:t>
            </a:r>
            <a:r>
              <a:rPr lang="en-US" sz="1200" b="0" i="1" dirty="0" smtClean="0"/>
              <a:t>=5.4</a:t>
            </a:r>
            <a:r>
              <a:rPr lang="en-US" sz="1200" b="0" i="1" dirty="0"/>
              <a:t>°</a:t>
            </a:r>
            <a:r>
              <a:rPr lang="en-US" sz="1200" b="0" i="1" dirty="0" smtClean="0"/>
              <a:t> for upper surface</a:t>
            </a:r>
          </a:p>
          <a:p>
            <a:pPr algn="ctr"/>
            <a:r>
              <a:rPr lang="en-US" sz="1200" b="0" i="1" dirty="0" err="1" smtClean="0"/>
              <a:t>AoA</a:t>
            </a:r>
            <a:r>
              <a:rPr lang="en-US" sz="1200" b="0" i="1" dirty="0" smtClean="0"/>
              <a:t>=5.1° for lower surface</a:t>
            </a:r>
            <a:endParaRPr lang="en-US" sz="1200" b="0" i="1" dirty="0"/>
          </a:p>
        </p:txBody>
      </p:sp>
    </p:spTree>
    <p:extLst>
      <p:ext uri="{BB962C8B-B14F-4D97-AF65-F5344CB8AC3E}">
        <p14:creationId xmlns:p14="http://schemas.microsoft.com/office/powerpoint/2010/main" val="29430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864524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WT determined laminar separation and reattachment compares reasonably well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Pressure Comparison</a:t>
            </a:r>
            <a:br>
              <a:rPr lang="en-US" dirty="0" smtClean="0"/>
            </a:br>
            <a:r>
              <a:rPr lang="en-US" dirty="0" smtClean="0"/>
              <a:t>Wind Tunnel vs. </a:t>
            </a:r>
            <a:r>
              <a:rPr lang="en-US" dirty="0"/>
              <a:t>CFD, </a:t>
            </a:r>
            <a:r>
              <a:rPr lang="en-US" dirty="0" err="1"/>
              <a:t>AoA</a:t>
            </a:r>
            <a:r>
              <a:rPr lang="en-US" dirty="0"/>
              <a:t>=+5</a:t>
            </a:r>
            <a:r>
              <a:rPr lang="en-US" dirty="0" smtClean="0"/>
              <a:t>°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39108" y="1726565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=5°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1469253"/>
            <a:ext cx="6921230" cy="5029200"/>
          </a:xfrm>
          <a:prstGeom prst="rect">
            <a:avLst/>
          </a:prstGeom>
          <a:ln w="25400">
            <a:solidFill>
              <a:srgbClr val="C0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5930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3" y="1014984"/>
            <a:ext cx="7550433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Coefficient of </a:t>
            </a:r>
            <a:r>
              <a:rPr lang="en-US" dirty="0"/>
              <a:t>Drag Predictions</a:t>
            </a:r>
            <a:br>
              <a:rPr lang="en-US" dirty="0"/>
            </a:br>
            <a:r>
              <a:rPr lang="en-US" dirty="0" err="1"/>
              <a:t>AoA</a:t>
            </a:r>
            <a:r>
              <a:rPr lang="en-US" dirty="0"/>
              <a:t>=+5°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669310" y="2468880"/>
            <a:ext cx="0" cy="12344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184700" y="2344696"/>
            <a:ext cx="376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 smtClean="0"/>
              <a:t>Drag over-predicted by </a:t>
            </a:r>
            <a:r>
              <a:rPr lang="en-US" sz="1400" b="0" i="1" dirty="0"/>
              <a:t>≈ </a:t>
            </a:r>
            <a:r>
              <a:rPr lang="en-US" sz="1400" b="0" i="1" dirty="0" smtClean="0"/>
              <a:t>40-50 drag counts if ran turbulent vs. with transition modeled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048075" y="1978936"/>
            <a:ext cx="0" cy="7315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416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TBP Errors Offset, </a:t>
            </a:r>
            <a:r>
              <a:rPr lang="en-US" dirty="0" err="1" smtClean="0"/>
              <a:t>AoA</a:t>
            </a:r>
            <a:r>
              <a:rPr lang="en-US" dirty="0" smtClean="0"/>
              <a:t>=5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27" y="948108"/>
            <a:ext cx="4584589" cy="275563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4648" y="446136"/>
            <a:ext cx="4382675" cy="3186799"/>
            <a:chOff x="4570577" y="990425"/>
            <a:chExt cx="4382675" cy="31867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514" y="1159704"/>
              <a:ext cx="4152738" cy="301752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84111" y="1350859"/>
              <a:ext cx="16348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/>
                <a:t>Upper Surface</a:t>
              </a:r>
              <a:endParaRPr lang="en-US" sz="1100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4111" y="3507551"/>
              <a:ext cx="16348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/>
                <a:t>Lower Surface</a:t>
              </a:r>
              <a:endParaRPr lang="en-US" sz="11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3192621" y="2368381"/>
              <a:ext cx="30175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0" dirty="0" smtClean="0"/>
                <a:t>Skin Friction Coefficient, Cf</a:t>
              </a:r>
              <a:endParaRPr lang="en-US" sz="1050" b="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979" y="3965628"/>
            <a:ext cx="4166437" cy="25042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2" y="3765037"/>
            <a:ext cx="3998543" cy="2905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7635" y="3986740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Upper Surface</a:t>
            </a:r>
            <a:endParaRPr lang="en-US" sz="11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3535" y="5528017"/>
            <a:ext cx="163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Lower Surface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8726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"/>
          <p:cNvSpPr>
            <a:spLocks noGrp="1"/>
          </p:cNvSpPr>
          <p:nvPr>
            <p:ph idx="1"/>
          </p:nvPr>
        </p:nvSpPr>
        <p:spPr>
          <a:xfrm>
            <a:off x="0" y="864524"/>
            <a:ext cx="9144000" cy="252706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OVERFLOW Test Case: S809 airfoil, designed by Dan Somers (Airfoils Inc.)</a:t>
            </a:r>
          </a:p>
          <a:p>
            <a:pPr lvl="1"/>
            <a:r>
              <a:rPr lang="en-US" dirty="0" smtClean="0"/>
              <a:t>21% thick wind turbine airfoil, considered to a staple in transition modeling</a:t>
            </a:r>
          </a:p>
          <a:p>
            <a:pPr lvl="1"/>
            <a:r>
              <a:rPr lang="en-US" dirty="0" smtClean="0"/>
              <a:t>Wind Tunnel testing conducted by Dan Somers at Delft in 1997</a:t>
            </a:r>
          </a:p>
          <a:p>
            <a:pPr lvl="2"/>
            <a:r>
              <a:rPr lang="en-US" sz="1000" dirty="0" smtClean="0"/>
              <a:t>Somers, D. “Design and Experimental Results for the s809 Airfoil” MREL/SR-440-918, Jan 1997</a:t>
            </a:r>
          </a:p>
          <a:p>
            <a:pPr lvl="1"/>
            <a:r>
              <a:rPr lang="en-US" dirty="0" smtClean="0"/>
              <a:t>Used as validation case for Langtry-</a:t>
            </a:r>
            <a:r>
              <a:rPr lang="en-US" dirty="0" err="1" smtClean="0"/>
              <a:t>Menter</a:t>
            </a:r>
            <a:r>
              <a:rPr lang="en-US" dirty="0" smtClean="0"/>
              <a:t> Transition Model</a:t>
            </a:r>
          </a:p>
          <a:p>
            <a:pPr lvl="2"/>
            <a:r>
              <a:rPr lang="en-US" sz="1000" dirty="0" smtClean="0"/>
              <a:t>Langtry, R., </a:t>
            </a:r>
            <a:r>
              <a:rPr lang="en-US" sz="1000" dirty="0" err="1" smtClean="0"/>
              <a:t>Menter</a:t>
            </a:r>
            <a:r>
              <a:rPr lang="en-US" sz="1000" dirty="0" smtClean="0"/>
              <a:t>, F. “ Correlation-Based Transition Modeling for Unstructured Parallelized Computational Fluid Dynamics Codes” AIAA Journal Vol.47, No.12, Dec. 2009</a:t>
            </a:r>
            <a:endParaRPr lang="en-US" sz="1000" dirty="0"/>
          </a:p>
          <a:p>
            <a:pPr lvl="2"/>
            <a:endParaRPr lang="en-US" sz="1000" dirty="0" smtClean="0"/>
          </a:p>
          <a:p>
            <a:pPr lvl="1"/>
            <a:endParaRPr lang="en-US" sz="1000" dirty="0"/>
          </a:p>
          <a:p>
            <a:pPr lvl="1"/>
            <a:endParaRPr lang="en-US" sz="1000" dirty="0" smtClean="0"/>
          </a:p>
          <a:p>
            <a:pPr lvl="1"/>
            <a:endParaRPr lang="en-US" sz="1000" dirty="0"/>
          </a:p>
          <a:p>
            <a:pPr lvl="1"/>
            <a:endParaRPr lang="en-US" sz="1000" dirty="0" smtClean="0"/>
          </a:p>
          <a:p>
            <a:pPr lvl="1"/>
            <a:endParaRPr lang="en-US" sz="1000" dirty="0"/>
          </a:p>
          <a:p>
            <a:pPr lvl="1"/>
            <a:endParaRPr lang="en-US" sz="1000" dirty="0" smtClean="0"/>
          </a:p>
          <a:p>
            <a:pPr lvl="1"/>
            <a:endParaRPr lang="en-US" sz="1000" dirty="0"/>
          </a:p>
          <a:p>
            <a:pPr lvl="1"/>
            <a:endParaRPr lang="en-US" sz="1000" dirty="0" smtClean="0"/>
          </a:p>
          <a:p>
            <a:pPr lvl="1"/>
            <a:endParaRPr lang="en-US" sz="1000" dirty="0"/>
          </a:p>
          <a:p>
            <a:r>
              <a:rPr lang="en-US" dirty="0" smtClean="0"/>
              <a:t>3 Grids of interest:</a:t>
            </a:r>
          </a:p>
          <a:p>
            <a:pPr lvl="1"/>
            <a:r>
              <a:rPr lang="en-US" dirty="0" smtClean="0"/>
              <a:t>Turbulent Best Practices (TBP): Based on Chan et. al. (AIAA 2001-3191)</a:t>
            </a:r>
          </a:p>
          <a:p>
            <a:pPr lvl="1"/>
            <a:r>
              <a:rPr lang="en-US" dirty="0" smtClean="0"/>
              <a:t>OVERFLOW Test Case Grid: Developed by Pieter Buning</a:t>
            </a:r>
          </a:p>
          <a:p>
            <a:pPr lvl="1"/>
            <a:r>
              <a:rPr lang="en-US" dirty="0" err="1" smtClean="0"/>
              <a:t>Streamwise</a:t>
            </a:r>
            <a:r>
              <a:rPr lang="en-US" dirty="0" smtClean="0"/>
              <a:t> refinement</a:t>
            </a:r>
          </a:p>
          <a:p>
            <a:pPr lvl="1"/>
            <a:r>
              <a:rPr lang="en-US" b="0" i="1" dirty="0" smtClean="0"/>
              <a:t>Note: These grids used initial spacing of 2E-5, with 1.2 stretching ratio</a:t>
            </a:r>
            <a:r>
              <a:rPr lang="en-US" b="0" i="1" dirty="0" smtClean="0">
                <a:sym typeface="Wingdings" panose="05000000000000000000" pitchFamily="2" charset="2"/>
              </a:rPr>
              <a:t> </a:t>
            </a:r>
            <a:endParaRPr lang="en-US" sz="1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S809 Wind Turbine Airfoil</a:t>
            </a:r>
            <a:br>
              <a:rPr lang="en-US" dirty="0" smtClean="0"/>
            </a:br>
            <a:r>
              <a:rPr lang="en-US" dirty="0" smtClean="0"/>
              <a:t>OVERFLOW Test Case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2794205"/>
            <a:ext cx="9125281" cy="1637237"/>
            <a:chOff x="0" y="2230786"/>
            <a:chExt cx="9125281" cy="1637237"/>
          </a:xfrm>
        </p:grpSpPr>
        <p:grpSp>
          <p:nvGrpSpPr>
            <p:cNvPr id="8" name="Group 7"/>
            <p:cNvGrpSpPr/>
            <p:nvPr/>
          </p:nvGrpSpPr>
          <p:grpSpPr>
            <a:xfrm>
              <a:off x="3044952" y="2242591"/>
              <a:ext cx="3049524" cy="1625432"/>
              <a:chOff x="9571" y="2254396"/>
              <a:chExt cx="3049524" cy="162543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43" y="2254396"/>
                <a:ext cx="3044952" cy="162543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40692" y="3529469"/>
                <a:ext cx="24042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0.048M points / slice</a:t>
                </a:r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571" y="2254396"/>
                <a:ext cx="30353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OVERFLOW Test Case Grid</a:t>
                </a:r>
                <a:endParaRPr lang="en-US" dirty="0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2591"/>
              <a:ext cx="3044952" cy="16254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329" y="2230786"/>
              <a:ext cx="3044952" cy="162543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0" y="2243552"/>
              <a:ext cx="3030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Turbulent Best Practices (TBP) Grid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75757" y="2230786"/>
              <a:ext cx="3049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Streamwise</a:t>
              </a:r>
              <a:r>
                <a:rPr lang="en-US" dirty="0" smtClean="0">
                  <a:solidFill>
                    <a:schemeClr val="bg1"/>
                  </a:solidFill>
                </a:rPr>
                <a:t> Refined Grid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06878" y="3529469"/>
              <a:ext cx="2404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0.152M points / slice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6548" y="3529469"/>
              <a:ext cx="2404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0.020M points / slice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1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5540"/>
            <a:ext cx="9144000" cy="561487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Boundary transition is sensitive to </a:t>
            </a:r>
            <a:r>
              <a:rPr lang="en-US" dirty="0" err="1" smtClean="0"/>
              <a:t>streamwise</a:t>
            </a:r>
            <a:r>
              <a:rPr lang="en-US" dirty="0" smtClean="0"/>
              <a:t> and viscous spacing</a:t>
            </a:r>
          </a:p>
          <a:p>
            <a:pPr lvl="1"/>
            <a:r>
              <a:rPr lang="en-US" dirty="0" smtClean="0"/>
              <a:t>Highly recommend conducting grid refinement if using BL transition model</a:t>
            </a:r>
          </a:p>
          <a:p>
            <a:endParaRPr lang="en-US" dirty="0" smtClean="0"/>
          </a:p>
          <a:p>
            <a:r>
              <a:rPr lang="en-US" dirty="0" smtClean="0"/>
              <a:t>Rigid best practices not obtained, but discovered a number of sensitivities</a:t>
            </a:r>
          </a:p>
          <a:p>
            <a:endParaRPr lang="en-US" dirty="0"/>
          </a:p>
          <a:p>
            <a:r>
              <a:rPr lang="en-US" dirty="0" smtClean="0"/>
              <a:t>Grids developed using turbulent best practices may give OK looking answers</a:t>
            </a:r>
          </a:p>
          <a:p>
            <a:pPr lvl="1"/>
            <a:r>
              <a:rPr lang="en-US" dirty="0" smtClean="0"/>
              <a:t>But they do not properly capture the physics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Assessment of current transition modeling capabilities in OVERFLOW:</a:t>
            </a:r>
          </a:p>
          <a:p>
            <a:pPr lvl="1"/>
            <a:r>
              <a:rPr lang="en-US" dirty="0" smtClean="0"/>
              <a:t>Good but still needs improvement</a:t>
            </a:r>
          </a:p>
          <a:p>
            <a:pPr lvl="1"/>
            <a:r>
              <a:rPr lang="en-US" dirty="0" smtClean="0"/>
              <a:t>Interested in building additional body of validation data</a:t>
            </a:r>
          </a:p>
          <a:p>
            <a:endParaRPr lang="en-US" dirty="0"/>
          </a:p>
          <a:p>
            <a:r>
              <a:rPr lang="en-US" dirty="0" smtClean="0"/>
              <a:t>Grid refinement study took considerable effort</a:t>
            </a:r>
          </a:p>
          <a:p>
            <a:pPr lvl="1"/>
            <a:r>
              <a:rPr lang="en-US" dirty="0" smtClean="0"/>
              <a:t>Using Near-Body Adaptive Mesh Refinement about Cf is likely wise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Far field boundary distance grid </a:t>
            </a:r>
            <a:r>
              <a:rPr lang="en-US" dirty="0" smtClean="0"/>
              <a:t>refinement</a:t>
            </a:r>
          </a:p>
          <a:p>
            <a:pPr lvl="1"/>
            <a:r>
              <a:rPr lang="en-US" sz="1400" dirty="0" smtClean="0"/>
              <a:t>Expected to resolve upper surface early transition based on input from Dr. Jim Coder</a:t>
            </a:r>
            <a:endParaRPr lang="en-US" sz="1400" dirty="0" smtClean="0"/>
          </a:p>
          <a:p>
            <a:endParaRPr lang="en-US" dirty="0"/>
          </a:p>
          <a:p>
            <a:r>
              <a:rPr lang="en-US" dirty="0"/>
              <a:t>Near body adaptive mesh </a:t>
            </a:r>
            <a:r>
              <a:rPr lang="en-US" dirty="0" smtClean="0"/>
              <a:t>refinement</a:t>
            </a:r>
          </a:p>
          <a:p>
            <a:pPr lvl="1"/>
            <a:r>
              <a:rPr lang="en-US" sz="1400" dirty="0"/>
              <a:t>Refining on different flow </a:t>
            </a:r>
            <a:r>
              <a:rPr lang="en-US" sz="1400" dirty="0" smtClean="0"/>
              <a:t>values to determine best practices / sensitivities</a:t>
            </a:r>
            <a:endParaRPr lang="en-US" sz="1400" dirty="0"/>
          </a:p>
          <a:p>
            <a:endParaRPr lang="en-US" dirty="0"/>
          </a:p>
          <a:p>
            <a:r>
              <a:rPr lang="en-US" dirty="0" smtClean="0"/>
              <a:t>Solver setting investigations:</a:t>
            </a:r>
          </a:p>
          <a:p>
            <a:pPr lvl="1"/>
            <a:r>
              <a:rPr lang="en-US" sz="1400" dirty="0"/>
              <a:t>Sensitivity to turbulence intensity</a:t>
            </a:r>
          </a:p>
          <a:p>
            <a:pPr lvl="1"/>
            <a:r>
              <a:rPr lang="en-US" sz="1400" dirty="0"/>
              <a:t>Impact of LHS, RHS Schemes &amp; limiters</a:t>
            </a:r>
          </a:p>
          <a:p>
            <a:pPr lvl="1"/>
            <a:r>
              <a:rPr lang="en-US" sz="1400" dirty="0"/>
              <a:t>Can solutions be run steady-state</a:t>
            </a:r>
            <a:r>
              <a:rPr lang="en-US" sz="1400" dirty="0" smtClean="0"/>
              <a:t>?</a:t>
            </a:r>
          </a:p>
          <a:p>
            <a:pPr lvl="1"/>
            <a:endParaRPr lang="en-US" sz="1400" dirty="0"/>
          </a:p>
          <a:p>
            <a:r>
              <a:rPr lang="en-US" dirty="0" smtClean="0"/>
              <a:t>Application to fixed-wing </a:t>
            </a:r>
            <a:r>
              <a:rPr lang="en-US" smtClean="0"/>
              <a:t>aircraft airfoils</a:t>
            </a:r>
            <a:endParaRPr lang="en-US" dirty="0"/>
          </a:p>
          <a:p>
            <a:pPr lvl="1"/>
            <a:endParaRPr lang="en-US" sz="1400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14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54238"/>
            <a:ext cx="9144000" cy="4988689"/>
            <a:chOff x="0" y="2069587"/>
            <a:chExt cx="9144000" cy="2806700"/>
          </a:xfrm>
        </p:grpSpPr>
        <p:pic>
          <p:nvPicPr>
            <p:cNvPr id="8" name="Picture 7" descr="\\ACTIVE-8NAS\Active8\Clients A-L\Army\AMRDEC\2015 Overview PowerPoint\intro_bar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9587"/>
              <a:ext cx="9144000" cy="280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\\ACTIVE-8NAS\Active8\Clients A-L\Army\AMRDEC\2015 Overview PowerPoint\intro_bar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0269"/>
              <a:ext cx="9144000" cy="255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"/>
          <p:cNvSpPr txBox="1"/>
          <p:nvPr/>
        </p:nvSpPr>
        <p:spPr>
          <a:xfrm>
            <a:off x="2324099" y="1785334"/>
            <a:ext cx="4495800" cy="39703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marL="0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101870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AMRDEC Web Site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www.amrdec.army.mil</a:t>
            </a: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www.facebook.com/rdecom.amrdec</a:t>
            </a: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www.youtube.com/user/AMRDEC</a:t>
            </a:r>
          </a:p>
          <a:p>
            <a:pPr algn="ctr"/>
            <a:endParaRPr lang="en-US" sz="1800" dirty="0" smtClean="0">
              <a:solidFill>
                <a:srgbClr val="871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  <a:endParaRPr lang="en-US" sz="1800" dirty="0">
              <a:solidFill>
                <a:srgbClr val="871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usarmyamrdec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en-US" sz="1800" dirty="0">
                <a:solidFill>
                  <a:srgbClr val="871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Affairs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AMRDEC-PAO@amrdec.army.mil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1500" dirty="0" smtClean="0"/>
              <a:t>BACKUP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5735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6151418" y="5871808"/>
            <a:ext cx="2871670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954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Refined grid better captures both CP drops, but does not compare perfectly with WT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Transition improves upper surface acceleration region comparison with WT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Pressure Comparison</a:t>
            </a:r>
            <a:br>
              <a:rPr lang="en-US" dirty="0" smtClean="0"/>
            </a:br>
            <a:r>
              <a:rPr lang="en-US" dirty="0" smtClean="0"/>
              <a:t>Wind Tunnel vs. </a:t>
            </a:r>
            <a:r>
              <a:rPr lang="en-US" dirty="0"/>
              <a:t>CFD, </a:t>
            </a:r>
            <a:r>
              <a:rPr lang="en-US" dirty="0" err="1"/>
              <a:t>AoA</a:t>
            </a:r>
            <a:r>
              <a:rPr lang="en-US" dirty="0" smtClean="0"/>
              <a:t>=+1°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111385" y="1680265"/>
            <a:ext cx="6921230" cy="5029200"/>
            <a:chOff x="1238020" y="1680265"/>
            <a:chExt cx="6921230" cy="502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020" y="1680265"/>
              <a:ext cx="6921230" cy="50292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4179035" y="2183980"/>
              <a:ext cx="1390492" cy="2093296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38735" y="4277276"/>
              <a:ext cx="18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00B050"/>
                  </a:solidFill>
                </a:rPr>
                <a:t>Area of Interest, </a:t>
              </a:r>
            </a:p>
            <a:p>
              <a:pPr algn="ctr"/>
              <a:r>
                <a:rPr lang="en-US" sz="1400" i="1" dirty="0" smtClean="0">
                  <a:solidFill>
                    <a:srgbClr val="00B050"/>
                  </a:solidFill>
                </a:rPr>
                <a:t>on next slide</a:t>
              </a:r>
              <a:endParaRPr lang="en-US" sz="1400" i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151418" y="5871808"/>
            <a:ext cx="2871670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64524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Converged Turbulent Model (CTM) predictions compare best vs WT data for the </a:t>
            </a:r>
            <a:r>
              <a:rPr lang="en-US" dirty="0" err="1" smtClean="0"/>
              <a:t>Cp</a:t>
            </a:r>
            <a:r>
              <a:rPr lang="en-US" dirty="0" smtClean="0"/>
              <a:t> drop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Minor </a:t>
            </a:r>
            <a:r>
              <a:rPr lang="en-US" dirty="0" err="1" smtClean="0"/>
              <a:t>Cp</a:t>
            </a:r>
            <a:r>
              <a:rPr lang="en-US" dirty="0" smtClean="0"/>
              <a:t> overshoot still exists, as well as “early” </a:t>
            </a:r>
            <a:r>
              <a:rPr lang="en-US" dirty="0" err="1" smtClean="0"/>
              <a:t>Cp</a:t>
            </a:r>
            <a:r>
              <a:rPr lang="en-US" dirty="0" smtClean="0"/>
              <a:t> drop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Pressure Comparison</a:t>
            </a:r>
            <a:br>
              <a:rPr lang="en-US" dirty="0" smtClean="0"/>
            </a:br>
            <a:r>
              <a:rPr lang="en-US" dirty="0" smtClean="0"/>
              <a:t>Wind Tunnel vs. </a:t>
            </a:r>
            <a:r>
              <a:rPr lang="en-US" dirty="0"/>
              <a:t>CFD, </a:t>
            </a:r>
            <a:r>
              <a:rPr lang="en-US" dirty="0" err="1"/>
              <a:t>AoA</a:t>
            </a:r>
            <a:r>
              <a:rPr lang="en-US" dirty="0" smtClean="0"/>
              <a:t>=+1°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1469253"/>
            <a:ext cx="6921230" cy="5029200"/>
          </a:xfrm>
          <a:prstGeom prst="rect">
            <a:avLst/>
          </a:prstGeom>
          <a:ln w="25400">
            <a:solidFill>
              <a:srgbClr val="00B05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2742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1196615"/>
            <a:ext cx="6921230" cy="5029200"/>
          </a:xfrm>
          <a:prstGeom prst="rect">
            <a:avLst/>
          </a:prstGeom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Skin Friction Coefficient, CF</a:t>
            </a:r>
            <a:br>
              <a:rPr lang="en-US" dirty="0" smtClean="0"/>
            </a:br>
            <a:r>
              <a:rPr lang="en-US" dirty="0" err="1" smtClean="0"/>
              <a:t>AoA</a:t>
            </a:r>
            <a:r>
              <a:rPr lang="en-US" dirty="0" smtClean="0"/>
              <a:t>=1°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82089" y="864524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=1°</a:t>
            </a:r>
            <a:endParaRPr lang="en-US" sz="1800" i="1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498108" y="3879273"/>
            <a:ext cx="849747" cy="205970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47855" y="5415762"/>
            <a:ext cx="187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Area of Interest, </a:t>
            </a:r>
          </a:p>
          <a:p>
            <a:pPr algn="ctr"/>
            <a:r>
              <a:rPr lang="en-US" sz="1400" i="1" dirty="0" smtClean="0"/>
              <a:t>on next slide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1483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83677" y="839972"/>
            <a:ext cx="691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(Zoomed in View)</a:t>
            </a:r>
            <a:endParaRPr lang="en-US" sz="1800" i="1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smtClean="0"/>
              <a:t>Skin Friction Coefficient, CF</a:t>
            </a:r>
            <a:br>
              <a:rPr lang="en-US" dirty="0" smtClean="0"/>
            </a:br>
            <a:r>
              <a:rPr lang="en-US" dirty="0" err="1" smtClean="0"/>
              <a:t>AoA</a:t>
            </a:r>
            <a:r>
              <a:rPr lang="en-US" dirty="0" smtClean="0"/>
              <a:t>=1°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1241873"/>
            <a:ext cx="6921230" cy="5029200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5026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5085347" y="5885641"/>
            <a:ext cx="3998506" cy="8376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74371"/>
            <a:ext cx="4114800" cy="2533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18279"/>
            <a:ext cx="4114800" cy="25331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the Skin Friction </a:t>
            </a:r>
            <a:br>
              <a:rPr lang="en-US" dirty="0" smtClean="0"/>
            </a:br>
            <a:r>
              <a:rPr lang="en-US" dirty="0" smtClean="0"/>
              <a:t>Peak &amp; Valley, </a:t>
            </a:r>
            <a:r>
              <a:rPr lang="en-US" dirty="0" err="1" smtClean="0"/>
              <a:t>AoA</a:t>
            </a:r>
            <a:r>
              <a:rPr lang="en-US" dirty="0" smtClean="0"/>
              <a:t>=+1°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24336" y="917756"/>
            <a:ext cx="4205064" cy="3614330"/>
            <a:chOff x="4542501" y="1091567"/>
            <a:chExt cx="4205064" cy="3614330"/>
          </a:xfrm>
        </p:grpSpPr>
        <p:sp>
          <p:nvSpPr>
            <p:cNvPr id="27" name="TextBox 26"/>
            <p:cNvSpPr txBox="1"/>
            <p:nvPr/>
          </p:nvSpPr>
          <p:spPr>
            <a:xfrm>
              <a:off x="4542501" y="1091567"/>
              <a:ext cx="4205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 smtClean="0"/>
                <a:t>CTM Grid System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32765" y="1905130"/>
              <a:ext cx="290945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1" dirty="0" smtClean="0"/>
                <a:t>Streamtraces &amp; Vorticity</a:t>
              </a:r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endParaRPr lang="en-US" b="0" i="1" dirty="0" smtClean="0"/>
            </a:p>
            <a:p>
              <a:endParaRPr lang="en-US" b="0" i="1" dirty="0"/>
            </a:p>
            <a:p>
              <a:r>
                <a:rPr lang="en-US" b="0" i="1" dirty="0" smtClean="0"/>
                <a:t>Grid &amp; Vorticity</a:t>
              </a:r>
              <a:endParaRPr lang="en-US" b="0" i="1" dirty="0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218947" y="1471683"/>
            <a:ext cx="1642532" cy="400523"/>
            <a:chOff x="2690301" y="2226085"/>
            <a:chExt cx="2932125" cy="71498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12687" t="29287" r="3673" b="39866"/>
            <a:stretch/>
          </p:blipFill>
          <p:spPr>
            <a:xfrm>
              <a:off x="2690301" y="2226085"/>
              <a:ext cx="2932125" cy="71498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138655" y="2791827"/>
              <a:ext cx="246744" cy="13788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57984"/>
            <a:ext cx="9144000" cy="5068180"/>
          </a:xfrm>
        </p:spPr>
        <p:txBody>
          <a:bodyPr/>
          <a:lstStyle/>
          <a:p>
            <a:r>
              <a:rPr lang="en-US" sz="1400" dirty="0" smtClean="0"/>
              <a:t>s809 OVERFLOW test case:</a:t>
            </a:r>
          </a:p>
          <a:p>
            <a:pPr lvl="1"/>
            <a:r>
              <a:rPr lang="en-US" sz="1400" dirty="0" smtClean="0"/>
              <a:t>C-mesh, </a:t>
            </a:r>
            <a:r>
              <a:rPr lang="en-US" sz="1400" dirty="0"/>
              <a:t>300 points upper surface, 300 pts lower surface</a:t>
            </a:r>
          </a:p>
          <a:p>
            <a:pPr lvl="1"/>
            <a:r>
              <a:rPr lang="en-US" sz="1400" dirty="0" smtClean="0"/>
              <a:t>49 points in the wake</a:t>
            </a:r>
          </a:p>
          <a:p>
            <a:pPr lvl="1"/>
            <a:r>
              <a:rPr lang="en-US" sz="1400" dirty="0" smtClean="0"/>
              <a:t>Farfield at 50 chords, 69 pts normal to surface, max y+ of 2.5</a:t>
            </a:r>
          </a:p>
          <a:p>
            <a:pPr lvl="1"/>
            <a:r>
              <a:rPr lang="en-US" sz="1400" dirty="0" smtClean="0"/>
              <a:t>Initial spacing = 0.00002 chords</a:t>
            </a:r>
            <a:r>
              <a:rPr lang="en-US" sz="1400" dirty="0"/>
              <a:t> </a:t>
            </a:r>
            <a:endParaRPr lang="en-US" sz="1400" dirty="0" smtClean="0"/>
          </a:p>
          <a:p>
            <a:pPr lvl="1"/>
            <a:r>
              <a:rPr lang="en-US" sz="1400" dirty="0" smtClean="0"/>
              <a:t>Stretching Ratio 1.23</a:t>
            </a:r>
          </a:p>
          <a:p>
            <a:pPr lvl="1"/>
            <a:r>
              <a:rPr lang="en-US" sz="1400" dirty="0" smtClean="0"/>
              <a:t>0.1% chord LE spacing, 0.2% chord TE spacing</a:t>
            </a:r>
          </a:p>
          <a:p>
            <a:pPr lvl="1"/>
            <a:endParaRPr lang="en-US" sz="1400" dirty="0"/>
          </a:p>
          <a:p>
            <a:r>
              <a:rPr lang="en-US" sz="1400" dirty="0" smtClean="0"/>
              <a:t>Issues found by Pieter Buning, noted in test case readme file:</a:t>
            </a:r>
          </a:p>
          <a:p>
            <a:pPr lvl="1"/>
            <a:r>
              <a:rPr lang="en-US" sz="1400" dirty="0" smtClean="0"/>
              <a:t>Laminar separation bubble followed by transition, predicted more forward than experimental data</a:t>
            </a:r>
          </a:p>
          <a:p>
            <a:pPr lvl="1"/>
            <a:r>
              <a:rPr lang="en-US" sz="1400" dirty="0" smtClean="0"/>
              <a:t>Overshoot ahead of the </a:t>
            </a:r>
            <a:r>
              <a:rPr lang="en-US" sz="1400" dirty="0" err="1" smtClean="0"/>
              <a:t>Cp</a:t>
            </a:r>
            <a:r>
              <a:rPr lang="en-US" sz="1400" dirty="0" smtClean="0"/>
              <a:t> drop</a:t>
            </a:r>
          </a:p>
          <a:p>
            <a:pPr lvl="1"/>
            <a:r>
              <a:rPr lang="en-US" sz="1400" dirty="0" smtClean="0"/>
              <a:t>“</a:t>
            </a:r>
            <a:r>
              <a:rPr lang="en-US" sz="1400" u="sng" dirty="0" smtClean="0"/>
              <a:t>I am hoping someone can find the problem</a:t>
            </a:r>
            <a:r>
              <a:rPr lang="en-US" sz="1400" dirty="0" smtClean="0"/>
              <a:t>” – Buning</a:t>
            </a:r>
          </a:p>
          <a:p>
            <a:pPr lvl="2"/>
            <a:r>
              <a:rPr lang="en-US" sz="1400" dirty="0" smtClean="0"/>
              <a:t>This is what prompted me to dig into this further</a:t>
            </a:r>
          </a:p>
          <a:p>
            <a:pPr lvl="2"/>
            <a:endParaRPr lang="en-US" sz="1400" dirty="0"/>
          </a:p>
          <a:p>
            <a:r>
              <a:rPr lang="en-US" sz="1400" dirty="0" smtClean="0"/>
              <a:t>Langtry-Menter Grid </a:t>
            </a:r>
            <a:r>
              <a:rPr lang="en-US" sz="1400" dirty="0"/>
              <a:t>“Predicting 2D airfoil and 3D wind Turbine </a:t>
            </a:r>
            <a:r>
              <a:rPr lang="en-US" sz="1400" dirty="0" smtClean="0"/>
              <a:t>Rotor”, </a:t>
            </a:r>
            <a:r>
              <a:rPr lang="en-US" sz="1400" dirty="0"/>
              <a:t>AIAA 2006-395:</a:t>
            </a:r>
          </a:p>
          <a:p>
            <a:pPr lvl="1"/>
            <a:r>
              <a:rPr lang="en-US" sz="1400" dirty="0" smtClean="0"/>
              <a:t>C-mesh, 300 </a:t>
            </a:r>
            <a:r>
              <a:rPr lang="en-US" sz="1400" dirty="0"/>
              <a:t>points upper surface, 300 pts lower surface</a:t>
            </a:r>
          </a:p>
          <a:p>
            <a:pPr lvl="1"/>
            <a:r>
              <a:rPr lang="en-US" sz="1400" dirty="0" smtClean="0"/>
              <a:t>Farfield at 10 chords, 100 pts </a:t>
            </a:r>
            <a:r>
              <a:rPr lang="en-US" sz="1400" dirty="0"/>
              <a:t>normal to </a:t>
            </a:r>
            <a:r>
              <a:rPr lang="en-US" sz="1400" dirty="0" smtClean="0"/>
              <a:t>surface</a:t>
            </a:r>
            <a:r>
              <a:rPr lang="en-US" sz="1400" dirty="0"/>
              <a:t>, maximum y+ </a:t>
            </a:r>
            <a:r>
              <a:rPr lang="en-US" sz="1400" dirty="0" smtClean="0"/>
              <a:t>of 1</a:t>
            </a:r>
            <a:endParaRPr lang="en-US" sz="1400" dirty="0"/>
          </a:p>
          <a:p>
            <a:pPr lvl="2"/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Grids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864524"/>
            <a:ext cx="3044952" cy="1625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5597" y="2139597"/>
            <a:ext cx="2404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0.048M points / slice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4476" y="864524"/>
            <a:ext cx="3035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OVERFLOW Test Case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27756"/>
            <a:ext cx="9144000" cy="5098408"/>
          </a:xfrm>
        </p:spPr>
        <p:txBody>
          <a:bodyPr/>
          <a:lstStyle/>
          <a:p>
            <a:r>
              <a:rPr lang="en-US" dirty="0" smtClean="0"/>
              <a:t>Leveraged OVERFLOW s809 test case flow solver settings:</a:t>
            </a:r>
          </a:p>
          <a:p>
            <a:pPr lvl="1"/>
            <a:r>
              <a:rPr lang="en-US" dirty="0" smtClean="0"/>
              <a:t>Solutions ran time-accurate</a:t>
            </a:r>
          </a:p>
          <a:p>
            <a:pPr lvl="1"/>
            <a:r>
              <a:rPr lang="en-US" dirty="0" smtClean="0"/>
              <a:t>Mach = 0.1</a:t>
            </a:r>
          </a:p>
          <a:p>
            <a:pPr lvl="1"/>
            <a:r>
              <a:rPr lang="en-US" dirty="0" smtClean="0"/>
              <a:t>Reynolds # = 2,000,000</a:t>
            </a:r>
          </a:p>
          <a:p>
            <a:pPr lvl="1"/>
            <a:r>
              <a:rPr lang="en-US" dirty="0" smtClean="0"/>
              <a:t>Freestream Turbulent Kinetic Energy, XKINF= 6E-6</a:t>
            </a:r>
          </a:p>
          <a:p>
            <a:pPr lvl="1"/>
            <a:r>
              <a:rPr lang="en-US" dirty="0" smtClean="0"/>
              <a:t>Freestream Turbulence Level, MUTINF= 10.0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HLLC Upwind Scheme, RHS Scheme (IRHS=5)</a:t>
            </a:r>
          </a:p>
          <a:p>
            <a:pPr lvl="1"/>
            <a:r>
              <a:rPr lang="en-US" dirty="0" smtClean="0"/>
              <a:t>SSOR LHS Scheme (ILHS = 6)</a:t>
            </a:r>
          </a:p>
          <a:p>
            <a:pPr lvl="1"/>
            <a:r>
              <a:rPr lang="en-US" dirty="0" smtClean="0"/>
              <a:t>Constant time-</a:t>
            </a:r>
            <a:r>
              <a:rPr lang="en-US" dirty="0" err="1" smtClean="0"/>
              <a:t>stap</a:t>
            </a:r>
            <a:r>
              <a:rPr lang="en-US" dirty="0" smtClean="0"/>
              <a:t>, no scaling (ITIME=0)</a:t>
            </a:r>
          </a:p>
          <a:p>
            <a:pPr lvl="1"/>
            <a:r>
              <a:rPr lang="en-US" dirty="0" smtClean="0"/>
              <a:t>Turbulence model time step = flow solver time step (CFLT=1)</a:t>
            </a:r>
          </a:p>
          <a:p>
            <a:pPr lvl="1"/>
            <a:r>
              <a:rPr lang="en-US" dirty="0" smtClean="0"/>
              <a:t>No rotational/curvature correction for turbulence model (IRC=0)</a:t>
            </a:r>
          </a:p>
          <a:p>
            <a:pPr lvl="1"/>
            <a:endParaRPr lang="en-US" dirty="0" smtClean="0"/>
          </a:p>
          <a:p>
            <a:pPr lvl="1" algn="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OVERFLOW </a:t>
            </a:r>
            <a:br>
              <a:rPr lang="en-US" dirty="0" smtClean="0"/>
            </a:br>
            <a:r>
              <a:rPr lang="en-US" dirty="0" smtClean="0"/>
              <a:t>Solver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27756"/>
            <a:ext cx="8686800" cy="5098408"/>
          </a:xfrm>
        </p:spPr>
        <p:txBody>
          <a:bodyPr/>
          <a:lstStyle/>
          <a:p>
            <a:r>
              <a:rPr lang="en-US" dirty="0" smtClean="0"/>
              <a:t>OVERFLOW </a:t>
            </a:r>
            <a:r>
              <a:rPr lang="en-US" dirty="0"/>
              <a:t>test case ran for </a:t>
            </a:r>
            <a:r>
              <a:rPr lang="en-US" dirty="0" smtClean="0"/>
              <a:t>4,200 </a:t>
            </a:r>
            <a:r>
              <a:rPr lang="en-US" dirty="0"/>
              <a:t>iterations total</a:t>
            </a:r>
          </a:p>
          <a:p>
            <a:pPr lvl="1"/>
            <a:r>
              <a:rPr lang="en-US" dirty="0" smtClean="0"/>
              <a:t>Drag still varying with iteration</a:t>
            </a:r>
            <a:endParaRPr lang="en-US" dirty="0"/>
          </a:p>
          <a:p>
            <a:r>
              <a:rPr lang="en-US" dirty="0"/>
              <a:t>All solutions presented here ran for 31,200 </a:t>
            </a:r>
            <a:r>
              <a:rPr lang="en-US" dirty="0" smtClean="0"/>
              <a:t>iterations</a:t>
            </a:r>
          </a:p>
          <a:p>
            <a:pPr lvl="1"/>
            <a:r>
              <a:rPr lang="en-US" dirty="0" smtClean="0"/>
              <a:t>To be 100% certain of converged solutions (2D test case ran quickly)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Convergence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08456"/>
            <a:ext cx="4572000" cy="303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31" y="2508456"/>
            <a:ext cx="4572000" cy="3100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746" y="2789382"/>
            <a:ext cx="412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Drag Coefficient Convergence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812146" y="2789382"/>
            <a:ext cx="412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Residual, L2 norm of RHS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45615" y="4097968"/>
            <a:ext cx="4128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Good converged by 10,000 steps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54620" y="3263201"/>
            <a:ext cx="4128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2 order drop in L2 norm by 10,000 steps</a:t>
            </a:r>
            <a:endParaRPr lang="en-US" sz="1400" i="1" dirty="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440873" y="4405745"/>
            <a:ext cx="0" cy="9236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869710" y="3491345"/>
            <a:ext cx="0" cy="1828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47819" y="5685966"/>
            <a:ext cx="4128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AoA</a:t>
            </a:r>
            <a:r>
              <a:rPr lang="en-US" dirty="0" smtClean="0"/>
              <a:t>=5°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0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1568"/>
            <a:ext cx="4572000" cy="2814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860"/>
            <a:ext cx="4572000" cy="28148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AoA</a:t>
            </a:r>
            <a:r>
              <a:rPr lang="en-US" dirty="0" smtClean="0"/>
              <a:t>=1°, Impact on </a:t>
            </a:r>
            <a:r>
              <a:rPr lang="en-US" dirty="0" err="1" smtClean="0"/>
              <a:t>Cp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# of Streamwise pts in 0.5-0.6 X/C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823884"/>
            <a:ext cx="4572000" cy="2814830"/>
            <a:chOff x="0" y="657107"/>
            <a:chExt cx="4572000" cy="281483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7107"/>
              <a:ext cx="4572000" cy="28148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58065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21 pts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0" y="823884"/>
            <a:ext cx="4572000" cy="2814830"/>
            <a:chOff x="4572000" y="657107"/>
            <a:chExt cx="4572000" cy="28148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57107"/>
              <a:ext cx="4572000" cy="281483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572000" y="658065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54 pts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91382" y="1175299"/>
            <a:ext cx="181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1" dirty="0" err="1" smtClean="0"/>
              <a:t>Cp</a:t>
            </a:r>
            <a:r>
              <a:rPr lang="en-US" sz="1100" b="0" i="1" dirty="0" smtClean="0"/>
              <a:t> overshoot</a:t>
            </a:r>
            <a:endParaRPr lang="en-US" sz="1100" b="0" i="1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456033" y="1356480"/>
            <a:ext cx="347623" cy="226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0" y="3643471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92 pts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0" y="3631568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113 pts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525775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i="1"/>
            </a:lvl1pPr>
          </a:lstStyle>
          <a:p>
            <a:r>
              <a:rPr lang="en-US" dirty="0"/>
              <a:t>OVERFLOW Test Case Grid</a:t>
            </a:r>
          </a:p>
          <a:p>
            <a:r>
              <a:rPr lang="en-US" dirty="0"/>
              <a:t>Oscillatory behavior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70285" y="2525775"/>
            <a:ext cx="291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 err="1" smtClean="0"/>
              <a:t>Cp</a:t>
            </a:r>
            <a:r>
              <a:rPr lang="en-US" sz="1400" b="0" i="1" dirty="0" smtClean="0"/>
              <a:t> drop briefly predicted but breaks down, but does not bomb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372" y="5327032"/>
            <a:ext cx="354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 i="1"/>
            </a:lvl1pPr>
          </a:lstStyle>
          <a:p>
            <a:r>
              <a:rPr lang="en-US" dirty="0" smtClean="0"/>
              <a:t>Upper &amp; lower surfaces “lock in” but lower surface breaks down, but does not bomb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70285" y="5327032"/>
            <a:ext cx="270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 smtClean="0"/>
              <a:t>Upper &amp; lower surfaces lock in to </a:t>
            </a:r>
            <a:r>
              <a:rPr lang="en-US" sz="1400" b="0" i="1" dirty="0" err="1" smtClean="0"/>
              <a:t>Cp</a:t>
            </a:r>
            <a:r>
              <a:rPr lang="en-US" sz="1400" b="0" i="1" dirty="0" smtClean="0"/>
              <a:t> drop</a:t>
            </a:r>
          </a:p>
        </p:txBody>
      </p:sp>
    </p:spTree>
    <p:extLst>
      <p:ext uri="{BB962C8B-B14F-4D97-AF65-F5344CB8AC3E}">
        <p14:creationId xmlns:p14="http://schemas.microsoft.com/office/powerpoint/2010/main" val="9193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Pressure Comparison</a:t>
            </a:r>
            <a:br>
              <a:rPr lang="en-US" dirty="0" smtClean="0"/>
            </a:br>
            <a:r>
              <a:rPr lang="en-US" dirty="0" smtClean="0"/>
              <a:t>Wind Tunnel vs. CFD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0" y="1002613"/>
            <a:ext cx="9144000" cy="1853864"/>
          </a:xfrm>
          <a:solidFill>
            <a:schemeClr val="bg1"/>
          </a:solidFill>
        </p:spPr>
        <p:txBody>
          <a:bodyPr/>
          <a:lstStyle/>
          <a:p>
            <a:r>
              <a:rPr lang="en-US" sz="1400" dirty="0" smtClean="0"/>
              <a:t>CFD predictions compare well against WT measurements outside of 0.4 – 0.6 X/C</a:t>
            </a:r>
          </a:p>
          <a:p>
            <a:pPr lvl="1"/>
            <a:r>
              <a:rPr lang="en-US" sz="1400" dirty="0" smtClean="0"/>
              <a:t>Negligible differences between varying levels of grid refinement outside </a:t>
            </a:r>
            <a:r>
              <a:rPr lang="en-US" sz="1400" dirty="0"/>
              <a:t>of 0.4 – 0.6 X/C</a:t>
            </a:r>
          </a:p>
          <a:p>
            <a:endParaRPr lang="en-US" sz="1400" dirty="0" smtClean="0"/>
          </a:p>
          <a:p>
            <a:r>
              <a:rPr lang="en-US" sz="1400" dirty="0" smtClean="0"/>
              <a:t>Dr. Buning commented on the overshoot in test case notes as well as CP drop before WT</a:t>
            </a:r>
          </a:p>
          <a:p>
            <a:pPr lvl="1"/>
            <a:r>
              <a:rPr lang="en-US" sz="1400" dirty="0" smtClean="0"/>
              <a:t>Refinement reduces the CP overshoot before the drop, but not the early drop vs. WT</a:t>
            </a:r>
          </a:p>
          <a:p>
            <a:pPr lvl="1"/>
            <a:r>
              <a:rPr lang="en-US" sz="1400" dirty="0" smtClean="0"/>
              <a:t>With enough refinement, overshoot reduces down to a sharp corner</a:t>
            </a:r>
          </a:p>
          <a:p>
            <a:pPr lvl="1"/>
            <a:endParaRPr lang="en-US" sz="1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6479"/>
            <a:ext cx="4572000" cy="3318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6479"/>
            <a:ext cx="4572000" cy="3318957"/>
          </a:xfrm>
          <a:prstGeom prst="rect">
            <a:avLst/>
          </a:prstGeom>
          <a:ln w="25400">
            <a:solidFill>
              <a:srgbClr val="FF0000"/>
            </a:solidFill>
            <a:prstDash val="sysDot"/>
          </a:ln>
        </p:spPr>
      </p:pic>
      <p:sp>
        <p:nvSpPr>
          <p:cNvPr id="2" name="Rectangle 1"/>
          <p:cNvSpPr/>
          <p:nvPr/>
        </p:nvSpPr>
        <p:spPr bwMode="auto">
          <a:xfrm>
            <a:off x="2059709" y="3186545"/>
            <a:ext cx="905164" cy="13294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2055511" y="2856478"/>
            <a:ext cx="2516489" cy="33258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055511" y="4515956"/>
            <a:ext cx="2516489" cy="16594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604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"/>
          <p:cNvSpPr>
            <a:spLocks noGrp="1"/>
          </p:cNvSpPr>
          <p:nvPr>
            <p:ph idx="1"/>
          </p:nvPr>
        </p:nvSpPr>
        <p:spPr>
          <a:xfrm>
            <a:off x="0" y="808620"/>
            <a:ext cx="9144000" cy="514626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Baseline viscous spacing resulted in max y+ much greater than 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57" y="1241873"/>
            <a:ext cx="6921230" cy="5029200"/>
          </a:xfrm>
          <a:prstGeom prst="rect">
            <a:avLst/>
          </a:prstGeom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25053" y="0"/>
            <a:ext cx="5293894" cy="864524"/>
          </a:xfrm>
        </p:spPr>
        <p:txBody>
          <a:bodyPr/>
          <a:lstStyle/>
          <a:p>
            <a:r>
              <a:rPr lang="en-US" dirty="0" err="1" smtClean="0"/>
              <a:t>AoA</a:t>
            </a:r>
            <a:r>
              <a:rPr lang="en-US" dirty="0" smtClean="0"/>
              <a:t>=1°, Impact on Cf:</a:t>
            </a:r>
            <a:br>
              <a:rPr lang="en-US" dirty="0" smtClean="0"/>
            </a:br>
            <a:r>
              <a:rPr lang="en-US" dirty="0" smtClean="0"/>
              <a:t># of Streamwise pts in 0.5-0.6 X/C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5122" y="1221719"/>
            <a:ext cx="7251765" cy="5387908"/>
            <a:chOff x="728453" y="1110882"/>
            <a:chExt cx="7251765" cy="5387908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505405" y="3344740"/>
              <a:ext cx="4806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Skin Friction Coefficient, Cf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9874" y="6160236"/>
              <a:ext cx="6340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Streamwise location, X/C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80364" y="1609646"/>
            <a:ext cx="1893454" cy="97653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04849" y="1921583"/>
            <a:ext cx="230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smtClean="0"/>
              <a:t>Oscillating Solutions</a:t>
            </a:r>
            <a:endParaRPr lang="en-US" sz="1200" b="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33217" y="1220160"/>
            <a:ext cx="23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 err="1" smtClean="0"/>
              <a:t>AoA</a:t>
            </a:r>
            <a:r>
              <a:rPr lang="en-US" sz="1800" i="1" dirty="0" smtClean="0"/>
              <a:t>=1°</a:t>
            </a:r>
            <a:endParaRPr lang="en-US" sz="1800" i="1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534215" y="3879273"/>
            <a:ext cx="591966" cy="205970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26181" y="5518598"/>
            <a:ext cx="2304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Area of Interest</a:t>
            </a:r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144397" y="1404826"/>
            <a:ext cx="869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0" i="1" u="sng" dirty="0" smtClean="0"/>
              <a:t>Max y+</a:t>
            </a:r>
          </a:p>
          <a:p>
            <a:pPr algn="ctr"/>
            <a:r>
              <a:rPr lang="en-US" sz="1500" b="0" i="1" dirty="0" smtClean="0"/>
              <a:t>2.5598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7642608" y="1782407"/>
            <a:ext cx="565814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80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RDEC_Template04-11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MRDEC_Template20160818.pptx" id="{860EF647-C7CA-4317-B013-964F46D91BB1}" vid="{A38FA942-ABF7-478F-B9FB-A9F8CD67520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19381</TotalTime>
  <Words>2133</Words>
  <Application>Microsoft Office PowerPoint</Application>
  <PresentationFormat>On-screen Show (4:3)</PresentationFormat>
  <Paragraphs>480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新細明體</vt:lpstr>
      <vt:lpstr>Arial</vt:lpstr>
      <vt:lpstr>Arial Black</vt:lpstr>
      <vt:lpstr>Wingdings</vt:lpstr>
      <vt:lpstr>AMRDEC_Template04-11</vt:lpstr>
      <vt:lpstr>PowerPoint Presentation</vt:lpstr>
      <vt:lpstr>Bottom Line Up Front</vt:lpstr>
      <vt:lpstr>S809 Wind Turbine Airfoil OVERFLOW Test Case</vt:lpstr>
      <vt:lpstr>Historical Grids</vt:lpstr>
      <vt:lpstr>OVERFLOW  Solver Settings</vt:lpstr>
      <vt:lpstr>Solution Convergence</vt:lpstr>
      <vt:lpstr>AoA=1°, Impact on Cp: # of Streamwise pts in 0.5-0.6 X/C</vt:lpstr>
      <vt:lpstr>Surface Pressure Comparison Wind Tunnel vs. CFD</vt:lpstr>
      <vt:lpstr>AoA=1°, Impact on Cf: # of Streamwise pts in 0.5-0.6 X/C</vt:lpstr>
      <vt:lpstr>AoA=1°, Impact on Cf: # of Streamwise pts in 0.5-0.6 X/C</vt:lpstr>
      <vt:lpstr>AoA=5°, Impact on Cf: # of Streamwise pts in 0.5-0.6 X/C</vt:lpstr>
      <vt:lpstr>AoA=5°, Impact on Cf: # of Streamwise pts in 0.5-0.6 X/C</vt:lpstr>
      <vt:lpstr>Cf Peak &amp; Valley  Flow Visualizations, AoA=5°</vt:lpstr>
      <vt:lpstr>Vorticity Magnitude  &amp; Streamtraces, AoA=5°</vt:lpstr>
      <vt:lpstr>Vorticity Magnitude  &amp; Grid Slice, AoA=5°</vt:lpstr>
      <vt:lpstr>Impact of Streamwise Refinement on Lift and Drag Predictions</vt:lpstr>
      <vt:lpstr>Convergence Criteria</vt:lpstr>
      <vt:lpstr>Upper Front Region Coarse BL Spacing</vt:lpstr>
      <vt:lpstr>Upper Front Region Fine BL Spacing</vt:lpstr>
      <vt:lpstr>Upper Aft Region Coarse BL Spacing</vt:lpstr>
      <vt:lpstr>Converged Transition Model (CTM) Grid</vt:lpstr>
      <vt:lpstr>CTM, AoA=5°  Mach &amp; Surface Pressure</vt:lpstr>
      <vt:lpstr>Visualizing the Skin Friction  Peak &amp; Valley, AoA=+5°</vt:lpstr>
      <vt:lpstr>Skin Friction Coefficient, CF AoA=5° </vt:lpstr>
      <vt:lpstr>Skin Friction Coefficient, CF AoA=5° </vt:lpstr>
      <vt:lpstr>Surface Pressure Comparison Wind Tunnel vs. CFD, AoA=+5°</vt:lpstr>
      <vt:lpstr>Surface Pressure Comparison Wind Tunnel vs. CFD, AoA=+5°</vt:lpstr>
      <vt:lpstr>Coefficient of Drag Predictions AoA=+5°</vt:lpstr>
      <vt:lpstr>TBP Errors Offset, AoA=5</vt:lpstr>
      <vt:lpstr>Conclusions</vt:lpstr>
      <vt:lpstr>Future Work</vt:lpstr>
      <vt:lpstr>PowerPoint Presentation</vt:lpstr>
      <vt:lpstr>PowerPoint Presentation</vt:lpstr>
      <vt:lpstr>Surface Pressure Comparison Wind Tunnel vs. CFD, AoA=+1°</vt:lpstr>
      <vt:lpstr>Surface Pressure Comparison Wind Tunnel vs. CFD, AoA=+1°</vt:lpstr>
      <vt:lpstr>Skin Friction Coefficient, CF AoA=1° </vt:lpstr>
      <vt:lpstr>Skin Friction Coefficient, CF AoA=1° </vt:lpstr>
      <vt:lpstr>Visualizing the Skin Friction  Peak &amp; Valley, AoA=+1°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Zach CIV (US)</dc:creator>
  <cp:lastModifiedBy>Hall, Zach CIV (US)</cp:lastModifiedBy>
  <cp:revision>194</cp:revision>
  <cp:lastPrinted>2016-08-24T19:31:05Z</cp:lastPrinted>
  <dcterms:created xsi:type="dcterms:W3CDTF">2016-09-15T21:13:36Z</dcterms:created>
  <dcterms:modified xsi:type="dcterms:W3CDTF">2016-11-04T17:22:48Z</dcterms:modified>
</cp:coreProperties>
</file>