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60" r:id="rId1"/>
  </p:sldMasterIdLst>
  <p:notesMasterIdLst>
    <p:notesMasterId r:id="rId32"/>
  </p:notesMasterIdLst>
  <p:handoutMasterIdLst>
    <p:handoutMasterId r:id="rId33"/>
  </p:handoutMasterIdLst>
  <p:sldIdLst>
    <p:sldId id="285" r:id="rId2"/>
    <p:sldId id="296" r:id="rId3"/>
    <p:sldId id="297" r:id="rId4"/>
    <p:sldId id="300" r:id="rId5"/>
    <p:sldId id="336" r:id="rId6"/>
    <p:sldId id="301" r:id="rId7"/>
    <p:sldId id="319" r:id="rId8"/>
    <p:sldId id="320" r:id="rId9"/>
    <p:sldId id="333" r:id="rId10"/>
    <p:sldId id="334" r:id="rId11"/>
    <p:sldId id="335" r:id="rId12"/>
    <p:sldId id="303" r:id="rId13"/>
    <p:sldId id="304" r:id="rId14"/>
    <p:sldId id="306" r:id="rId15"/>
    <p:sldId id="307" r:id="rId16"/>
    <p:sldId id="308" r:id="rId17"/>
    <p:sldId id="272" r:id="rId18"/>
    <p:sldId id="316" r:id="rId19"/>
    <p:sldId id="273" r:id="rId20"/>
    <p:sldId id="274" r:id="rId21"/>
    <p:sldId id="317" r:id="rId22"/>
    <p:sldId id="309" r:id="rId23"/>
    <p:sldId id="312" r:id="rId24"/>
    <p:sldId id="276" r:id="rId25"/>
    <p:sldId id="278" r:id="rId26"/>
    <p:sldId id="310" r:id="rId27"/>
    <p:sldId id="331" r:id="rId28"/>
    <p:sldId id="332" r:id="rId29"/>
    <p:sldId id="313" r:id="rId30"/>
    <p:sldId id="299" r:id="rId31"/>
  </p:sldIdLst>
  <p:sldSz cx="9144000" cy="6858000" type="screen4x3"/>
  <p:notesSz cx="7010400" cy="9296400"/>
  <p:defaultTextStyle>
    <a:defPPr>
      <a:defRPr lang="en-US"/>
    </a:defPPr>
    <a:lvl1pPr algn="l" rtl="0" fontAlgn="base">
      <a:spcBef>
        <a:spcPct val="0"/>
      </a:spcBef>
      <a:spcAft>
        <a:spcPct val="0"/>
      </a:spcAft>
      <a:defRPr sz="1600" b="1" kern="1200">
        <a:solidFill>
          <a:schemeClr val="tx1"/>
        </a:solidFill>
        <a:latin typeface="Arial" charset="0"/>
        <a:ea typeface="+mn-ea"/>
        <a:cs typeface="+mn-cs"/>
      </a:defRPr>
    </a:lvl1pPr>
    <a:lvl2pPr marL="457200" algn="l" rtl="0" fontAlgn="base">
      <a:spcBef>
        <a:spcPct val="0"/>
      </a:spcBef>
      <a:spcAft>
        <a:spcPct val="0"/>
      </a:spcAft>
      <a:defRPr sz="1600" b="1" kern="1200">
        <a:solidFill>
          <a:schemeClr val="tx1"/>
        </a:solidFill>
        <a:latin typeface="Arial" charset="0"/>
        <a:ea typeface="+mn-ea"/>
        <a:cs typeface="+mn-cs"/>
      </a:defRPr>
    </a:lvl2pPr>
    <a:lvl3pPr marL="914400" algn="l" rtl="0" fontAlgn="base">
      <a:spcBef>
        <a:spcPct val="0"/>
      </a:spcBef>
      <a:spcAft>
        <a:spcPct val="0"/>
      </a:spcAft>
      <a:defRPr sz="1600" b="1" kern="1200">
        <a:solidFill>
          <a:schemeClr val="tx1"/>
        </a:solidFill>
        <a:latin typeface="Arial" charset="0"/>
        <a:ea typeface="+mn-ea"/>
        <a:cs typeface="+mn-cs"/>
      </a:defRPr>
    </a:lvl3pPr>
    <a:lvl4pPr marL="1371600" algn="l" rtl="0" fontAlgn="base">
      <a:spcBef>
        <a:spcPct val="0"/>
      </a:spcBef>
      <a:spcAft>
        <a:spcPct val="0"/>
      </a:spcAft>
      <a:defRPr sz="1600" b="1" kern="1200">
        <a:solidFill>
          <a:schemeClr val="tx1"/>
        </a:solidFill>
        <a:latin typeface="Arial" charset="0"/>
        <a:ea typeface="+mn-ea"/>
        <a:cs typeface="+mn-cs"/>
      </a:defRPr>
    </a:lvl4pPr>
    <a:lvl5pPr marL="1828800" algn="l" rtl="0" fontAlgn="base">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0304"/>
    <a:srgbClr val="8B001D"/>
    <a:srgbClr val="BBAD6E"/>
    <a:srgbClr val="DDDDDD"/>
    <a:srgbClr val="EAEAEA"/>
    <a:srgbClr val="6B121E"/>
    <a:srgbClr val="5C0E1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8" autoAdjust="0"/>
    <p:restoredTop sz="57126" autoAdjust="0"/>
  </p:normalViewPr>
  <p:slideViewPr>
    <p:cSldViewPr snapToGrid="0" showGuides="1">
      <p:cViewPr varScale="1">
        <p:scale>
          <a:sx n="85" d="100"/>
          <a:sy n="85" d="100"/>
        </p:scale>
        <p:origin x="58" y="365"/>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3" d="100"/>
          <a:sy n="63" d="100"/>
        </p:scale>
        <p:origin x="2323"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3" y="0"/>
            <a:ext cx="3038049" cy="464820"/>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defTabSz="931954">
              <a:defRPr sz="1200" b="0" smtClean="0"/>
            </a:lvl1pPr>
          </a:lstStyle>
          <a:p>
            <a:pPr>
              <a:defRPr/>
            </a:pPr>
            <a:endParaRPr lang="en-US" altLang="zh-TW"/>
          </a:p>
        </p:txBody>
      </p:sp>
      <p:sp>
        <p:nvSpPr>
          <p:cNvPr id="40963" name="Rectangle 3"/>
          <p:cNvSpPr>
            <a:spLocks noGrp="1" noChangeArrowheads="1"/>
          </p:cNvSpPr>
          <p:nvPr>
            <p:ph type="dt" sz="quarter" idx="1"/>
          </p:nvPr>
        </p:nvSpPr>
        <p:spPr bwMode="auto">
          <a:xfrm>
            <a:off x="3970786" y="0"/>
            <a:ext cx="3038049" cy="464820"/>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1954">
              <a:defRPr sz="1200" b="0" smtClean="0"/>
            </a:lvl1pPr>
          </a:lstStyle>
          <a:p>
            <a:pPr>
              <a:defRPr/>
            </a:pPr>
            <a:endParaRPr lang="en-US" altLang="zh-TW"/>
          </a:p>
        </p:txBody>
      </p:sp>
      <p:sp>
        <p:nvSpPr>
          <p:cNvPr id="40964" name="Rectangle 4"/>
          <p:cNvSpPr>
            <a:spLocks noGrp="1" noChangeArrowheads="1"/>
          </p:cNvSpPr>
          <p:nvPr>
            <p:ph type="ftr" sz="quarter" idx="2"/>
          </p:nvPr>
        </p:nvSpPr>
        <p:spPr bwMode="auto">
          <a:xfrm>
            <a:off x="3" y="8830010"/>
            <a:ext cx="3038049" cy="464820"/>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defTabSz="931954">
              <a:defRPr sz="1200" b="0" smtClean="0"/>
            </a:lvl1pPr>
          </a:lstStyle>
          <a:p>
            <a:pPr>
              <a:defRPr/>
            </a:pPr>
            <a:endParaRPr lang="en-US" altLang="zh-TW"/>
          </a:p>
        </p:txBody>
      </p:sp>
      <p:sp>
        <p:nvSpPr>
          <p:cNvPr id="40965" name="Rectangle 5"/>
          <p:cNvSpPr>
            <a:spLocks noGrp="1" noChangeArrowheads="1"/>
          </p:cNvSpPr>
          <p:nvPr>
            <p:ph type="sldNum" sz="quarter" idx="3"/>
          </p:nvPr>
        </p:nvSpPr>
        <p:spPr bwMode="auto">
          <a:xfrm>
            <a:off x="3970786" y="8830010"/>
            <a:ext cx="3038049" cy="464820"/>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1954">
              <a:defRPr sz="1200" b="0" smtClean="0"/>
            </a:lvl1pPr>
          </a:lstStyle>
          <a:p>
            <a:pPr>
              <a:defRPr/>
            </a:pPr>
            <a:fld id="{0B5F4331-4378-42A1-BA0F-AE0A7108C0C7}" type="slidenum">
              <a:rPr lang="zh-TW" altLang="en-US"/>
              <a:pPr>
                <a:defRPr/>
              </a:pPr>
              <a:t>‹#›</a:t>
            </a:fld>
            <a:endParaRPr lang="en-US" altLang="zh-TW"/>
          </a:p>
        </p:txBody>
      </p:sp>
    </p:spTree>
    <p:extLst>
      <p:ext uri="{BB962C8B-B14F-4D97-AF65-F5344CB8AC3E}">
        <p14:creationId xmlns:p14="http://schemas.microsoft.com/office/powerpoint/2010/main" val="669987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3" y="0"/>
            <a:ext cx="3038049" cy="464820"/>
          </a:xfrm>
          <a:prstGeom prst="rect">
            <a:avLst/>
          </a:prstGeom>
          <a:noFill/>
          <a:ln w="9525">
            <a:noFill/>
            <a:miter lim="800000"/>
            <a:headEnd/>
            <a:tailEnd/>
          </a:ln>
          <a:effectLst/>
        </p:spPr>
        <p:txBody>
          <a:bodyPr vert="horz" wrap="square" lIns="90371" tIns="45186" rIns="90371" bIns="45186" numCol="1" anchor="t" anchorCtr="0" compatLnSpc="1">
            <a:prstTxWarp prst="textNoShape">
              <a:avLst/>
            </a:prstTxWarp>
          </a:bodyPr>
          <a:lstStyle>
            <a:lvl1pPr>
              <a:defRPr sz="1200" b="0" smtClean="0"/>
            </a:lvl1pPr>
          </a:lstStyle>
          <a:p>
            <a:pPr>
              <a:defRPr/>
            </a:pPr>
            <a:endParaRPr lang="en-US"/>
          </a:p>
        </p:txBody>
      </p:sp>
      <p:sp>
        <p:nvSpPr>
          <p:cNvPr id="44035" name="Rectangle 3"/>
          <p:cNvSpPr>
            <a:spLocks noGrp="1" noChangeArrowheads="1"/>
          </p:cNvSpPr>
          <p:nvPr>
            <p:ph type="dt" idx="1"/>
          </p:nvPr>
        </p:nvSpPr>
        <p:spPr bwMode="auto">
          <a:xfrm>
            <a:off x="3970786" y="0"/>
            <a:ext cx="3038049" cy="464820"/>
          </a:xfrm>
          <a:prstGeom prst="rect">
            <a:avLst/>
          </a:prstGeom>
          <a:noFill/>
          <a:ln w="9525">
            <a:noFill/>
            <a:miter lim="800000"/>
            <a:headEnd/>
            <a:tailEnd/>
          </a:ln>
          <a:effectLst/>
        </p:spPr>
        <p:txBody>
          <a:bodyPr vert="horz" wrap="square" lIns="90371" tIns="45186" rIns="90371" bIns="45186" numCol="1" anchor="t" anchorCtr="0" compatLnSpc="1">
            <a:prstTxWarp prst="textNoShape">
              <a:avLst/>
            </a:prstTxWarp>
          </a:bodyPr>
          <a:lstStyle>
            <a:lvl1pPr algn="r">
              <a:defRPr sz="1200" b="0" smtClean="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700729" y="4415790"/>
            <a:ext cx="5608947" cy="4183380"/>
          </a:xfrm>
          <a:prstGeom prst="rect">
            <a:avLst/>
          </a:prstGeom>
          <a:noFill/>
          <a:ln w="9525">
            <a:noFill/>
            <a:miter lim="800000"/>
            <a:headEnd/>
            <a:tailEnd/>
          </a:ln>
          <a:effectLst/>
        </p:spPr>
        <p:txBody>
          <a:bodyPr vert="horz" wrap="square" lIns="90371" tIns="45186" rIns="90371" bIns="451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3" y="8830010"/>
            <a:ext cx="3038049" cy="464820"/>
          </a:xfrm>
          <a:prstGeom prst="rect">
            <a:avLst/>
          </a:prstGeom>
          <a:noFill/>
          <a:ln w="9525">
            <a:noFill/>
            <a:miter lim="800000"/>
            <a:headEnd/>
            <a:tailEnd/>
          </a:ln>
          <a:effectLst/>
        </p:spPr>
        <p:txBody>
          <a:bodyPr vert="horz" wrap="square" lIns="90371" tIns="45186" rIns="90371" bIns="45186" numCol="1" anchor="b" anchorCtr="0" compatLnSpc="1">
            <a:prstTxWarp prst="textNoShape">
              <a:avLst/>
            </a:prstTxWarp>
          </a:bodyPr>
          <a:lstStyle>
            <a:lvl1pPr>
              <a:defRPr sz="1200" b="0" smtClean="0"/>
            </a:lvl1pPr>
          </a:lstStyle>
          <a:p>
            <a:pPr>
              <a:defRPr/>
            </a:pPr>
            <a:endParaRPr lang="en-US"/>
          </a:p>
        </p:txBody>
      </p:sp>
      <p:sp>
        <p:nvSpPr>
          <p:cNvPr id="44039" name="Rectangle 7"/>
          <p:cNvSpPr>
            <a:spLocks noGrp="1" noChangeArrowheads="1"/>
          </p:cNvSpPr>
          <p:nvPr>
            <p:ph type="sldNum" sz="quarter" idx="5"/>
          </p:nvPr>
        </p:nvSpPr>
        <p:spPr bwMode="auto">
          <a:xfrm>
            <a:off x="3970786" y="8830010"/>
            <a:ext cx="3038049" cy="464820"/>
          </a:xfrm>
          <a:prstGeom prst="rect">
            <a:avLst/>
          </a:prstGeom>
          <a:noFill/>
          <a:ln w="9525">
            <a:noFill/>
            <a:miter lim="800000"/>
            <a:headEnd/>
            <a:tailEnd/>
          </a:ln>
          <a:effectLst/>
        </p:spPr>
        <p:txBody>
          <a:bodyPr vert="horz" wrap="square" lIns="90371" tIns="45186" rIns="90371" bIns="45186" numCol="1" anchor="b" anchorCtr="0" compatLnSpc="1">
            <a:prstTxWarp prst="textNoShape">
              <a:avLst/>
            </a:prstTxWarp>
          </a:bodyPr>
          <a:lstStyle>
            <a:lvl1pPr algn="r">
              <a:defRPr sz="1200" b="0" smtClean="0"/>
            </a:lvl1pPr>
          </a:lstStyle>
          <a:p>
            <a:pPr>
              <a:defRPr/>
            </a:pPr>
            <a:fld id="{965F5D3C-9EAF-40D4-A94D-C37A164D1E4D}" type="slidenum">
              <a:rPr lang="en-US"/>
              <a:pPr>
                <a:defRPr/>
              </a:pPr>
              <a:t>‹#›</a:t>
            </a:fld>
            <a:endParaRPr lang="en-US"/>
          </a:p>
        </p:txBody>
      </p:sp>
    </p:spTree>
    <p:extLst>
      <p:ext uri="{BB962C8B-B14F-4D97-AF65-F5344CB8AC3E}">
        <p14:creationId xmlns:p14="http://schemas.microsoft.com/office/powerpoint/2010/main" val="39797043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C3757-5B8B-449F-8DC2-0AAA054A8024}" type="slidenum">
              <a:rPr lang="en-US"/>
              <a:pPr/>
              <a:t>1</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pPr marL="228127" indent="-228127">
              <a:buAutoNum type="arabicParenR"/>
            </a:pPr>
            <a:endParaRPr lang="en-US" dirty="0"/>
          </a:p>
        </p:txBody>
      </p:sp>
    </p:spTree>
    <p:extLst>
      <p:ext uri="{BB962C8B-B14F-4D97-AF65-F5344CB8AC3E}">
        <p14:creationId xmlns:p14="http://schemas.microsoft.com/office/powerpoint/2010/main" val="286755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10</a:t>
            </a:fld>
            <a:endParaRPr lang="en-US"/>
          </a:p>
        </p:txBody>
      </p:sp>
    </p:spTree>
    <p:extLst>
      <p:ext uri="{BB962C8B-B14F-4D97-AF65-F5344CB8AC3E}">
        <p14:creationId xmlns:p14="http://schemas.microsoft.com/office/powerpoint/2010/main" val="365784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11</a:t>
            </a:fld>
            <a:endParaRPr lang="en-US"/>
          </a:p>
        </p:txBody>
      </p:sp>
    </p:spTree>
    <p:extLst>
      <p:ext uri="{BB962C8B-B14F-4D97-AF65-F5344CB8AC3E}">
        <p14:creationId xmlns:p14="http://schemas.microsoft.com/office/powerpoint/2010/main" val="72720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12</a:t>
            </a:fld>
            <a:endParaRPr lang="en-US"/>
          </a:p>
        </p:txBody>
      </p:sp>
    </p:spTree>
    <p:extLst>
      <p:ext uri="{BB962C8B-B14F-4D97-AF65-F5344CB8AC3E}">
        <p14:creationId xmlns:p14="http://schemas.microsoft.com/office/powerpoint/2010/main" val="2542425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13</a:t>
            </a:fld>
            <a:endParaRPr lang="en-US"/>
          </a:p>
        </p:txBody>
      </p:sp>
    </p:spTree>
    <p:extLst>
      <p:ext uri="{BB962C8B-B14F-4D97-AF65-F5344CB8AC3E}">
        <p14:creationId xmlns:p14="http://schemas.microsoft.com/office/powerpoint/2010/main" val="880246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14</a:t>
            </a:fld>
            <a:endParaRPr lang="en-US"/>
          </a:p>
        </p:txBody>
      </p:sp>
    </p:spTree>
    <p:extLst>
      <p:ext uri="{BB962C8B-B14F-4D97-AF65-F5344CB8AC3E}">
        <p14:creationId xmlns:p14="http://schemas.microsoft.com/office/powerpoint/2010/main" val="326210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15</a:t>
            </a:fld>
            <a:endParaRPr lang="en-US"/>
          </a:p>
        </p:txBody>
      </p:sp>
    </p:spTree>
    <p:extLst>
      <p:ext uri="{BB962C8B-B14F-4D97-AF65-F5344CB8AC3E}">
        <p14:creationId xmlns:p14="http://schemas.microsoft.com/office/powerpoint/2010/main" val="542373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16</a:t>
            </a:fld>
            <a:endParaRPr lang="en-US"/>
          </a:p>
        </p:txBody>
      </p:sp>
    </p:spTree>
    <p:extLst>
      <p:ext uri="{BB962C8B-B14F-4D97-AF65-F5344CB8AC3E}">
        <p14:creationId xmlns:p14="http://schemas.microsoft.com/office/powerpoint/2010/main" val="615941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122E45-5663-4D9F-9F08-9A2F359840D4}" type="slidenum">
              <a:rPr lang="en-US" smtClean="0"/>
              <a:pPr/>
              <a:t>17</a:t>
            </a:fld>
            <a:endParaRPr lang="en-US" dirty="0"/>
          </a:p>
        </p:txBody>
      </p:sp>
    </p:spTree>
    <p:extLst>
      <p:ext uri="{BB962C8B-B14F-4D97-AF65-F5344CB8AC3E}">
        <p14:creationId xmlns:p14="http://schemas.microsoft.com/office/powerpoint/2010/main" val="1820105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122E45-5663-4D9F-9F08-9A2F359840D4}" type="slidenum">
              <a:rPr lang="en-US" smtClean="0"/>
              <a:pPr/>
              <a:t>18</a:t>
            </a:fld>
            <a:endParaRPr lang="en-US" dirty="0"/>
          </a:p>
        </p:txBody>
      </p:sp>
    </p:spTree>
    <p:extLst>
      <p:ext uri="{BB962C8B-B14F-4D97-AF65-F5344CB8AC3E}">
        <p14:creationId xmlns:p14="http://schemas.microsoft.com/office/powerpoint/2010/main" val="2930443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122E45-5663-4D9F-9F08-9A2F359840D4}" type="slidenum">
              <a:rPr lang="en-US" smtClean="0"/>
              <a:pPr/>
              <a:t>19</a:t>
            </a:fld>
            <a:endParaRPr lang="en-US" dirty="0"/>
          </a:p>
        </p:txBody>
      </p:sp>
    </p:spTree>
    <p:extLst>
      <p:ext uri="{BB962C8B-B14F-4D97-AF65-F5344CB8AC3E}">
        <p14:creationId xmlns:p14="http://schemas.microsoft.com/office/powerpoint/2010/main" val="188742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2</a:t>
            </a:fld>
            <a:endParaRPr lang="en-US"/>
          </a:p>
        </p:txBody>
      </p:sp>
    </p:spTree>
    <p:extLst>
      <p:ext uri="{BB962C8B-B14F-4D97-AF65-F5344CB8AC3E}">
        <p14:creationId xmlns:p14="http://schemas.microsoft.com/office/powerpoint/2010/main" val="3242915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20</a:t>
            </a:fld>
            <a:endParaRPr lang="en-US"/>
          </a:p>
        </p:txBody>
      </p:sp>
    </p:spTree>
    <p:extLst>
      <p:ext uri="{BB962C8B-B14F-4D97-AF65-F5344CB8AC3E}">
        <p14:creationId xmlns:p14="http://schemas.microsoft.com/office/powerpoint/2010/main" val="3968773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713">
              <a:defRPr/>
            </a:pPr>
            <a:endParaRPr lang="en-US" dirty="0"/>
          </a:p>
        </p:txBody>
      </p:sp>
      <p:sp>
        <p:nvSpPr>
          <p:cNvPr id="4" name="Slide Number Placeholder 3"/>
          <p:cNvSpPr>
            <a:spLocks noGrp="1"/>
          </p:cNvSpPr>
          <p:nvPr>
            <p:ph type="sldNum" sz="quarter" idx="10"/>
          </p:nvPr>
        </p:nvSpPr>
        <p:spPr/>
        <p:txBody>
          <a:bodyPr/>
          <a:lstStyle/>
          <a:p>
            <a:fld id="{45122E45-5663-4D9F-9F08-9A2F359840D4}" type="slidenum">
              <a:rPr lang="en-US" smtClean="0"/>
              <a:pPr/>
              <a:t>21</a:t>
            </a:fld>
            <a:endParaRPr lang="en-US" dirty="0"/>
          </a:p>
        </p:txBody>
      </p:sp>
    </p:spTree>
    <p:extLst>
      <p:ext uri="{BB962C8B-B14F-4D97-AF65-F5344CB8AC3E}">
        <p14:creationId xmlns:p14="http://schemas.microsoft.com/office/powerpoint/2010/main" val="313767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22</a:t>
            </a:fld>
            <a:endParaRPr lang="en-US"/>
          </a:p>
        </p:txBody>
      </p:sp>
    </p:spTree>
    <p:extLst>
      <p:ext uri="{BB962C8B-B14F-4D97-AF65-F5344CB8AC3E}">
        <p14:creationId xmlns:p14="http://schemas.microsoft.com/office/powerpoint/2010/main" val="3854441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23</a:t>
            </a:fld>
            <a:endParaRPr lang="en-US"/>
          </a:p>
        </p:txBody>
      </p:sp>
    </p:spTree>
    <p:extLst>
      <p:ext uri="{BB962C8B-B14F-4D97-AF65-F5344CB8AC3E}">
        <p14:creationId xmlns:p14="http://schemas.microsoft.com/office/powerpoint/2010/main" val="2570039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24</a:t>
            </a:fld>
            <a:endParaRPr lang="en-US"/>
          </a:p>
        </p:txBody>
      </p:sp>
    </p:spTree>
    <p:extLst>
      <p:ext uri="{BB962C8B-B14F-4D97-AF65-F5344CB8AC3E}">
        <p14:creationId xmlns:p14="http://schemas.microsoft.com/office/powerpoint/2010/main" val="912006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25</a:t>
            </a:fld>
            <a:endParaRPr lang="en-US"/>
          </a:p>
        </p:txBody>
      </p:sp>
    </p:spTree>
    <p:extLst>
      <p:ext uri="{BB962C8B-B14F-4D97-AF65-F5344CB8AC3E}">
        <p14:creationId xmlns:p14="http://schemas.microsoft.com/office/powerpoint/2010/main" val="369561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26</a:t>
            </a:fld>
            <a:endParaRPr lang="en-US"/>
          </a:p>
        </p:txBody>
      </p:sp>
    </p:spTree>
    <p:extLst>
      <p:ext uri="{BB962C8B-B14F-4D97-AF65-F5344CB8AC3E}">
        <p14:creationId xmlns:p14="http://schemas.microsoft.com/office/powerpoint/2010/main" val="112132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27</a:t>
            </a:fld>
            <a:endParaRPr lang="en-US"/>
          </a:p>
        </p:txBody>
      </p:sp>
    </p:spTree>
    <p:extLst>
      <p:ext uri="{BB962C8B-B14F-4D97-AF65-F5344CB8AC3E}">
        <p14:creationId xmlns:p14="http://schemas.microsoft.com/office/powerpoint/2010/main" val="262583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28</a:t>
            </a:fld>
            <a:endParaRPr lang="en-US"/>
          </a:p>
        </p:txBody>
      </p:sp>
    </p:spTree>
    <p:extLst>
      <p:ext uri="{BB962C8B-B14F-4D97-AF65-F5344CB8AC3E}">
        <p14:creationId xmlns:p14="http://schemas.microsoft.com/office/powerpoint/2010/main" val="4241091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29</a:t>
            </a:fld>
            <a:endParaRPr lang="en-US"/>
          </a:p>
        </p:txBody>
      </p:sp>
    </p:spTree>
    <p:extLst>
      <p:ext uri="{BB962C8B-B14F-4D97-AF65-F5344CB8AC3E}">
        <p14:creationId xmlns:p14="http://schemas.microsoft.com/office/powerpoint/2010/main" val="72095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3</a:t>
            </a:fld>
            <a:endParaRPr lang="en-US"/>
          </a:p>
        </p:txBody>
      </p:sp>
    </p:spTree>
    <p:extLst>
      <p:ext uri="{BB962C8B-B14F-4D97-AF65-F5344CB8AC3E}">
        <p14:creationId xmlns:p14="http://schemas.microsoft.com/office/powerpoint/2010/main" val="66160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30</a:t>
            </a:fld>
            <a:endParaRPr lang="en-US"/>
          </a:p>
        </p:txBody>
      </p:sp>
    </p:spTree>
    <p:extLst>
      <p:ext uri="{BB962C8B-B14F-4D97-AF65-F5344CB8AC3E}">
        <p14:creationId xmlns:p14="http://schemas.microsoft.com/office/powerpoint/2010/main" val="315990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4</a:t>
            </a:fld>
            <a:endParaRPr lang="en-US"/>
          </a:p>
        </p:txBody>
      </p:sp>
    </p:spTree>
    <p:extLst>
      <p:ext uri="{BB962C8B-B14F-4D97-AF65-F5344CB8AC3E}">
        <p14:creationId xmlns:p14="http://schemas.microsoft.com/office/powerpoint/2010/main" val="350147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713">
              <a:defRPr/>
            </a:pPr>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5</a:t>
            </a:fld>
            <a:endParaRPr lang="en-US"/>
          </a:p>
        </p:txBody>
      </p:sp>
    </p:spTree>
    <p:extLst>
      <p:ext uri="{BB962C8B-B14F-4D97-AF65-F5344CB8AC3E}">
        <p14:creationId xmlns:p14="http://schemas.microsoft.com/office/powerpoint/2010/main" val="379996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6</a:t>
            </a:fld>
            <a:endParaRPr lang="en-US"/>
          </a:p>
        </p:txBody>
      </p:sp>
    </p:spTree>
    <p:extLst>
      <p:ext uri="{BB962C8B-B14F-4D97-AF65-F5344CB8AC3E}">
        <p14:creationId xmlns:p14="http://schemas.microsoft.com/office/powerpoint/2010/main" val="3368569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7</a:t>
            </a:fld>
            <a:endParaRPr lang="en-US"/>
          </a:p>
        </p:txBody>
      </p:sp>
    </p:spTree>
    <p:extLst>
      <p:ext uri="{BB962C8B-B14F-4D97-AF65-F5344CB8AC3E}">
        <p14:creationId xmlns:p14="http://schemas.microsoft.com/office/powerpoint/2010/main" val="1327334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5F5D3C-9EAF-40D4-A94D-C37A164D1E4D}" type="slidenum">
              <a:rPr lang="en-US" smtClean="0"/>
              <a:pPr>
                <a:defRPr/>
              </a:pPr>
              <a:t>8</a:t>
            </a:fld>
            <a:endParaRPr lang="en-US"/>
          </a:p>
        </p:txBody>
      </p:sp>
    </p:spTree>
    <p:extLst>
      <p:ext uri="{BB962C8B-B14F-4D97-AF65-F5344CB8AC3E}">
        <p14:creationId xmlns:p14="http://schemas.microsoft.com/office/powerpoint/2010/main" val="3971963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36">
              <a:defRPr/>
            </a:pPr>
            <a:endParaRPr lang="en-US" dirty="0"/>
          </a:p>
        </p:txBody>
      </p:sp>
      <p:sp>
        <p:nvSpPr>
          <p:cNvPr id="5" name="Slide Number Placeholder 4"/>
          <p:cNvSpPr>
            <a:spLocks noGrp="1"/>
          </p:cNvSpPr>
          <p:nvPr>
            <p:ph type="sldNum" sz="quarter" idx="11"/>
          </p:nvPr>
        </p:nvSpPr>
        <p:spPr/>
        <p:txBody>
          <a:bodyPr/>
          <a:lstStyle/>
          <a:p>
            <a:fld id="{F22AD896-584F-4D15-9540-179520A096AE}" type="slidenum">
              <a:rPr lang="en-US" smtClean="0"/>
              <a:pPr/>
              <a:t>9</a:t>
            </a:fld>
            <a:endParaRPr lang="en-US"/>
          </a:p>
        </p:txBody>
      </p:sp>
    </p:spTree>
    <p:extLst>
      <p:ext uri="{BB962C8B-B14F-4D97-AF65-F5344CB8AC3E}">
        <p14:creationId xmlns:p14="http://schemas.microsoft.com/office/powerpoint/2010/main" val="98068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98375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778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31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9663"/>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8"/>
          <p:cNvSpPr>
            <a:spLocks noGrp="1" noChangeArrowheads="1"/>
          </p:cNvSpPr>
          <p:nvPr>
            <p:ph type="title"/>
          </p:nvPr>
        </p:nvSpPr>
        <p:spPr bwMode="white">
          <a:xfrm>
            <a:off x="1925053" y="0"/>
            <a:ext cx="5293894" cy="864524"/>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ctr" anchorCtr="0" compatLnSpc="1">
            <a:prstTxWarp prst="textNoShape">
              <a:avLst/>
            </a:prstTxWarp>
          </a:bodyPr>
          <a:lstStyle>
            <a:lvl1pPr>
              <a:defRPr sz="2800">
                <a:latin typeface="+mn-lt"/>
              </a:defRPr>
            </a:lvl1pPr>
          </a:lstStyle>
          <a:p>
            <a:pPr lvl="0"/>
            <a:r>
              <a:rPr lang="en-US" dirty="0" smtClean="0"/>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8"/>
          <p:cNvSpPr>
            <a:spLocks noGrp="1" noChangeArrowheads="1"/>
          </p:cNvSpPr>
          <p:nvPr>
            <p:ph type="title"/>
          </p:nvPr>
        </p:nvSpPr>
        <p:spPr bwMode="white">
          <a:xfrm>
            <a:off x="1925053" y="0"/>
            <a:ext cx="5293894" cy="864524"/>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8"/>
          <p:cNvSpPr>
            <a:spLocks noGrp="1" noChangeArrowheads="1"/>
          </p:cNvSpPr>
          <p:nvPr>
            <p:ph type="title"/>
          </p:nvPr>
        </p:nvSpPr>
        <p:spPr bwMode="white">
          <a:xfrm>
            <a:off x="1925053" y="0"/>
            <a:ext cx="5293894" cy="864524"/>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28"/>
          <p:cNvSpPr>
            <a:spLocks noGrp="1" noChangeArrowheads="1"/>
          </p:cNvSpPr>
          <p:nvPr>
            <p:ph type="title"/>
          </p:nvPr>
        </p:nvSpPr>
        <p:spPr bwMode="white">
          <a:xfrm>
            <a:off x="1925053" y="0"/>
            <a:ext cx="5293894" cy="864524"/>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title"/>
          </p:nvPr>
        </p:nvSpPr>
        <p:spPr bwMode="white">
          <a:xfrm>
            <a:off x="1925053" y="0"/>
            <a:ext cx="5293894" cy="864524"/>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52720"/>
            <a:ext cx="8229600" cy="4525963"/>
          </a:xfrm>
        </p:spPr>
        <p:txBody>
          <a:bodyPr/>
          <a:lstStyle>
            <a:lvl1pPr>
              <a:spcBef>
                <a:spcPts val="600"/>
              </a:spcBef>
              <a:spcAft>
                <a:spcPts val="600"/>
              </a:spcAft>
              <a:defRPr sz="2000" b="0">
                <a:latin typeface="Calibri" pitchFamily="34" charset="0"/>
              </a:defRPr>
            </a:lvl1pPr>
            <a:lvl2pPr>
              <a:spcBef>
                <a:spcPts val="0"/>
              </a:spcBef>
              <a:spcAft>
                <a:spcPts val="600"/>
              </a:spcAft>
              <a:defRPr sz="1600" b="0">
                <a:latin typeface="Calibri" pitchFamily="34" charset="0"/>
              </a:defRPr>
            </a:lvl2pPr>
            <a:lvl3pPr>
              <a:spcBef>
                <a:spcPts val="0"/>
              </a:spcBef>
              <a:spcAft>
                <a:spcPts val="300"/>
              </a:spcAft>
              <a:buFont typeface="Courier New" pitchFamily="49" charset="0"/>
              <a:buChar char="o"/>
              <a:defRPr sz="1400" b="0">
                <a:latin typeface="Calibri" pitchFamily="34" charset="0"/>
              </a:defRPr>
            </a:lvl3pPr>
            <a:lvl4pPr>
              <a:spcBef>
                <a:spcPts val="0"/>
              </a:spcBef>
              <a:spcAft>
                <a:spcPts val="1200"/>
              </a:spcAft>
              <a:defRPr/>
            </a:lvl4pPr>
            <a:lvl5pPr>
              <a:spcBef>
                <a:spcPts val="0"/>
              </a:spcBef>
              <a:spcAft>
                <a:spcPts val="12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0261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38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32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615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6913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79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245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021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wmf"/><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2" name="Text Box 38"/>
          <p:cNvSpPr txBox="1">
            <a:spLocks noChangeArrowheads="1"/>
          </p:cNvSpPr>
          <p:nvPr/>
        </p:nvSpPr>
        <p:spPr bwMode="auto">
          <a:xfrm>
            <a:off x="7818438" y="6750050"/>
            <a:ext cx="1246187" cy="76200"/>
          </a:xfrm>
          <a:prstGeom prst="rect">
            <a:avLst/>
          </a:prstGeom>
          <a:noFill/>
          <a:ln w="9525">
            <a:noFill/>
            <a:miter lim="800000"/>
            <a:headEnd/>
            <a:tailEnd/>
          </a:ln>
          <a:effectLst/>
        </p:spPr>
        <p:txBody>
          <a:bodyPr wrap="none" lIns="0" tIns="0" rIns="0" bIns="0">
            <a:spAutoFit/>
          </a:bodyPr>
          <a:lstStyle/>
          <a:p>
            <a:pPr algn="r"/>
            <a:r>
              <a:rPr lang="en-US" sz="500" dirty="0"/>
              <a:t>AVN Rev Guidance/Format 13 Nov 08 .</a:t>
            </a:r>
            <a:r>
              <a:rPr lang="en-US" sz="500" dirty="0" err="1"/>
              <a:t>ppt</a:t>
            </a:r>
            <a:endParaRPr lang="en-US" sz="500" dirty="0"/>
          </a:p>
        </p:txBody>
      </p:sp>
      <p:sp>
        <p:nvSpPr>
          <p:cNvPr id="1063" name="Rectangle 39"/>
          <p:cNvSpPr>
            <a:spLocks noChangeArrowheads="1"/>
          </p:cNvSpPr>
          <p:nvPr/>
        </p:nvSpPr>
        <p:spPr bwMode="auto">
          <a:xfrm>
            <a:off x="-7938" y="839788"/>
            <a:ext cx="3810001" cy="144462"/>
          </a:xfrm>
          <a:prstGeom prst="rect">
            <a:avLst/>
          </a:prstGeom>
          <a:gradFill rotWithShape="0">
            <a:gsLst>
              <a:gs pos="0">
                <a:srgbClr val="BBAD6E"/>
              </a:gs>
              <a:gs pos="100000">
                <a:srgbClr val="FFFFFF"/>
              </a:gs>
            </a:gsLst>
            <a:lin ang="0" scaled="1"/>
          </a:gradFill>
          <a:ln w="9525">
            <a:solidFill>
              <a:schemeClr val="tx1">
                <a:alpha val="0"/>
              </a:schemeClr>
            </a:solidFill>
            <a:miter lim="800000"/>
            <a:headEnd/>
            <a:tailEnd/>
          </a:ln>
        </p:spPr>
        <p:txBody>
          <a:bodyPr wrap="none" anchor="ctr"/>
          <a:lstStyle/>
          <a:p>
            <a:pPr algn="ctr" eaLnBrk="0" hangingPunct="0"/>
            <a:endParaRPr lang="en-US" sz="2400" b="0">
              <a:ea typeface="ＭＳ Ｐゴシック" pitchFamily="34" charset="-128"/>
            </a:endParaRPr>
          </a:p>
        </p:txBody>
      </p:sp>
      <p:pic>
        <p:nvPicPr>
          <p:cNvPr id="1071" name="Picture 47" descr="Master_BkGrnd_jpg10"/>
          <p:cNvPicPr>
            <a:picLocks noChangeAspect="1" noChangeArrowheads="1"/>
          </p:cNvPicPr>
          <p:nvPr/>
        </p:nvPicPr>
        <p:blipFill>
          <a:blip r:embed="rId19" cstate="print"/>
          <a:srcRect/>
          <a:stretch>
            <a:fillRect/>
          </a:stretch>
        </p:blipFill>
        <p:spPr bwMode="auto">
          <a:xfrm>
            <a:off x="0" y="0"/>
            <a:ext cx="9144000" cy="857250"/>
          </a:xfrm>
          <a:prstGeom prst="rect">
            <a:avLst/>
          </a:prstGeom>
          <a:noFill/>
        </p:spPr>
      </p:pic>
      <p:sp>
        <p:nvSpPr>
          <p:cNvPr id="1067" name="Rectangle 43"/>
          <p:cNvSpPr>
            <a:spLocks noChangeArrowheads="1"/>
          </p:cNvSpPr>
          <p:nvPr/>
        </p:nvSpPr>
        <p:spPr bwMode="auto">
          <a:xfrm rot="-21600000">
            <a:off x="5334000" y="6713538"/>
            <a:ext cx="3810000" cy="144462"/>
          </a:xfrm>
          <a:prstGeom prst="rect">
            <a:avLst/>
          </a:prstGeom>
          <a:gradFill rotWithShape="0">
            <a:gsLst>
              <a:gs pos="0">
                <a:schemeClr val="bg1"/>
              </a:gs>
              <a:gs pos="100000">
                <a:srgbClr val="BBAD6E"/>
              </a:gs>
            </a:gsLst>
            <a:lin ang="0" scaled="1"/>
          </a:gradFill>
          <a:ln w="9525">
            <a:solidFill>
              <a:schemeClr val="tx1">
                <a:alpha val="0"/>
              </a:schemeClr>
            </a:solidFill>
            <a:miter lim="800000"/>
            <a:headEnd/>
            <a:tailEnd/>
          </a:ln>
        </p:spPr>
        <p:txBody>
          <a:bodyPr wrap="none" anchor="ctr"/>
          <a:lstStyle/>
          <a:p>
            <a:endParaRPr lang="en-US"/>
          </a:p>
        </p:txBody>
      </p:sp>
      <p:sp>
        <p:nvSpPr>
          <p:cNvPr id="1052" name="Rectangle 28"/>
          <p:cNvSpPr>
            <a:spLocks noGrp="1" noChangeArrowheads="1"/>
          </p:cNvSpPr>
          <p:nvPr>
            <p:ph type="title"/>
          </p:nvPr>
        </p:nvSpPr>
        <p:spPr bwMode="white">
          <a:xfrm>
            <a:off x="1647825" y="0"/>
            <a:ext cx="5848350" cy="990600"/>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61" name="Text Box 37"/>
          <p:cNvSpPr txBox="1">
            <a:spLocks noChangeArrowheads="1"/>
          </p:cNvSpPr>
          <p:nvPr/>
        </p:nvSpPr>
        <p:spPr bwMode="auto">
          <a:xfrm>
            <a:off x="99704" y="6621772"/>
            <a:ext cx="187552" cy="184666"/>
          </a:xfrm>
          <a:prstGeom prst="rect">
            <a:avLst/>
          </a:prstGeom>
          <a:noFill/>
          <a:ln w="9525">
            <a:noFill/>
            <a:miter lim="800000"/>
            <a:headEnd/>
            <a:tailEnd/>
          </a:ln>
          <a:effectLst/>
        </p:spPr>
        <p:txBody>
          <a:bodyPr wrap="none" lIns="0" tIns="0" rIns="0" bIns="0">
            <a:spAutoFit/>
          </a:bodyPr>
          <a:lstStyle/>
          <a:p>
            <a:fld id="{64ABF2DB-93FB-4B17-B253-4E776035CE2C}" type="slidenum">
              <a:rPr lang="en-US" sz="1200" smtClean="0">
                <a:solidFill>
                  <a:schemeClr val="bg1">
                    <a:lumMod val="75000"/>
                  </a:schemeClr>
                </a:solidFill>
              </a:rPr>
              <a:pPr/>
              <a:t>‹#›</a:t>
            </a:fld>
            <a:endParaRPr lang="en-US" sz="1200" dirty="0">
              <a:solidFill>
                <a:schemeClr val="bg1">
                  <a:lumMod val="75000"/>
                </a:schemeClr>
              </a:solidFill>
            </a:endParaRPr>
          </a:p>
        </p:txBody>
      </p:sp>
      <p:sp>
        <p:nvSpPr>
          <p:cNvPr id="1070" name="Rectangle 46"/>
          <p:cNvSpPr>
            <a:spLocks noGrp="1" noChangeArrowheads="1"/>
          </p:cNvSpPr>
          <p:nvPr>
            <p:ph type="body" idx="1"/>
          </p:nvPr>
        </p:nvSpPr>
        <p:spPr bwMode="auto">
          <a:xfrm>
            <a:off x="457200" y="1460094"/>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2" name="Picture 5"/>
          <p:cNvPicPr>
            <a:picLocks noChangeAspect="1" noChangeArrowheads="1"/>
          </p:cNvPicPr>
          <p:nvPr userDrawn="1"/>
        </p:nvPicPr>
        <p:blipFill>
          <a:blip r:embed="rId20" cstate="print"/>
          <a:srcRect/>
          <a:stretch>
            <a:fillRect/>
          </a:stretch>
        </p:blipFill>
        <p:spPr bwMode="auto">
          <a:xfrm>
            <a:off x="7399867" y="150420"/>
            <a:ext cx="1650996" cy="526913"/>
          </a:xfrm>
          <a:prstGeom prst="rect">
            <a:avLst/>
          </a:prstGeom>
          <a:noFill/>
          <a:ln w="9525">
            <a:noFill/>
            <a:miter lim="800000"/>
            <a:headEnd/>
            <a:tailEnd/>
          </a:ln>
          <a:effectLst/>
        </p:spPr>
      </p:pic>
      <p:pic>
        <p:nvPicPr>
          <p:cNvPr id="13" name="Picture 1"/>
          <p:cNvPicPr>
            <a:picLocks noChangeAspect="1" noChangeArrowheads="1"/>
          </p:cNvPicPr>
          <p:nvPr userDrawn="1"/>
        </p:nvPicPr>
        <p:blipFill>
          <a:blip r:embed="rId21" cstate="print"/>
          <a:srcRect/>
          <a:stretch>
            <a:fillRect/>
          </a:stretch>
        </p:blipFill>
        <p:spPr bwMode="auto">
          <a:xfrm>
            <a:off x="8781995" y="269383"/>
            <a:ext cx="224073" cy="104465"/>
          </a:xfrm>
          <a:prstGeom prst="rect">
            <a:avLst/>
          </a:prstGeom>
          <a:noFill/>
          <a:ln w="9525">
            <a:noFill/>
            <a:miter lim="800000"/>
            <a:headEnd/>
            <a:tailEnd/>
          </a:ln>
        </p:spPr>
      </p:pic>
      <p:grpSp>
        <p:nvGrpSpPr>
          <p:cNvPr id="14" name="Group 13"/>
          <p:cNvGrpSpPr/>
          <p:nvPr userDrawn="1"/>
        </p:nvGrpSpPr>
        <p:grpSpPr>
          <a:xfrm>
            <a:off x="111234" y="217171"/>
            <a:ext cx="1832628" cy="498312"/>
            <a:chOff x="106359" y="117768"/>
            <a:chExt cx="2275608" cy="618767"/>
          </a:xfrm>
          <a:effectLst>
            <a:outerShdw blurRad="50800" dist="38100" dir="2700000" algn="tl" rotWithShape="0">
              <a:prstClr val="black">
                <a:alpha val="70000"/>
              </a:prstClr>
            </a:outerShdw>
          </a:effectLst>
        </p:grpSpPr>
        <p:pic>
          <p:nvPicPr>
            <p:cNvPr id="15" name="Picture 14" descr="logo_usarmy_gold_gradient.png"/>
            <p:cNvPicPr>
              <a:picLocks noChangeAspect="1"/>
            </p:cNvPicPr>
            <p:nvPr userDrawn="1"/>
          </p:nvPicPr>
          <p:blipFill>
            <a:blip r:embed="rId22" cstate="print"/>
            <a:stretch>
              <a:fillRect/>
            </a:stretch>
          </p:blipFill>
          <p:spPr>
            <a:xfrm>
              <a:off x="474673" y="117768"/>
              <a:ext cx="1907294" cy="618767"/>
            </a:xfrm>
            <a:prstGeom prst="rect">
              <a:avLst/>
            </a:prstGeom>
            <a:effectLst>
              <a:outerShdw blurRad="50800" dist="38100" dir="2700000" algn="tl" rotWithShape="0">
                <a:prstClr val="black">
                  <a:alpha val="40000"/>
                </a:prstClr>
              </a:outerShdw>
            </a:effectLst>
          </p:spPr>
        </p:pic>
        <p:pic>
          <p:nvPicPr>
            <p:cNvPr id="16" name="Picture 14" descr="AMC"/>
            <p:cNvPicPr>
              <a:picLocks noChangeAspect="1" noChangeArrowheads="1"/>
            </p:cNvPicPr>
            <p:nvPr userDrawn="1"/>
          </p:nvPicPr>
          <p:blipFill>
            <a:blip r:embed="rId23" cstate="print"/>
            <a:srcRect/>
            <a:stretch>
              <a:fillRect/>
            </a:stretch>
          </p:blipFill>
          <p:spPr bwMode="auto">
            <a:xfrm>
              <a:off x="106359" y="141439"/>
              <a:ext cx="337877" cy="425556"/>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96740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50" r:id="rId13"/>
    <p:sldLayoutId id="2147483652" r:id="rId14"/>
    <p:sldLayoutId id="2147483653" r:id="rId15"/>
    <p:sldLayoutId id="2147483654" r:id="rId16"/>
    <p:sldLayoutId id="2147483658" r:id="rId17"/>
  </p:sldLayoutIdLst>
  <p:timing>
    <p:tnLst>
      <p:par>
        <p:cTn id="1" dur="indefinite" restart="never" nodeType="tmRoot"/>
      </p:par>
    </p:tnLst>
  </p:timing>
  <p:txStyles>
    <p:titleStyle>
      <a:lvl1pPr algn="ctr" rtl="0" fontAlgn="base">
        <a:spcBef>
          <a:spcPct val="0"/>
        </a:spcBef>
        <a:spcAft>
          <a:spcPct val="0"/>
        </a:spcAft>
        <a:defRPr sz="2800">
          <a:solidFill>
            <a:schemeClr val="bg1"/>
          </a:solidFill>
          <a:latin typeface="+mn-lt"/>
          <a:ea typeface="+mj-ea"/>
          <a:cs typeface="+mj-cs"/>
        </a:defRPr>
      </a:lvl1pPr>
      <a:lvl2pPr algn="ctr" rtl="0" fontAlgn="base">
        <a:spcBef>
          <a:spcPct val="0"/>
        </a:spcBef>
        <a:spcAft>
          <a:spcPct val="0"/>
        </a:spcAft>
        <a:defRPr sz="2400">
          <a:solidFill>
            <a:schemeClr val="bg1"/>
          </a:solidFill>
          <a:latin typeface="Arial Black" pitchFamily="34" charset="0"/>
        </a:defRPr>
      </a:lvl2pPr>
      <a:lvl3pPr algn="ctr" rtl="0" fontAlgn="base">
        <a:spcBef>
          <a:spcPct val="0"/>
        </a:spcBef>
        <a:spcAft>
          <a:spcPct val="0"/>
        </a:spcAft>
        <a:defRPr sz="2400">
          <a:solidFill>
            <a:schemeClr val="bg1"/>
          </a:solidFill>
          <a:latin typeface="Arial Black" pitchFamily="34" charset="0"/>
        </a:defRPr>
      </a:lvl3pPr>
      <a:lvl4pPr algn="ctr" rtl="0" fontAlgn="base">
        <a:spcBef>
          <a:spcPct val="0"/>
        </a:spcBef>
        <a:spcAft>
          <a:spcPct val="0"/>
        </a:spcAft>
        <a:defRPr sz="2400">
          <a:solidFill>
            <a:schemeClr val="bg1"/>
          </a:solidFill>
          <a:latin typeface="Arial Black" pitchFamily="34" charset="0"/>
        </a:defRPr>
      </a:lvl4pPr>
      <a:lvl5pPr algn="ctr" rtl="0" fontAlgn="base">
        <a:spcBef>
          <a:spcPct val="0"/>
        </a:spcBef>
        <a:spcAft>
          <a:spcPct val="0"/>
        </a:spcAft>
        <a:defRPr sz="2400">
          <a:solidFill>
            <a:schemeClr val="bg1"/>
          </a:solidFill>
          <a:latin typeface="Arial Black" pitchFamily="34" charset="0"/>
        </a:defRPr>
      </a:lvl5pPr>
      <a:lvl6pPr marL="457200" algn="ctr" rtl="0" fontAlgn="base">
        <a:spcBef>
          <a:spcPct val="0"/>
        </a:spcBef>
        <a:spcAft>
          <a:spcPct val="0"/>
        </a:spcAft>
        <a:defRPr sz="2400">
          <a:solidFill>
            <a:schemeClr val="bg1"/>
          </a:solidFill>
          <a:latin typeface="Arial Black" pitchFamily="34" charset="0"/>
        </a:defRPr>
      </a:lvl6pPr>
      <a:lvl7pPr marL="914400" algn="ctr" rtl="0" fontAlgn="base">
        <a:spcBef>
          <a:spcPct val="0"/>
        </a:spcBef>
        <a:spcAft>
          <a:spcPct val="0"/>
        </a:spcAft>
        <a:defRPr sz="2400">
          <a:solidFill>
            <a:schemeClr val="bg1"/>
          </a:solidFill>
          <a:latin typeface="Arial Black" pitchFamily="34" charset="0"/>
        </a:defRPr>
      </a:lvl7pPr>
      <a:lvl8pPr marL="1371600" algn="ctr" rtl="0" fontAlgn="base">
        <a:spcBef>
          <a:spcPct val="0"/>
        </a:spcBef>
        <a:spcAft>
          <a:spcPct val="0"/>
        </a:spcAft>
        <a:defRPr sz="2400">
          <a:solidFill>
            <a:schemeClr val="bg1"/>
          </a:solidFill>
          <a:latin typeface="Arial Black" pitchFamily="34" charset="0"/>
        </a:defRPr>
      </a:lvl8pPr>
      <a:lvl9pPr marL="1828800" algn="ctr" rtl="0" fontAlgn="base">
        <a:spcBef>
          <a:spcPct val="0"/>
        </a:spcBef>
        <a:spcAft>
          <a:spcPct val="0"/>
        </a:spcAft>
        <a:defRPr sz="2400">
          <a:solidFill>
            <a:schemeClr val="bg1"/>
          </a:solidFill>
          <a:latin typeface="Arial Black" pitchFamily="34" charset="0"/>
        </a:defRPr>
      </a:lvl9pPr>
    </p:titleStyle>
    <p:bodyStyle>
      <a:lvl1pPr marL="342900" indent="-342900" algn="l" rtl="0" fontAlgn="base">
        <a:spcBef>
          <a:spcPct val="20000"/>
        </a:spcBef>
        <a:spcAft>
          <a:spcPct val="0"/>
        </a:spcAft>
        <a:buChar char="•"/>
        <a:defRPr b="1">
          <a:solidFill>
            <a:schemeClr val="tx1"/>
          </a:solidFill>
          <a:latin typeface="+mn-lt"/>
          <a:ea typeface="+mn-ea"/>
          <a:cs typeface="+mn-cs"/>
        </a:defRPr>
      </a:lvl1pPr>
      <a:lvl2pPr marL="742950" indent="-285750" algn="l" rtl="0" fontAlgn="base">
        <a:spcBef>
          <a:spcPct val="20000"/>
        </a:spcBef>
        <a:spcAft>
          <a:spcPct val="0"/>
        </a:spcAft>
        <a:buChar char="–"/>
        <a:defRPr b="1">
          <a:solidFill>
            <a:schemeClr val="tx1"/>
          </a:solidFill>
          <a:latin typeface="+mn-lt"/>
        </a:defRPr>
      </a:lvl2pPr>
      <a:lvl3pPr marL="1143000" indent="-228600" algn="l" rtl="0" fontAlgn="base">
        <a:spcBef>
          <a:spcPct val="20000"/>
        </a:spcBef>
        <a:spcAft>
          <a:spcPct val="0"/>
        </a:spcAft>
        <a:buChar char="•"/>
        <a:defRPr b="1">
          <a:solidFill>
            <a:schemeClr val="tx1"/>
          </a:solidFill>
          <a:latin typeface="+mn-lt"/>
        </a:defRPr>
      </a:lvl3pPr>
      <a:lvl4pPr marL="1600200" indent="-228600" algn="l" rtl="0" fontAlgn="base">
        <a:spcBef>
          <a:spcPct val="20000"/>
        </a:spcBef>
        <a:spcAft>
          <a:spcPct val="0"/>
        </a:spcAft>
        <a:buChar char="–"/>
        <a:defRPr b="1">
          <a:solidFill>
            <a:schemeClr val="tx1"/>
          </a:solidFill>
          <a:latin typeface="+mn-lt"/>
        </a:defRPr>
      </a:lvl4pPr>
      <a:lvl5pPr marL="2057400" indent="-228600" algn="l" rtl="0" fontAlgn="base">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emf"/><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video" Target="../media/media1.avi"/><Relationship Id="rId7" Type="http://schemas.openxmlformats.org/officeDocument/2006/relationships/image" Target="../media/image77.png"/><Relationship Id="rId2" Type="http://schemas.microsoft.com/office/2007/relationships/media" Target="../media/media1.avi"/><Relationship Id="rId1" Type="http://schemas.openxmlformats.org/officeDocument/2006/relationships/tags" Target="../tags/tag4.xml"/><Relationship Id="rId6" Type="http://schemas.openxmlformats.org/officeDocument/2006/relationships/image" Target="../media/image76.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3.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11430"/>
            <a:ext cx="9144001" cy="9966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pic>
        <p:nvPicPr>
          <p:cNvPr id="25758" name="Picture 158" descr="TP_BkGrnd_jpg10"/>
          <p:cNvPicPr>
            <a:picLocks noChangeAspect="1" noChangeArrowheads="1"/>
          </p:cNvPicPr>
          <p:nvPr/>
        </p:nvPicPr>
        <p:blipFill>
          <a:blip r:embed="rId3" cstate="print"/>
          <a:srcRect/>
          <a:stretch>
            <a:fillRect/>
          </a:stretch>
        </p:blipFill>
        <p:spPr bwMode="auto">
          <a:xfrm>
            <a:off x="0" y="1850239"/>
            <a:ext cx="9144000" cy="2714625"/>
          </a:xfrm>
          <a:prstGeom prst="rect">
            <a:avLst/>
          </a:prstGeom>
          <a:noFill/>
        </p:spPr>
      </p:pic>
      <p:pic>
        <p:nvPicPr>
          <p:cNvPr id="25623" name="Picture 23" descr="tagline1"/>
          <p:cNvPicPr>
            <a:picLocks noChangeAspect="1" noChangeArrowheads="1"/>
          </p:cNvPicPr>
          <p:nvPr/>
        </p:nvPicPr>
        <p:blipFill>
          <a:blip r:embed="rId4" cstate="print"/>
          <a:srcRect/>
          <a:stretch>
            <a:fillRect/>
          </a:stretch>
        </p:blipFill>
        <p:spPr bwMode="auto">
          <a:xfrm>
            <a:off x="2362200" y="4629150"/>
            <a:ext cx="6248400" cy="215900"/>
          </a:xfrm>
          <a:prstGeom prst="rect">
            <a:avLst/>
          </a:prstGeom>
          <a:noFill/>
          <a:effectLst/>
        </p:spPr>
      </p:pic>
      <p:grpSp>
        <p:nvGrpSpPr>
          <p:cNvPr id="25754" name="Group 154"/>
          <p:cNvGrpSpPr>
            <a:grpSpLocks/>
          </p:cNvGrpSpPr>
          <p:nvPr/>
        </p:nvGrpSpPr>
        <p:grpSpPr bwMode="auto">
          <a:xfrm>
            <a:off x="671513" y="903288"/>
            <a:ext cx="677862" cy="377825"/>
            <a:chOff x="423" y="569"/>
            <a:chExt cx="427" cy="238"/>
          </a:xfrm>
        </p:grpSpPr>
        <p:sp>
          <p:nvSpPr>
            <p:cNvPr id="25633" name="Freeform 33"/>
            <p:cNvSpPr>
              <a:spLocks/>
            </p:cNvSpPr>
            <p:nvPr/>
          </p:nvSpPr>
          <p:spPr bwMode="auto">
            <a:xfrm>
              <a:off x="423" y="569"/>
              <a:ext cx="179" cy="171"/>
            </a:xfrm>
            <a:custGeom>
              <a:avLst/>
              <a:gdLst/>
              <a:ahLst/>
              <a:cxnLst>
                <a:cxn ang="0">
                  <a:pos x="176" y="5"/>
                </a:cxn>
                <a:cxn ang="0">
                  <a:pos x="172" y="2"/>
                </a:cxn>
                <a:cxn ang="0">
                  <a:pos x="165" y="0"/>
                </a:cxn>
                <a:cxn ang="0">
                  <a:pos x="16" y="0"/>
                </a:cxn>
                <a:cxn ang="0">
                  <a:pos x="10" y="2"/>
                </a:cxn>
                <a:cxn ang="0">
                  <a:pos x="5" y="5"/>
                </a:cxn>
                <a:cxn ang="0">
                  <a:pos x="2" y="10"/>
                </a:cxn>
                <a:cxn ang="0">
                  <a:pos x="0" y="16"/>
                </a:cxn>
                <a:cxn ang="0">
                  <a:pos x="0" y="156"/>
                </a:cxn>
                <a:cxn ang="0">
                  <a:pos x="2" y="162"/>
                </a:cxn>
                <a:cxn ang="0">
                  <a:pos x="5" y="167"/>
                </a:cxn>
                <a:cxn ang="0">
                  <a:pos x="10" y="170"/>
                </a:cxn>
                <a:cxn ang="0">
                  <a:pos x="16" y="171"/>
                </a:cxn>
                <a:cxn ang="0">
                  <a:pos x="165" y="171"/>
                </a:cxn>
                <a:cxn ang="0">
                  <a:pos x="172" y="170"/>
                </a:cxn>
                <a:cxn ang="0">
                  <a:pos x="176" y="167"/>
                </a:cxn>
                <a:cxn ang="0">
                  <a:pos x="179" y="162"/>
                </a:cxn>
                <a:cxn ang="0">
                  <a:pos x="179" y="156"/>
                </a:cxn>
                <a:cxn ang="0">
                  <a:pos x="179" y="16"/>
                </a:cxn>
                <a:cxn ang="0">
                  <a:pos x="179" y="10"/>
                </a:cxn>
                <a:cxn ang="0">
                  <a:pos x="176" y="5"/>
                </a:cxn>
              </a:cxnLst>
              <a:rect l="0" t="0" r="r" b="b"/>
              <a:pathLst>
                <a:path w="179" h="171">
                  <a:moveTo>
                    <a:pt x="176" y="5"/>
                  </a:moveTo>
                  <a:lnTo>
                    <a:pt x="172" y="2"/>
                  </a:lnTo>
                  <a:lnTo>
                    <a:pt x="165" y="0"/>
                  </a:lnTo>
                  <a:lnTo>
                    <a:pt x="16" y="0"/>
                  </a:lnTo>
                  <a:lnTo>
                    <a:pt x="10" y="2"/>
                  </a:lnTo>
                  <a:lnTo>
                    <a:pt x="5" y="5"/>
                  </a:lnTo>
                  <a:lnTo>
                    <a:pt x="2" y="10"/>
                  </a:lnTo>
                  <a:lnTo>
                    <a:pt x="0" y="16"/>
                  </a:lnTo>
                  <a:lnTo>
                    <a:pt x="0" y="156"/>
                  </a:lnTo>
                  <a:lnTo>
                    <a:pt x="2" y="162"/>
                  </a:lnTo>
                  <a:lnTo>
                    <a:pt x="5" y="167"/>
                  </a:lnTo>
                  <a:lnTo>
                    <a:pt x="10" y="170"/>
                  </a:lnTo>
                  <a:lnTo>
                    <a:pt x="16" y="171"/>
                  </a:lnTo>
                  <a:lnTo>
                    <a:pt x="165" y="171"/>
                  </a:lnTo>
                  <a:lnTo>
                    <a:pt x="172" y="170"/>
                  </a:lnTo>
                  <a:lnTo>
                    <a:pt x="176" y="167"/>
                  </a:lnTo>
                  <a:lnTo>
                    <a:pt x="179" y="162"/>
                  </a:lnTo>
                  <a:lnTo>
                    <a:pt x="179" y="156"/>
                  </a:lnTo>
                  <a:lnTo>
                    <a:pt x="179" y="16"/>
                  </a:lnTo>
                  <a:lnTo>
                    <a:pt x="179" y="10"/>
                  </a:lnTo>
                  <a:lnTo>
                    <a:pt x="176" y="5"/>
                  </a:lnTo>
                  <a:close/>
                </a:path>
              </a:pathLst>
            </a:custGeom>
            <a:solidFill>
              <a:srgbClr val="000000"/>
            </a:solidFill>
            <a:ln w="9525">
              <a:noFill/>
              <a:round/>
              <a:headEnd/>
              <a:tailEnd/>
            </a:ln>
          </p:spPr>
          <p:txBody>
            <a:bodyPr/>
            <a:lstStyle/>
            <a:p>
              <a:endParaRPr lang="en-US"/>
            </a:p>
          </p:txBody>
        </p:sp>
        <p:sp>
          <p:nvSpPr>
            <p:cNvPr id="25634" name="Freeform 34"/>
            <p:cNvSpPr>
              <a:spLocks/>
            </p:cNvSpPr>
            <p:nvPr/>
          </p:nvSpPr>
          <p:spPr bwMode="auto">
            <a:xfrm>
              <a:off x="428" y="576"/>
              <a:ext cx="170" cy="160"/>
            </a:xfrm>
            <a:custGeom>
              <a:avLst/>
              <a:gdLst/>
              <a:ahLst/>
              <a:cxnLst>
                <a:cxn ang="0">
                  <a:pos x="170" y="9"/>
                </a:cxn>
                <a:cxn ang="0">
                  <a:pos x="170" y="6"/>
                </a:cxn>
                <a:cxn ang="0">
                  <a:pos x="167" y="3"/>
                </a:cxn>
                <a:cxn ang="0">
                  <a:pos x="163" y="0"/>
                </a:cxn>
                <a:cxn ang="0">
                  <a:pos x="160" y="0"/>
                </a:cxn>
                <a:cxn ang="0">
                  <a:pos x="11" y="0"/>
                </a:cxn>
                <a:cxn ang="0">
                  <a:pos x="6" y="0"/>
                </a:cxn>
                <a:cxn ang="0">
                  <a:pos x="3" y="3"/>
                </a:cxn>
                <a:cxn ang="0">
                  <a:pos x="1" y="6"/>
                </a:cxn>
                <a:cxn ang="0">
                  <a:pos x="0" y="9"/>
                </a:cxn>
                <a:cxn ang="0">
                  <a:pos x="0" y="149"/>
                </a:cxn>
                <a:cxn ang="0">
                  <a:pos x="1" y="154"/>
                </a:cxn>
                <a:cxn ang="0">
                  <a:pos x="3" y="157"/>
                </a:cxn>
                <a:cxn ang="0">
                  <a:pos x="6" y="158"/>
                </a:cxn>
                <a:cxn ang="0">
                  <a:pos x="11" y="160"/>
                </a:cxn>
                <a:cxn ang="0">
                  <a:pos x="160" y="160"/>
                </a:cxn>
                <a:cxn ang="0">
                  <a:pos x="163" y="158"/>
                </a:cxn>
                <a:cxn ang="0">
                  <a:pos x="167" y="157"/>
                </a:cxn>
                <a:cxn ang="0">
                  <a:pos x="170" y="154"/>
                </a:cxn>
                <a:cxn ang="0">
                  <a:pos x="170" y="149"/>
                </a:cxn>
                <a:cxn ang="0">
                  <a:pos x="170" y="9"/>
                </a:cxn>
              </a:cxnLst>
              <a:rect l="0" t="0" r="r" b="b"/>
              <a:pathLst>
                <a:path w="170" h="160">
                  <a:moveTo>
                    <a:pt x="170" y="9"/>
                  </a:moveTo>
                  <a:lnTo>
                    <a:pt x="170" y="6"/>
                  </a:lnTo>
                  <a:lnTo>
                    <a:pt x="167" y="3"/>
                  </a:lnTo>
                  <a:lnTo>
                    <a:pt x="163" y="0"/>
                  </a:lnTo>
                  <a:lnTo>
                    <a:pt x="160" y="0"/>
                  </a:lnTo>
                  <a:lnTo>
                    <a:pt x="11" y="0"/>
                  </a:lnTo>
                  <a:lnTo>
                    <a:pt x="6" y="0"/>
                  </a:lnTo>
                  <a:lnTo>
                    <a:pt x="3" y="3"/>
                  </a:lnTo>
                  <a:lnTo>
                    <a:pt x="1" y="6"/>
                  </a:lnTo>
                  <a:lnTo>
                    <a:pt x="0" y="9"/>
                  </a:lnTo>
                  <a:lnTo>
                    <a:pt x="0" y="149"/>
                  </a:lnTo>
                  <a:lnTo>
                    <a:pt x="1" y="154"/>
                  </a:lnTo>
                  <a:lnTo>
                    <a:pt x="3" y="157"/>
                  </a:lnTo>
                  <a:lnTo>
                    <a:pt x="6" y="158"/>
                  </a:lnTo>
                  <a:lnTo>
                    <a:pt x="11" y="160"/>
                  </a:lnTo>
                  <a:lnTo>
                    <a:pt x="160" y="160"/>
                  </a:lnTo>
                  <a:lnTo>
                    <a:pt x="163" y="158"/>
                  </a:lnTo>
                  <a:lnTo>
                    <a:pt x="167" y="157"/>
                  </a:lnTo>
                  <a:lnTo>
                    <a:pt x="170" y="154"/>
                  </a:lnTo>
                  <a:lnTo>
                    <a:pt x="170" y="149"/>
                  </a:lnTo>
                  <a:lnTo>
                    <a:pt x="170" y="9"/>
                  </a:lnTo>
                  <a:close/>
                </a:path>
              </a:pathLst>
            </a:custGeom>
            <a:solidFill>
              <a:srgbClr val="F3C41E"/>
            </a:solidFill>
            <a:ln w="9525">
              <a:noFill/>
              <a:round/>
              <a:headEnd/>
              <a:tailEnd/>
            </a:ln>
          </p:spPr>
          <p:txBody>
            <a:bodyPr/>
            <a:lstStyle/>
            <a:p>
              <a:endParaRPr lang="en-US"/>
            </a:p>
          </p:txBody>
        </p:sp>
        <p:sp>
          <p:nvSpPr>
            <p:cNvPr id="25635" name="Freeform 35"/>
            <p:cNvSpPr>
              <a:spLocks/>
            </p:cNvSpPr>
            <p:nvPr/>
          </p:nvSpPr>
          <p:spPr bwMode="auto">
            <a:xfrm>
              <a:off x="434" y="580"/>
              <a:ext cx="159" cy="151"/>
            </a:xfrm>
            <a:custGeom>
              <a:avLst/>
              <a:gdLst/>
              <a:ahLst/>
              <a:cxnLst>
                <a:cxn ang="0">
                  <a:pos x="157" y="2"/>
                </a:cxn>
                <a:cxn ang="0">
                  <a:pos x="154" y="0"/>
                </a:cxn>
                <a:cxn ang="0">
                  <a:pos x="5" y="0"/>
                </a:cxn>
                <a:cxn ang="0">
                  <a:pos x="2" y="2"/>
                </a:cxn>
                <a:cxn ang="0">
                  <a:pos x="0" y="5"/>
                </a:cxn>
                <a:cxn ang="0">
                  <a:pos x="0" y="145"/>
                </a:cxn>
                <a:cxn ang="0">
                  <a:pos x="2" y="150"/>
                </a:cxn>
                <a:cxn ang="0">
                  <a:pos x="5" y="151"/>
                </a:cxn>
                <a:cxn ang="0">
                  <a:pos x="154" y="151"/>
                </a:cxn>
                <a:cxn ang="0">
                  <a:pos x="157" y="150"/>
                </a:cxn>
                <a:cxn ang="0">
                  <a:pos x="159" y="145"/>
                </a:cxn>
                <a:cxn ang="0">
                  <a:pos x="159" y="5"/>
                </a:cxn>
                <a:cxn ang="0">
                  <a:pos x="157" y="2"/>
                </a:cxn>
              </a:cxnLst>
              <a:rect l="0" t="0" r="r" b="b"/>
              <a:pathLst>
                <a:path w="159" h="151">
                  <a:moveTo>
                    <a:pt x="157" y="2"/>
                  </a:moveTo>
                  <a:lnTo>
                    <a:pt x="154" y="0"/>
                  </a:lnTo>
                  <a:lnTo>
                    <a:pt x="5" y="0"/>
                  </a:lnTo>
                  <a:lnTo>
                    <a:pt x="2" y="2"/>
                  </a:lnTo>
                  <a:lnTo>
                    <a:pt x="0" y="5"/>
                  </a:lnTo>
                  <a:lnTo>
                    <a:pt x="0" y="145"/>
                  </a:lnTo>
                  <a:lnTo>
                    <a:pt x="2" y="150"/>
                  </a:lnTo>
                  <a:lnTo>
                    <a:pt x="5" y="151"/>
                  </a:lnTo>
                  <a:lnTo>
                    <a:pt x="154" y="151"/>
                  </a:lnTo>
                  <a:lnTo>
                    <a:pt x="157" y="150"/>
                  </a:lnTo>
                  <a:lnTo>
                    <a:pt x="159" y="145"/>
                  </a:lnTo>
                  <a:lnTo>
                    <a:pt x="159" y="5"/>
                  </a:lnTo>
                  <a:lnTo>
                    <a:pt x="157" y="2"/>
                  </a:lnTo>
                  <a:close/>
                </a:path>
              </a:pathLst>
            </a:custGeom>
            <a:solidFill>
              <a:srgbClr val="000000"/>
            </a:solidFill>
            <a:ln w="9525">
              <a:noFill/>
              <a:round/>
              <a:headEnd/>
              <a:tailEnd/>
            </a:ln>
          </p:spPr>
          <p:txBody>
            <a:bodyPr/>
            <a:lstStyle/>
            <a:p>
              <a:endParaRPr lang="en-US"/>
            </a:p>
          </p:txBody>
        </p:sp>
        <p:sp>
          <p:nvSpPr>
            <p:cNvPr id="25636" name="Freeform 36"/>
            <p:cNvSpPr>
              <a:spLocks/>
            </p:cNvSpPr>
            <p:nvPr/>
          </p:nvSpPr>
          <p:spPr bwMode="auto">
            <a:xfrm>
              <a:off x="448" y="591"/>
              <a:ext cx="134" cy="126"/>
            </a:xfrm>
            <a:custGeom>
              <a:avLst/>
              <a:gdLst/>
              <a:ahLst/>
              <a:cxnLst>
                <a:cxn ang="0">
                  <a:pos x="134" y="47"/>
                </a:cxn>
                <a:cxn ang="0">
                  <a:pos x="84" y="47"/>
                </a:cxn>
                <a:cxn ang="0">
                  <a:pos x="67" y="0"/>
                </a:cxn>
                <a:cxn ang="0">
                  <a:pos x="52" y="47"/>
                </a:cxn>
                <a:cxn ang="0">
                  <a:pos x="0" y="47"/>
                </a:cxn>
                <a:cxn ang="0">
                  <a:pos x="41" y="78"/>
                </a:cxn>
                <a:cxn ang="0">
                  <a:pos x="26" y="125"/>
                </a:cxn>
                <a:cxn ang="0">
                  <a:pos x="67" y="96"/>
                </a:cxn>
                <a:cxn ang="0">
                  <a:pos x="108" y="126"/>
                </a:cxn>
                <a:cxn ang="0">
                  <a:pos x="93" y="76"/>
                </a:cxn>
                <a:cxn ang="0">
                  <a:pos x="134" y="47"/>
                </a:cxn>
              </a:cxnLst>
              <a:rect l="0" t="0" r="r" b="b"/>
              <a:pathLst>
                <a:path w="134" h="126">
                  <a:moveTo>
                    <a:pt x="134" y="47"/>
                  </a:moveTo>
                  <a:lnTo>
                    <a:pt x="84" y="47"/>
                  </a:lnTo>
                  <a:lnTo>
                    <a:pt x="67" y="0"/>
                  </a:lnTo>
                  <a:lnTo>
                    <a:pt x="52" y="47"/>
                  </a:lnTo>
                  <a:lnTo>
                    <a:pt x="0" y="47"/>
                  </a:lnTo>
                  <a:lnTo>
                    <a:pt x="41" y="78"/>
                  </a:lnTo>
                  <a:lnTo>
                    <a:pt x="26" y="125"/>
                  </a:lnTo>
                  <a:lnTo>
                    <a:pt x="67" y="96"/>
                  </a:lnTo>
                  <a:lnTo>
                    <a:pt x="108" y="126"/>
                  </a:lnTo>
                  <a:lnTo>
                    <a:pt x="93" y="76"/>
                  </a:lnTo>
                  <a:lnTo>
                    <a:pt x="134" y="47"/>
                  </a:lnTo>
                  <a:close/>
                </a:path>
              </a:pathLst>
            </a:custGeom>
            <a:solidFill>
              <a:srgbClr val="F3C41E"/>
            </a:solidFill>
            <a:ln w="9525">
              <a:noFill/>
              <a:round/>
              <a:headEnd/>
              <a:tailEnd/>
            </a:ln>
          </p:spPr>
          <p:txBody>
            <a:bodyPr/>
            <a:lstStyle/>
            <a:p>
              <a:endParaRPr lang="en-US"/>
            </a:p>
          </p:txBody>
        </p:sp>
        <p:sp>
          <p:nvSpPr>
            <p:cNvPr id="25637" name="Freeform 37"/>
            <p:cNvSpPr>
              <a:spLocks/>
            </p:cNvSpPr>
            <p:nvPr/>
          </p:nvSpPr>
          <p:spPr bwMode="auto">
            <a:xfrm>
              <a:off x="465" y="608"/>
              <a:ext cx="100" cy="94"/>
            </a:xfrm>
            <a:custGeom>
              <a:avLst/>
              <a:gdLst/>
              <a:ahLst/>
              <a:cxnLst>
                <a:cxn ang="0">
                  <a:pos x="100" y="35"/>
                </a:cxn>
                <a:cxn ang="0">
                  <a:pos x="62" y="35"/>
                </a:cxn>
                <a:cxn ang="0">
                  <a:pos x="50" y="0"/>
                </a:cxn>
                <a:cxn ang="0">
                  <a:pos x="38" y="35"/>
                </a:cxn>
                <a:cxn ang="0">
                  <a:pos x="0" y="35"/>
                </a:cxn>
                <a:cxn ang="0">
                  <a:pos x="32" y="58"/>
                </a:cxn>
                <a:cxn ang="0">
                  <a:pos x="19" y="94"/>
                </a:cxn>
                <a:cxn ang="0">
                  <a:pos x="50" y="71"/>
                </a:cxn>
                <a:cxn ang="0">
                  <a:pos x="82" y="94"/>
                </a:cxn>
                <a:cxn ang="0">
                  <a:pos x="70" y="58"/>
                </a:cxn>
                <a:cxn ang="0">
                  <a:pos x="100" y="35"/>
                </a:cxn>
              </a:cxnLst>
              <a:rect l="0" t="0" r="r" b="b"/>
              <a:pathLst>
                <a:path w="100" h="94">
                  <a:moveTo>
                    <a:pt x="100" y="35"/>
                  </a:moveTo>
                  <a:lnTo>
                    <a:pt x="62" y="35"/>
                  </a:lnTo>
                  <a:lnTo>
                    <a:pt x="50" y="0"/>
                  </a:lnTo>
                  <a:lnTo>
                    <a:pt x="38" y="35"/>
                  </a:lnTo>
                  <a:lnTo>
                    <a:pt x="0" y="35"/>
                  </a:lnTo>
                  <a:lnTo>
                    <a:pt x="32" y="58"/>
                  </a:lnTo>
                  <a:lnTo>
                    <a:pt x="19" y="94"/>
                  </a:lnTo>
                  <a:lnTo>
                    <a:pt x="50" y="71"/>
                  </a:lnTo>
                  <a:lnTo>
                    <a:pt x="82" y="94"/>
                  </a:lnTo>
                  <a:lnTo>
                    <a:pt x="70" y="58"/>
                  </a:lnTo>
                  <a:lnTo>
                    <a:pt x="100" y="35"/>
                  </a:lnTo>
                  <a:close/>
                </a:path>
              </a:pathLst>
            </a:custGeom>
            <a:solidFill>
              <a:srgbClr val="000000"/>
            </a:solidFill>
            <a:ln w="9525">
              <a:noFill/>
              <a:round/>
              <a:headEnd/>
              <a:tailEnd/>
            </a:ln>
          </p:spPr>
          <p:txBody>
            <a:bodyPr/>
            <a:lstStyle/>
            <a:p>
              <a:endParaRPr lang="en-US"/>
            </a:p>
          </p:txBody>
        </p:sp>
        <p:sp>
          <p:nvSpPr>
            <p:cNvPr id="25638" name="Freeform 38"/>
            <p:cNvSpPr>
              <a:spLocks/>
            </p:cNvSpPr>
            <p:nvPr/>
          </p:nvSpPr>
          <p:spPr bwMode="auto">
            <a:xfrm>
              <a:off x="477" y="620"/>
              <a:ext cx="76" cy="71"/>
            </a:xfrm>
            <a:custGeom>
              <a:avLst/>
              <a:gdLst/>
              <a:ahLst/>
              <a:cxnLst>
                <a:cxn ang="0">
                  <a:pos x="53" y="44"/>
                </a:cxn>
                <a:cxn ang="0">
                  <a:pos x="76" y="27"/>
                </a:cxn>
                <a:cxn ang="0">
                  <a:pos x="47" y="27"/>
                </a:cxn>
                <a:cxn ang="0">
                  <a:pos x="38" y="0"/>
                </a:cxn>
                <a:cxn ang="0">
                  <a:pos x="29" y="27"/>
                </a:cxn>
                <a:cxn ang="0">
                  <a:pos x="0" y="27"/>
                </a:cxn>
                <a:cxn ang="0">
                  <a:pos x="24" y="44"/>
                </a:cxn>
                <a:cxn ang="0">
                  <a:pos x="15" y="71"/>
                </a:cxn>
                <a:cxn ang="0">
                  <a:pos x="38" y="55"/>
                </a:cxn>
                <a:cxn ang="0">
                  <a:pos x="62" y="71"/>
                </a:cxn>
                <a:cxn ang="0">
                  <a:pos x="53" y="44"/>
                </a:cxn>
              </a:cxnLst>
              <a:rect l="0" t="0" r="r" b="b"/>
              <a:pathLst>
                <a:path w="76" h="71">
                  <a:moveTo>
                    <a:pt x="53" y="44"/>
                  </a:moveTo>
                  <a:lnTo>
                    <a:pt x="76" y="27"/>
                  </a:lnTo>
                  <a:lnTo>
                    <a:pt x="47" y="27"/>
                  </a:lnTo>
                  <a:lnTo>
                    <a:pt x="38" y="0"/>
                  </a:lnTo>
                  <a:lnTo>
                    <a:pt x="29" y="27"/>
                  </a:lnTo>
                  <a:lnTo>
                    <a:pt x="0" y="27"/>
                  </a:lnTo>
                  <a:lnTo>
                    <a:pt x="24" y="44"/>
                  </a:lnTo>
                  <a:lnTo>
                    <a:pt x="15" y="71"/>
                  </a:lnTo>
                  <a:lnTo>
                    <a:pt x="38" y="55"/>
                  </a:lnTo>
                  <a:lnTo>
                    <a:pt x="62" y="71"/>
                  </a:lnTo>
                  <a:lnTo>
                    <a:pt x="53" y="44"/>
                  </a:lnTo>
                  <a:close/>
                </a:path>
              </a:pathLst>
            </a:custGeom>
            <a:solidFill>
              <a:srgbClr val="FFFFFF"/>
            </a:solidFill>
            <a:ln w="9525">
              <a:noFill/>
              <a:round/>
              <a:headEnd/>
              <a:tailEnd/>
            </a:ln>
          </p:spPr>
          <p:txBody>
            <a:bodyPr/>
            <a:lstStyle/>
            <a:p>
              <a:endParaRPr lang="en-US"/>
            </a:p>
          </p:txBody>
        </p:sp>
        <p:sp>
          <p:nvSpPr>
            <p:cNvPr id="25639" name="Freeform 39"/>
            <p:cNvSpPr>
              <a:spLocks/>
            </p:cNvSpPr>
            <p:nvPr/>
          </p:nvSpPr>
          <p:spPr bwMode="auto">
            <a:xfrm>
              <a:off x="423" y="745"/>
              <a:ext cx="179" cy="62"/>
            </a:xfrm>
            <a:custGeom>
              <a:avLst/>
              <a:gdLst/>
              <a:ahLst/>
              <a:cxnLst>
                <a:cxn ang="0">
                  <a:pos x="16" y="0"/>
                </a:cxn>
                <a:cxn ang="0">
                  <a:pos x="10" y="0"/>
                </a:cxn>
                <a:cxn ang="0">
                  <a:pos x="5" y="4"/>
                </a:cxn>
                <a:cxn ang="0">
                  <a:pos x="2" y="9"/>
                </a:cxn>
                <a:cxn ang="0">
                  <a:pos x="0" y="14"/>
                </a:cxn>
                <a:cxn ang="0">
                  <a:pos x="0" y="49"/>
                </a:cxn>
                <a:cxn ang="0">
                  <a:pos x="2" y="53"/>
                </a:cxn>
                <a:cxn ang="0">
                  <a:pos x="5" y="58"/>
                </a:cxn>
                <a:cxn ang="0">
                  <a:pos x="10" y="62"/>
                </a:cxn>
                <a:cxn ang="0">
                  <a:pos x="16" y="62"/>
                </a:cxn>
                <a:cxn ang="0">
                  <a:pos x="165" y="62"/>
                </a:cxn>
                <a:cxn ang="0">
                  <a:pos x="172" y="62"/>
                </a:cxn>
                <a:cxn ang="0">
                  <a:pos x="176" y="58"/>
                </a:cxn>
                <a:cxn ang="0">
                  <a:pos x="179" y="53"/>
                </a:cxn>
                <a:cxn ang="0">
                  <a:pos x="179" y="49"/>
                </a:cxn>
                <a:cxn ang="0">
                  <a:pos x="179" y="14"/>
                </a:cxn>
                <a:cxn ang="0">
                  <a:pos x="179" y="9"/>
                </a:cxn>
                <a:cxn ang="0">
                  <a:pos x="176" y="4"/>
                </a:cxn>
                <a:cxn ang="0">
                  <a:pos x="172" y="0"/>
                </a:cxn>
                <a:cxn ang="0">
                  <a:pos x="165" y="0"/>
                </a:cxn>
                <a:cxn ang="0">
                  <a:pos x="16" y="0"/>
                </a:cxn>
              </a:cxnLst>
              <a:rect l="0" t="0" r="r" b="b"/>
              <a:pathLst>
                <a:path w="179" h="62">
                  <a:moveTo>
                    <a:pt x="16" y="0"/>
                  </a:moveTo>
                  <a:lnTo>
                    <a:pt x="10" y="0"/>
                  </a:lnTo>
                  <a:lnTo>
                    <a:pt x="5" y="4"/>
                  </a:lnTo>
                  <a:lnTo>
                    <a:pt x="2" y="9"/>
                  </a:lnTo>
                  <a:lnTo>
                    <a:pt x="0" y="14"/>
                  </a:lnTo>
                  <a:lnTo>
                    <a:pt x="0" y="49"/>
                  </a:lnTo>
                  <a:lnTo>
                    <a:pt x="2" y="53"/>
                  </a:lnTo>
                  <a:lnTo>
                    <a:pt x="5" y="58"/>
                  </a:lnTo>
                  <a:lnTo>
                    <a:pt x="10" y="62"/>
                  </a:lnTo>
                  <a:lnTo>
                    <a:pt x="16" y="62"/>
                  </a:lnTo>
                  <a:lnTo>
                    <a:pt x="165" y="62"/>
                  </a:lnTo>
                  <a:lnTo>
                    <a:pt x="172" y="62"/>
                  </a:lnTo>
                  <a:lnTo>
                    <a:pt x="176" y="58"/>
                  </a:lnTo>
                  <a:lnTo>
                    <a:pt x="179" y="53"/>
                  </a:lnTo>
                  <a:lnTo>
                    <a:pt x="179" y="49"/>
                  </a:lnTo>
                  <a:lnTo>
                    <a:pt x="179" y="14"/>
                  </a:lnTo>
                  <a:lnTo>
                    <a:pt x="179" y="9"/>
                  </a:lnTo>
                  <a:lnTo>
                    <a:pt x="176" y="4"/>
                  </a:lnTo>
                  <a:lnTo>
                    <a:pt x="172" y="0"/>
                  </a:lnTo>
                  <a:lnTo>
                    <a:pt x="165" y="0"/>
                  </a:lnTo>
                  <a:lnTo>
                    <a:pt x="16" y="0"/>
                  </a:lnTo>
                  <a:close/>
                </a:path>
              </a:pathLst>
            </a:custGeom>
            <a:solidFill>
              <a:srgbClr val="000000"/>
            </a:solidFill>
            <a:ln w="9525">
              <a:noFill/>
              <a:round/>
              <a:headEnd/>
              <a:tailEnd/>
            </a:ln>
          </p:spPr>
          <p:txBody>
            <a:bodyPr/>
            <a:lstStyle/>
            <a:p>
              <a:endParaRPr lang="en-US"/>
            </a:p>
          </p:txBody>
        </p:sp>
        <p:sp>
          <p:nvSpPr>
            <p:cNvPr id="25640" name="Freeform 40"/>
            <p:cNvSpPr>
              <a:spLocks/>
            </p:cNvSpPr>
            <p:nvPr/>
          </p:nvSpPr>
          <p:spPr bwMode="auto">
            <a:xfrm>
              <a:off x="428" y="749"/>
              <a:ext cx="170" cy="54"/>
            </a:xfrm>
            <a:custGeom>
              <a:avLst/>
              <a:gdLst/>
              <a:ahLst/>
              <a:cxnLst>
                <a:cxn ang="0">
                  <a:pos x="3" y="3"/>
                </a:cxn>
                <a:cxn ang="0">
                  <a:pos x="1" y="7"/>
                </a:cxn>
                <a:cxn ang="0">
                  <a:pos x="0" y="10"/>
                </a:cxn>
                <a:cxn ang="0">
                  <a:pos x="0" y="45"/>
                </a:cxn>
                <a:cxn ang="0">
                  <a:pos x="1" y="48"/>
                </a:cxn>
                <a:cxn ang="0">
                  <a:pos x="3" y="51"/>
                </a:cxn>
                <a:cxn ang="0">
                  <a:pos x="6" y="54"/>
                </a:cxn>
                <a:cxn ang="0">
                  <a:pos x="11" y="54"/>
                </a:cxn>
                <a:cxn ang="0">
                  <a:pos x="160" y="54"/>
                </a:cxn>
                <a:cxn ang="0">
                  <a:pos x="163" y="54"/>
                </a:cxn>
                <a:cxn ang="0">
                  <a:pos x="167" y="51"/>
                </a:cxn>
                <a:cxn ang="0">
                  <a:pos x="170" y="48"/>
                </a:cxn>
                <a:cxn ang="0">
                  <a:pos x="170" y="45"/>
                </a:cxn>
                <a:cxn ang="0">
                  <a:pos x="170" y="10"/>
                </a:cxn>
                <a:cxn ang="0">
                  <a:pos x="170" y="7"/>
                </a:cxn>
                <a:cxn ang="0">
                  <a:pos x="167" y="3"/>
                </a:cxn>
                <a:cxn ang="0">
                  <a:pos x="163" y="0"/>
                </a:cxn>
                <a:cxn ang="0">
                  <a:pos x="160" y="0"/>
                </a:cxn>
                <a:cxn ang="0">
                  <a:pos x="11" y="0"/>
                </a:cxn>
                <a:cxn ang="0">
                  <a:pos x="6" y="0"/>
                </a:cxn>
                <a:cxn ang="0">
                  <a:pos x="3" y="3"/>
                </a:cxn>
              </a:cxnLst>
              <a:rect l="0" t="0" r="r" b="b"/>
              <a:pathLst>
                <a:path w="170" h="54">
                  <a:moveTo>
                    <a:pt x="3" y="3"/>
                  </a:moveTo>
                  <a:lnTo>
                    <a:pt x="1" y="7"/>
                  </a:lnTo>
                  <a:lnTo>
                    <a:pt x="0" y="10"/>
                  </a:lnTo>
                  <a:lnTo>
                    <a:pt x="0" y="45"/>
                  </a:lnTo>
                  <a:lnTo>
                    <a:pt x="1" y="48"/>
                  </a:lnTo>
                  <a:lnTo>
                    <a:pt x="3" y="51"/>
                  </a:lnTo>
                  <a:lnTo>
                    <a:pt x="6" y="54"/>
                  </a:lnTo>
                  <a:lnTo>
                    <a:pt x="11" y="54"/>
                  </a:lnTo>
                  <a:lnTo>
                    <a:pt x="160" y="54"/>
                  </a:lnTo>
                  <a:lnTo>
                    <a:pt x="163" y="54"/>
                  </a:lnTo>
                  <a:lnTo>
                    <a:pt x="167" y="51"/>
                  </a:lnTo>
                  <a:lnTo>
                    <a:pt x="170" y="48"/>
                  </a:lnTo>
                  <a:lnTo>
                    <a:pt x="170" y="45"/>
                  </a:lnTo>
                  <a:lnTo>
                    <a:pt x="170" y="10"/>
                  </a:lnTo>
                  <a:lnTo>
                    <a:pt x="170" y="7"/>
                  </a:lnTo>
                  <a:lnTo>
                    <a:pt x="167" y="3"/>
                  </a:lnTo>
                  <a:lnTo>
                    <a:pt x="163" y="0"/>
                  </a:lnTo>
                  <a:lnTo>
                    <a:pt x="160" y="0"/>
                  </a:lnTo>
                  <a:lnTo>
                    <a:pt x="11" y="0"/>
                  </a:lnTo>
                  <a:lnTo>
                    <a:pt x="6" y="0"/>
                  </a:lnTo>
                  <a:lnTo>
                    <a:pt x="3" y="3"/>
                  </a:lnTo>
                  <a:close/>
                </a:path>
              </a:pathLst>
            </a:custGeom>
            <a:solidFill>
              <a:srgbClr val="F3C41E"/>
            </a:solidFill>
            <a:ln w="9525">
              <a:noFill/>
              <a:round/>
              <a:headEnd/>
              <a:tailEnd/>
            </a:ln>
          </p:spPr>
          <p:txBody>
            <a:bodyPr/>
            <a:lstStyle/>
            <a:p>
              <a:endParaRPr lang="en-US"/>
            </a:p>
          </p:txBody>
        </p:sp>
        <p:sp>
          <p:nvSpPr>
            <p:cNvPr id="25641" name="Freeform 41"/>
            <p:cNvSpPr>
              <a:spLocks/>
            </p:cNvSpPr>
            <p:nvPr/>
          </p:nvSpPr>
          <p:spPr bwMode="auto">
            <a:xfrm>
              <a:off x="434" y="754"/>
              <a:ext cx="159" cy="44"/>
            </a:xfrm>
            <a:custGeom>
              <a:avLst/>
              <a:gdLst/>
              <a:ahLst/>
              <a:cxnLst>
                <a:cxn ang="0">
                  <a:pos x="5" y="0"/>
                </a:cxn>
                <a:cxn ang="0">
                  <a:pos x="2" y="2"/>
                </a:cxn>
                <a:cxn ang="0">
                  <a:pos x="0" y="5"/>
                </a:cxn>
                <a:cxn ang="0">
                  <a:pos x="0" y="40"/>
                </a:cxn>
                <a:cxn ang="0">
                  <a:pos x="2" y="43"/>
                </a:cxn>
                <a:cxn ang="0">
                  <a:pos x="5" y="44"/>
                </a:cxn>
                <a:cxn ang="0">
                  <a:pos x="154" y="44"/>
                </a:cxn>
                <a:cxn ang="0">
                  <a:pos x="157" y="43"/>
                </a:cxn>
                <a:cxn ang="0">
                  <a:pos x="159" y="40"/>
                </a:cxn>
                <a:cxn ang="0">
                  <a:pos x="159" y="5"/>
                </a:cxn>
                <a:cxn ang="0">
                  <a:pos x="157" y="2"/>
                </a:cxn>
                <a:cxn ang="0">
                  <a:pos x="154" y="0"/>
                </a:cxn>
                <a:cxn ang="0">
                  <a:pos x="5" y="0"/>
                </a:cxn>
              </a:cxnLst>
              <a:rect l="0" t="0" r="r" b="b"/>
              <a:pathLst>
                <a:path w="159" h="44">
                  <a:moveTo>
                    <a:pt x="5" y="0"/>
                  </a:moveTo>
                  <a:lnTo>
                    <a:pt x="2" y="2"/>
                  </a:lnTo>
                  <a:lnTo>
                    <a:pt x="0" y="5"/>
                  </a:lnTo>
                  <a:lnTo>
                    <a:pt x="0" y="40"/>
                  </a:lnTo>
                  <a:lnTo>
                    <a:pt x="2" y="43"/>
                  </a:lnTo>
                  <a:lnTo>
                    <a:pt x="5" y="44"/>
                  </a:lnTo>
                  <a:lnTo>
                    <a:pt x="154" y="44"/>
                  </a:lnTo>
                  <a:lnTo>
                    <a:pt x="157" y="43"/>
                  </a:lnTo>
                  <a:lnTo>
                    <a:pt x="159" y="40"/>
                  </a:lnTo>
                  <a:lnTo>
                    <a:pt x="159" y="5"/>
                  </a:lnTo>
                  <a:lnTo>
                    <a:pt x="157" y="2"/>
                  </a:lnTo>
                  <a:lnTo>
                    <a:pt x="154" y="0"/>
                  </a:lnTo>
                  <a:lnTo>
                    <a:pt x="5" y="0"/>
                  </a:lnTo>
                  <a:close/>
                </a:path>
              </a:pathLst>
            </a:custGeom>
            <a:solidFill>
              <a:srgbClr val="000000"/>
            </a:solidFill>
            <a:ln w="9525">
              <a:noFill/>
              <a:round/>
              <a:headEnd/>
              <a:tailEnd/>
            </a:ln>
          </p:spPr>
          <p:txBody>
            <a:bodyPr/>
            <a:lstStyle/>
            <a:p>
              <a:endParaRPr lang="en-US"/>
            </a:p>
          </p:txBody>
        </p:sp>
        <p:sp>
          <p:nvSpPr>
            <p:cNvPr id="25642" name="Freeform 42"/>
            <p:cNvSpPr>
              <a:spLocks/>
            </p:cNvSpPr>
            <p:nvPr/>
          </p:nvSpPr>
          <p:spPr bwMode="white">
            <a:xfrm>
              <a:off x="445" y="762"/>
              <a:ext cx="139" cy="29"/>
            </a:xfrm>
            <a:custGeom>
              <a:avLst/>
              <a:gdLst/>
              <a:ahLst/>
              <a:cxnLst>
                <a:cxn ang="0">
                  <a:pos x="93" y="4"/>
                </a:cxn>
                <a:cxn ang="0">
                  <a:pos x="76" y="0"/>
                </a:cxn>
                <a:cxn ang="0">
                  <a:pos x="84" y="29"/>
                </a:cxn>
                <a:cxn ang="0">
                  <a:pos x="87" y="18"/>
                </a:cxn>
                <a:cxn ang="0">
                  <a:pos x="93" y="29"/>
                </a:cxn>
                <a:cxn ang="0">
                  <a:pos x="90" y="15"/>
                </a:cxn>
                <a:cxn ang="0">
                  <a:pos x="0" y="0"/>
                </a:cxn>
                <a:cxn ang="0">
                  <a:pos x="4" y="29"/>
                </a:cxn>
                <a:cxn ang="0">
                  <a:pos x="15" y="26"/>
                </a:cxn>
                <a:cxn ang="0">
                  <a:pos x="9" y="0"/>
                </a:cxn>
                <a:cxn ang="0">
                  <a:pos x="6" y="24"/>
                </a:cxn>
                <a:cxn ang="0">
                  <a:pos x="0" y="0"/>
                </a:cxn>
                <a:cxn ang="0">
                  <a:pos x="87" y="12"/>
                </a:cxn>
                <a:cxn ang="0">
                  <a:pos x="84" y="6"/>
                </a:cxn>
                <a:cxn ang="0">
                  <a:pos x="87" y="12"/>
                </a:cxn>
                <a:cxn ang="0">
                  <a:pos x="117" y="0"/>
                </a:cxn>
                <a:cxn ang="0">
                  <a:pos x="107" y="15"/>
                </a:cxn>
                <a:cxn ang="0">
                  <a:pos x="96" y="0"/>
                </a:cxn>
                <a:cxn ang="0">
                  <a:pos x="102" y="29"/>
                </a:cxn>
                <a:cxn ang="0">
                  <a:pos x="105" y="29"/>
                </a:cxn>
                <a:cxn ang="0">
                  <a:pos x="111" y="10"/>
                </a:cxn>
                <a:cxn ang="0">
                  <a:pos x="117" y="29"/>
                </a:cxn>
                <a:cxn ang="0">
                  <a:pos x="93" y="12"/>
                </a:cxn>
                <a:cxn ang="0">
                  <a:pos x="127" y="0"/>
                </a:cxn>
                <a:cxn ang="0">
                  <a:pos x="127" y="16"/>
                </a:cxn>
                <a:cxn ang="0">
                  <a:pos x="133" y="29"/>
                </a:cxn>
                <a:cxn ang="0">
                  <a:pos x="139" y="0"/>
                </a:cxn>
                <a:cxn ang="0">
                  <a:pos x="130" y="10"/>
                </a:cxn>
                <a:cxn ang="0">
                  <a:pos x="24" y="24"/>
                </a:cxn>
                <a:cxn ang="0">
                  <a:pos x="18" y="29"/>
                </a:cxn>
                <a:cxn ang="0">
                  <a:pos x="24" y="24"/>
                </a:cxn>
                <a:cxn ang="0">
                  <a:pos x="46" y="29"/>
                </a:cxn>
                <a:cxn ang="0">
                  <a:pos x="53" y="24"/>
                </a:cxn>
                <a:cxn ang="0">
                  <a:pos x="46" y="29"/>
                </a:cxn>
                <a:cxn ang="0">
                  <a:pos x="44" y="4"/>
                </a:cxn>
                <a:cxn ang="0">
                  <a:pos x="32" y="0"/>
                </a:cxn>
                <a:cxn ang="0">
                  <a:pos x="27" y="13"/>
                </a:cxn>
                <a:cxn ang="0">
                  <a:pos x="36" y="18"/>
                </a:cxn>
                <a:cxn ang="0">
                  <a:pos x="35" y="24"/>
                </a:cxn>
                <a:cxn ang="0">
                  <a:pos x="27" y="19"/>
                </a:cxn>
                <a:cxn ang="0">
                  <a:pos x="32" y="29"/>
                </a:cxn>
                <a:cxn ang="0">
                  <a:pos x="44" y="26"/>
                </a:cxn>
                <a:cxn ang="0">
                  <a:pos x="39" y="12"/>
                </a:cxn>
                <a:cxn ang="0">
                  <a:pos x="35" y="6"/>
                </a:cxn>
                <a:cxn ang="0">
                  <a:pos x="36" y="9"/>
                </a:cxn>
                <a:cxn ang="0">
                  <a:pos x="44" y="4"/>
                </a:cxn>
                <a:cxn ang="0">
                  <a:pos x="70" y="0"/>
                </a:cxn>
                <a:cxn ang="0">
                  <a:pos x="56" y="29"/>
                </a:cxn>
                <a:cxn ang="0">
                  <a:pos x="62" y="24"/>
                </a:cxn>
                <a:cxn ang="0">
                  <a:pos x="67" y="29"/>
                </a:cxn>
                <a:cxn ang="0">
                  <a:pos x="70" y="0"/>
                </a:cxn>
                <a:cxn ang="0">
                  <a:pos x="64" y="18"/>
                </a:cxn>
                <a:cxn ang="0">
                  <a:pos x="65" y="6"/>
                </a:cxn>
                <a:cxn ang="0">
                  <a:pos x="64" y="18"/>
                </a:cxn>
              </a:cxnLst>
              <a:rect l="0" t="0" r="r" b="b"/>
              <a:pathLst>
                <a:path w="139" h="29">
                  <a:moveTo>
                    <a:pt x="93" y="12"/>
                  </a:moveTo>
                  <a:lnTo>
                    <a:pt x="93" y="4"/>
                  </a:lnTo>
                  <a:lnTo>
                    <a:pt x="88" y="0"/>
                  </a:lnTo>
                  <a:lnTo>
                    <a:pt x="76" y="0"/>
                  </a:lnTo>
                  <a:lnTo>
                    <a:pt x="76" y="29"/>
                  </a:lnTo>
                  <a:lnTo>
                    <a:pt x="84" y="29"/>
                  </a:lnTo>
                  <a:lnTo>
                    <a:pt x="84" y="18"/>
                  </a:lnTo>
                  <a:lnTo>
                    <a:pt x="87" y="18"/>
                  </a:lnTo>
                  <a:lnTo>
                    <a:pt x="87" y="29"/>
                  </a:lnTo>
                  <a:lnTo>
                    <a:pt x="93" y="29"/>
                  </a:lnTo>
                  <a:lnTo>
                    <a:pt x="93" y="18"/>
                  </a:lnTo>
                  <a:lnTo>
                    <a:pt x="90" y="15"/>
                  </a:lnTo>
                  <a:lnTo>
                    <a:pt x="93" y="12"/>
                  </a:lnTo>
                  <a:lnTo>
                    <a:pt x="0" y="0"/>
                  </a:lnTo>
                  <a:lnTo>
                    <a:pt x="0" y="26"/>
                  </a:lnTo>
                  <a:lnTo>
                    <a:pt x="4" y="29"/>
                  </a:lnTo>
                  <a:lnTo>
                    <a:pt x="12" y="29"/>
                  </a:lnTo>
                  <a:lnTo>
                    <a:pt x="15" y="26"/>
                  </a:lnTo>
                  <a:lnTo>
                    <a:pt x="15" y="0"/>
                  </a:lnTo>
                  <a:lnTo>
                    <a:pt x="9" y="0"/>
                  </a:lnTo>
                  <a:lnTo>
                    <a:pt x="9" y="24"/>
                  </a:lnTo>
                  <a:lnTo>
                    <a:pt x="6" y="24"/>
                  </a:lnTo>
                  <a:lnTo>
                    <a:pt x="6" y="0"/>
                  </a:lnTo>
                  <a:lnTo>
                    <a:pt x="0" y="0"/>
                  </a:lnTo>
                  <a:lnTo>
                    <a:pt x="93" y="12"/>
                  </a:lnTo>
                  <a:lnTo>
                    <a:pt x="87" y="12"/>
                  </a:lnTo>
                  <a:lnTo>
                    <a:pt x="84" y="12"/>
                  </a:lnTo>
                  <a:lnTo>
                    <a:pt x="84" y="6"/>
                  </a:lnTo>
                  <a:lnTo>
                    <a:pt x="87" y="6"/>
                  </a:lnTo>
                  <a:lnTo>
                    <a:pt x="87" y="12"/>
                  </a:lnTo>
                  <a:lnTo>
                    <a:pt x="93" y="12"/>
                  </a:lnTo>
                  <a:lnTo>
                    <a:pt x="117" y="0"/>
                  </a:lnTo>
                  <a:lnTo>
                    <a:pt x="110" y="0"/>
                  </a:lnTo>
                  <a:lnTo>
                    <a:pt x="107" y="15"/>
                  </a:lnTo>
                  <a:lnTo>
                    <a:pt x="104" y="0"/>
                  </a:lnTo>
                  <a:lnTo>
                    <a:pt x="96" y="0"/>
                  </a:lnTo>
                  <a:lnTo>
                    <a:pt x="96" y="29"/>
                  </a:lnTo>
                  <a:lnTo>
                    <a:pt x="102" y="29"/>
                  </a:lnTo>
                  <a:lnTo>
                    <a:pt x="102" y="10"/>
                  </a:lnTo>
                  <a:lnTo>
                    <a:pt x="105" y="29"/>
                  </a:lnTo>
                  <a:lnTo>
                    <a:pt x="108" y="29"/>
                  </a:lnTo>
                  <a:lnTo>
                    <a:pt x="111" y="10"/>
                  </a:lnTo>
                  <a:lnTo>
                    <a:pt x="111" y="29"/>
                  </a:lnTo>
                  <a:lnTo>
                    <a:pt x="117" y="29"/>
                  </a:lnTo>
                  <a:lnTo>
                    <a:pt x="117" y="0"/>
                  </a:lnTo>
                  <a:lnTo>
                    <a:pt x="93" y="12"/>
                  </a:lnTo>
                  <a:lnTo>
                    <a:pt x="130" y="10"/>
                  </a:lnTo>
                  <a:lnTo>
                    <a:pt x="127" y="0"/>
                  </a:lnTo>
                  <a:lnTo>
                    <a:pt x="120" y="0"/>
                  </a:lnTo>
                  <a:lnTo>
                    <a:pt x="127" y="16"/>
                  </a:lnTo>
                  <a:lnTo>
                    <a:pt x="127" y="29"/>
                  </a:lnTo>
                  <a:lnTo>
                    <a:pt x="133" y="29"/>
                  </a:lnTo>
                  <a:lnTo>
                    <a:pt x="133" y="16"/>
                  </a:lnTo>
                  <a:lnTo>
                    <a:pt x="139" y="0"/>
                  </a:lnTo>
                  <a:lnTo>
                    <a:pt x="131" y="0"/>
                  </a:lnTo>
                  <a:lnTo>
                    <a:pt x="130" y="10"/>
                  </a:lnTo>
                  <a:lnTo>
                    <a:pt x="93" y="12"/>
                  </a:lnTo>
                  <a:lnTo>
                    <a:pt x="24" y="24"/>
                  </a:lnTo>
                  <a:lnTo>
                    <a:pt x="18" y="24"/>
                  </a:lnTo>
                  <a:lnTo>
                    <a:pt x="18" y="29"/>
                  </a:lnTo>
                  <a:lnTo>
                    <a:pt x="24" y="29"/>
                  </a:lnTo>
                  <a:lnTo>
                    <a:pt x="24" y="24"/>
                  </a:lnTo>
                  <a:lnTo>
                    <a:pt x="93" y="12"/>
                  </a:lnTo>
                  <a:lnTo>
                    <a:pt x="46" y="29"/>
                  </a:lnTo>
                  <a:lnTo>
                    <a:pt x="53" y="29"/>
                  </a:lnTo>
                  <a:lnTo>
                    <a:pt x="53" y="24"/>
                  </a:lnTo>
                  <a:lnTo>
                    <a:pt x="46" y="24"/>
                  </a:lnTo>
                  <a:lnTo>
                    <a:pt x="46" y="29"/>
                  </a:lnTo>
                  <a:lnTo>
                    <a:pt x="93" y="12"/>
                  </a:lnTo>
                  <a:lnTo>
                    <a:pt x="44" y="4"/>
                  </a:lnTo>
                  <a:lnTo>
                    <a:pt x="39" y="0"/>
                  </a:lnTo>
                  <a:lnTo>
                    <a:pt x="32" y="0"/>
                  </a:lnTo>
                  <a:lnTo>
                    <a:pt x="27" y="4"/>
                  </a:lnTo>
                  <a:lnTo>
                    <a:pt x="27" y="13"/>
                  </a:lnTo>
                  <a:lnTo>
                    <a:pt x="32" y="18"/>
                  </a:lnTo>
                  <a:lnTo>
                    <a:pt x="36" y="18"/>
                  </a:lnTo>
                  <a:lnTo>
                    <a:pt x="36" y="24"/>
                  </a:lnTo>
                  <a:lnTo>
                    <a:pt x="35" y="24"/>
                  </a:lnTo>
                  <a:lnTo>
                    <a:pt x="35" y="19"/>
                  </a:lnTo>
                  <a:lnTo>
                    <a:pt x="27" y="19"/>
                  </a:lnTo>
                  <a:lnTo>
                    <a:pt x="27" y="26"/>
                  </a:lnTo>
                  <a:lnTo>
                    <a:pt x="32" y="29"/>
                  </a:lnTo>
                  <a:lnTo>
                    <a:pt x="39" y="29"/>
                  </a:lnTo>
                  <a:lnTo>
                    <a:pt x="44" y="26"/>
                  </a:lnTo>
                  <a:lnTo>
                    <a:pt x="44" y="16"/>
                  </a:lnTo>
                  <a:lnTo>
                    <a:pt x="39" y="12"/>
                  </a:lnTo>
                  <a:lnTo>
                    <a:pt x="35" y="12"/>
                  </a:lnTo>
                  <a:lnTo>
                    <a:pt x="35" y="6"/>
                  </a:lnTo>
                  <a:lnTo>
                    <a:pt x="36" y="6"/>
                  </a:lnTo>
                  <a:lnTo>
                    <a:pt x="36" y="9"/>
                  </a:lnTo>
                  <a:lnTo>
                    <a:pt x="44" y="9"/>
                  </a:lnTo>
                  <a:lnTo>
                    <a:pt x="44" y="4"/>
                  </a:lnTo>
                  <a:lnTo>
                    <a:pt x="93" y="12"/>
                  </a:lnTo>
                  <a:lnTo>
                    <a:pt x="70" y="0"/>
                  </a:lnTo>
                  <a:lnTo>
                    <a:pt x="59" y="0"/>
                  </a:lnTo>
                  <a:lnTo>
                    <a:pt x="56" y="29"/>
                  </a:lnTo>
                  <a:lnTo>
                    <a:pt x="62" y="29"/>
                  </a:lnTo>
                  <a:lnTo>
                    <a:pt x="62" y="24"/>
                  </a:lnTo>
                  <a:lnTo>
                    <a:pt x="67" y="24"/>
                  </a:lnTo>
                  <a:lnTo>
                    <a:pt x="67" y="29"/>
                  </a:lnTo>
                  <a:lnTo>
                    <a:pt x="75" y="29"/>
                  </a:lnTo>
                  <a:lnTo>
                    <a:pt x="70" y="0"/>
                  </a:lnTo>
                  <a:lnTo>
                    <a:pt x="93" y="12"/>
                  </a:lnTo>
                  <a:lnTo>
                    <a:pt x="64" y="18"/>
                  </a:lnTo>
                  <a:lnTo>
                    <a:pt x="64" y="6"/>
                  </a:lnTo>
                  <a:lnTo>
                    <a:pt x="65" y="6"/>
                  </a:lnTo>
                  <a:lnTo>
                    <a:pt x="67" y="18"/>
                  </a:lnTo>
                  <a:lnTo>
                    <a:pt x="64" y="18"/>
                  </a:lnTo>
                  <a:lnTo>
                    <a:pt x="93" y="12"/>
                  </a:lnTo>
                  <a:close/>
                </a:path>
              </a:pathLst>
            </a:custGeom>
            <a:solidFill>
              <a:srgbClr val="FFFFFF"/>
            </a:solidFill>
            <a:ln w="9525">
              <a:noFill/>
              <a:round/>
              <a:headEnd/>
              <a:tailEnd/>
            </a:ln>
          </p:spPr>
          <p:txBody>
            <a:bodyPr/>
            <a:lstStyle/>
            <a:p>
              <a:endParaRPr lang="en-US"/>
            </a:p>
          </p:txBody>
        </p:sp>
        <p:sp>
          <p:nvSpPr>
            <p:cNvPr id="25643" name="Freeform 43"/>
            <p:cNvSpPr>
              <a:spLocks/>
            </p:cNvSpPr>
            <p:nvPr/>
          </p:nvSpPr>
          <p:spPr bwMode="auto">
            <a:xfrm>
              <a:off x="665" y="572"/>
              <a:ext cx="185" cy="235"/>
            </a:xfrm>
            <a:custGeom>
              <a:avLst/>
              <a:gdLst/>
              <a:ahLst/>
              <a:cxnLst>
                <a:cxn ang="0">
                  <a:pos x="93" y="235"/>
                </a:cxn>
                <a:cxn ang="0">
                  <a:pos x="107" y="229"/>
                </a:cxn>
                <a:cxn ang="0">
                  <a:pos x="119" y="220"/>
                </a:cxn>
                <a:cxn ang="0">
                  <a:pos x="130" y="213"/>
                </a:cxn>
                <a:cxn ang="0">
                  <a:pos x="139" y="203"/>
                </a:cxn>
                <a:cxn ang="0">
                  <a:pos x="148" y="193"/>
                </a:cxn>
                <a:cxn ang="0">
                  <a:pos x="156" y="184"/>
                </a:cxn>
                <a:cxn ang="0">
                  <a:pos x="168" y="164"/>
                </a:cxn>
                <a:cxn ang="0">
                  <a:pos x="176" y="145"/>
                </a:cxn>
                <a:cxn ang="0">
                  <a:pos x="182" y="129"/>
                </a:cxn>
                <a:cxn ang="0">
                  <a:pos x="185" y="116"/>
                </a:cxn>
                <a:cxn ang="0">
                  <a:pos x="185" y="110"/>
                </a:cxn>
                <a:cxn ang="0">
                  <a:pos x="185" y="20"/>
                </a:cxn>
                <a:cxn ang="0">
                  <a:pos x="165" y="13"/>
                </a:cxn>
                <a:cxn ang="0">
                  <a:pos x="146" y="8"/>
                </a:cxn>
                <a:cxn ang="0">
                  <a:pos x="131" y="5"/>
                </a:cxn>
                <a:cxn ang="0">
                  <a:pos x="117" y="2"/>
                </a:cxn>
                <a:cxn ang="0">
                  <a:pos x="99" y="0"/>
                </a:cxn>
                <a:cxn ang="0">
                  <a:pos x="93" y="0"/>
                </a:cxn>
                <a:cxn ang="0">
                  <a:pos x="85" y="0"/>
                </a:cxn>
                <a:cxn ang="0">
                  <a:pos x="67" y="2"/>
                </a:cxn>
                <a:cxn ang="0">
                  <a:pos x="53" y="5"/>
                </a:cxn>
                <a:cxn ang="0">
                  <a:pos x="38" y="8"/>
                </a:cxn>
                <a:cxn ang="0">
                  <a:pos x="20" y="13"/>
                </a:cxn>
                <a:cxn ang="0">
                  <a:pos x="0" y="20"/>
                </a:cxn>
                <a:cxn ang="0">
                  <a:pos x="0" y="110"/>
                </a:cxn>
                <a:cxn ang="0">
                  <a:pos x="1" y="116"/>
                </a:cxn>
                <a:cxn ang="0">
                  <a:pos x="3" y="129"/>
                </a:cxn>
                <a:cxn ang="0">
                  <a:pos x="9" y="144"/>
                </a:cxn>
                <a:cxn ang="0">
                  <a:pos x="17" y="162"/>
                </a:cxn>
                <a:cxn ang="0">
                  <a:pos x="29" y="182"/>
                </a:cxn>
                <a:cxn ang="0">
                  <a:pos x="36" y="193"/>
                </a:cxn>
                <a:cxn ang="0">
                  <a:pos x="46" y="202"/>
                </a:cxn>
                <a:cxn ang="0">
                  <a:pos x="55" y="211"/>
                </a:cxn>
                <a:cxn ang="0">
                  <a:pos x="65" y="220"/>
                </a:cxn>
                <a:cxn ang="0">
                  <a:pos x="79" y="229"/>
                </a:cxn>
                <a:cxn ang="0">
                  <a:pos x="93" y="235"/>
                </a:cxn>
              </a:cxnLst>
              <a:rect l="0" t="0" r="r" b="b"/>
              <a:pathLst>
                <a:path w="185" h="235">
                  <a:moveTo>
                    <a:pt x="93" y="235"/>
                  </a:moveTo>
                  <a:lnTo>
                    <a:pt x="107" y="229"/>
                  </a:lnTo>
                  <a:lnTo>
                    <a:pt x="119" y="220"/>
                  </a:lnTo>
                  <a:lnTo>
                    <a:pt x="130" y="213"/>
                  </a:lnTo>
                  <a:lnTo>
                    <a:pt x="139" y="203"/>
                  </a:lnTo>
                  <a:lnTo>
                    <a:pt x="148" y="193"/>
                  </a:lnTo>
                  <a:lnTo>
                    <a:pt x="156" y="184"/>
                  </a:lnTo>
                  <a:lnTo>
                    <a:pt x="168" y="164"/>
                  </a:lnTo>
                  <a:lnTo>
                    <a:pt x="176" y="145"/>
                  </a:lnTo>
                  <a:lnTo>
                    <a:pt x="182" y="129"/>
                  </a:lnTo>
                  <a:lnTo>
                    <a:pt x="185" y="116"/>
                  </a:lnTo>
                  <a:lnTo>
                    <a:pt x="185" y="110"/>
                  </a:lnTo>
                  <a:lnTo>
                    <a:pt x="185" y="20"/>
                  </a:lnTo>
                  <a:lnTo>
                    <a:pt x="165" y="13"/>
                  </a:lnTo>
                  <a:lnTo>
                    <a:pt x="146" y="8"/>
                  </a:lnTo>
                  <a:lnTo>
                    <a:pt x="131" y="5"/>
                  </a:lnTo>
                  <a:lnTo>
                    <a:pt x="117" y="2"/>
                  </a:lnTo>
                  <a:lnTo>
                    <a:pt x="99" y="0"/>
                  </a:lnTo>
                  <a:lnTo>
                    <a:pt x="93" y="0"/>
                  </a:lnTo>
                  <a:lnTo>
                    <a:pt x="85" y="0"/>
                  </a:lnTo>
                  <a:lnTo>
                    <a:pt x="67" y="2"/>
                  </a:lnTo>
                  <a:lnTo>
                    <a:pt x="53" y="5"/>
                  </a:lnTo>
                  <a:lnTo>
                    <a:pt x="38" y="8"/>
                  </a:lnTo>
                  <a:lnTo>
                    <a:pt x="20" y="13"/>
                  </a:lnTo>
                  <a:lnTo>
                    <a:pt x="0" y="20"/>
                  </a:lnTo>
                  <a:lnTo>
                    <a:pt x="0" y="110"/>
                  </a:lnTo>
                  <a:lnTo>
                    <a:pt x="1" y="116"/>
                  </a:lnTo>
                  <a:lnTo>
                    <a:pt x="3" y="129"/>
                  </a:lnTo>
                  <a:lnTo>
                    <a:pt x="9" y="144"/>
                  </a:lnTo>
                  <a:lnTo>
                    <a:pt x="17" y="162"/>
                  </a:lnTo>
                  <a:lnTo>
                    <a:pt x="29" y="182"/>
                  </a:lnTo>
                  <a:lnTo>
                    <a:pt x="36" y="193"/>
                  </a:lnTo>
                  <a:lnTo>
                    <a:pt x="46" y="202"/>
                  </a:lnTo>
                  <a:lnTo>
                    <a:pt x="55" y="211"/>
                  </a:lnTo>
                  <a:lnTo>
                    <a:pt x="65" y="220"/>
                  </a:lnTo>
                  <a:lnTo>
                    <a:pt x="79" y="229"/>
                  </a:lnTo>
                  <a:lnTo>
                    <a:pt x="93" y="235"/>
                  </a:lnTo>
                  <a:close/>
                </a:path>
              </a:pathLst>
            </a:custGeom>
            <a:solidFill>
              <a:srgbClr val="FFFFFF"/>
            </a:solidFill>
            <a:ln w="9525">
              <a:noFill/>
              <a:round/>
              <a:headEnd/>
              <a:tailEnd/>
            </a:ln>
          </p:spPr>
          <p:txBody>
            <a:bodyPr/>
            <a:lstStyle/>
            <a:p>
              <a:endParaRPr lang="en-US"/>
            </a:p>
          </p:txBody>
        </p:sp>
        <p:sp>
          <p:nvSpPr>
            <p:cNvPr id="25644" name="Line 44"/>
            <p:cNvSpPr>
              <a:spLocks noChangeShapeType="1"/>
            </p:cNvSpPr>
            <p:nvPr/>
          </p:nvSpPr>
          <p:spPr bwMode="auto">
            <a:xfrm>
              <a:off x="758" y="807"/>
              <a:ext cx="0" cy="0"/>
            </a:xfrm>
            <a:prstGeom prst="line">
              <a:avLst/>
            </a:prstGeom>
            <a:noFill/>
            <a:ln w="7938">
              <a:solidFill>
                <a:srgbClr val="000000"/>
              </a:solidFill>
              <a:round/>
              <a:headEnd/>
              <a:tailEnd/>
            </a:ln>
          </p:spPr>
          <p:txBody>
            <a:bodyPr/>
            <a:lstStyle/>
            <a:p>
              <a:endParaRPr lang="en-US"/>
            </a:p>
          </p:txBody>
        </p:sp>
        <p:sp>
          <p:nvSpPr>
            <p:cNvPr id="25645" name="Line 45"/>
            <p:cNvSpPr>
              <a:spLocks noChangeShapeType="1"/>
            </p:cNvSpPr>
            <p:nvPr/>
          </p:nvSpPr>
          <p:spPr bwMode="auto">
            <a:xfrm flipV="1">
              <a:off x="758" y="801"/>
              <a:ext cx="14" cy="6"/>
            </a:xfrm>
            <a:prstGeom prst="line">
              <a:avLst/>
            </a:prstGeom>
            <a:noFill/>
            <a:ln w="7938">
              <a:solidFill>
                <a:srgbClr val="000000"/>
              </a:solidFill>
              <a:round/>
              <a:headEnd/>
              <a:tailEnd/>
            </a:ln>
          </p:spPr>
          <p:txBody>
            <a:bodyPr/>
            <a:lstStyle/>
            <a:p>
              <a:endParaRPr lang="en-US"/>
            </a:p>
          </p:txBody>
        </p:sp>
        <p:sp>
          <p:nvSpPr>
            <p:cNvPr id="25646" name="Line 46"/>
            <p:cNvSpPr>
              <a:spLocks noChangeShapeType="1"/>
            </p:cNvSpPr>
            <p:nvPr/>
          </p:nvSpPr>
          <p:spPr bwMode="auto">
            <a:xfrm flipV="1">
              <a:off x="772" y="792"/>
              <a:ext cx="12" cy="9"/>
            </a:xfrm>
            <a:prstGeom prst="line">
              <a:avLst/>
            </a:prstGeom>
            <a:noFill/>
            <a:ln w="9525">
              <a:solidFill>
                <a:srgbClr val="000000"/>
              </a:solidFill>
              <a:round/>
              <a:headEnd/>
              <a:tailEnd/>
            </a:ln>
          </p:spPr>
          <p:txBody>
            <a:bodyPr/>
            <a:lstStyle/>
            <a:p>
              <a:endParaRPr lang="en-US"/>
            </a:p>
          </p:txBody>
        </p:sp>
        <p:sp>
          <p:nvSpPr>
            <p:cNvPr id="25647" name="Line 47"/>
            <p:cNvSpPr>
              <a:spLocks noChangeShapeType="1"/>
            </p:cNvSpPr>
            <p:nvPr/>
          </p:nvSpPr>
          <p:spPr bwMode="auto">
            <a:xfrm flipV="1">
              <a:off x="784" y="785"/>
              <a:ext cx="11" cy="7"/>
            </a:xfrm>
            <a:prstGeom prst="line">
              <a:avLst/>
            </a:prstGeom>
            <a:noFill/>
            <a:ln w="9525">
              <a:solidFill>
                <a:srgbClr val="000000"/>
              </a:solidFill>
              <a:round/>
              <a:headEnd/>
              <a:tailEnd/>
            </a:ln>
          </p:spPr>
          <p:txBody>
            <a:bodyPr/>
            <a:lstStyle/>
            <a:p>
              <a:endParaRPr lang="en-US"/>
            </a:p>
          </p:txBody>
        </p:sp>
        <p:sp>
          <p:nvSpPr>
            <p:cNvPr id="25648" name="Line 48"/>
            <p:cNvSpPr>
              <a:spLocks noChangeShapeType="1"/>
            </p:cNvSpPr>
            <p:nvPr/>
          </p:nvSpPr>
          <p:spPr bwMode="auto">
            <a:xfrm flipV="1">
              <a:off x="795" y="775"/>
              <a:ext cx="9" cy="10"/>
            </a:xfrm>
            <a:prstGeom prst="line">
              <a:avLst/>
            </a:prstGeom>
            <a:noFill/>
            <a:ln w="9525">
              <a:solidFill>
                <a:srgbClr val="000000"/>
              </a:solidFill>
              <a:round/>
              <a:headEnd/>
              <a:tailEnd/>
            </a:ln>
          </p:spPr>
          <p:txBody>
            <a:bodyPr/>
            <a:lstStyle/>
            <a:p>
              <a:endParaRPr lang="en-US"/>
            </a:p>
          </p:txBody>
        </p:sp>
        <p:sp>
          <p:nvSpPr>
            <p:cNvPr id="25649" name="Line 49"/>
            <p:cNvSpPr>
              <a:spLocks noChangeShapeType="1"/>
            </p:cNvSpPr>
            <p:nvPr/>
          </p:nvSpPr>
          <p:spPr bwMode="auto">
            <a:xfrm flipV="1">
              <a:off x="804" y="765"/>
              <a:ext cx="9" cy="10"/>
            </a:xfrm>
            <a:prstGeom prst="line">
              <a:avLst/>
            </a:prstGeom>
            <a:noFill/>
            <a:ln w="9525">
              <a:solidFill>
                <a:srgbClr val="000000"/>
              </a:solidFill>
              <a:round/>
              <a:headEnd/>
              <a:tailEnd/>
            </a:ln>
          </p:spPr>
          <p:txBody>
            <a:bodyPr/>
            <a:lstStyle/>
            <a:p>
              <a:endParaRPr lang="en-US"/>
            </a:p>
          </p:txBody>
        </p:sp>
        <p:sp>
          <p:nvSpPr>
            <p:cNvPr id="25650" name="Line 50"/>
            <p:cNvSpPr>
              <a:spLocks noChangeShapeType="1"/>
            </p:cNvSpPr>
            <p:nvPr/>
          </p:nvSpPr>
          <p:spPr bwMode="auto">
            <a:xfrm flipV="1">
              <a:off x="813" y="756"/>
              <a:ext cx="8" cy="9"/>
            </a:xfrm>
            <a:prstGeom prst="line">
              <a:avLst/>
            </a:prstGeom>
            <a:noFill/>
            <a:ln w="9525">
              <a:solidFill>
                <a:srgbClr val="000000"/>
              </a:solidFill>
              <a:round/>
              <a:headEnd/>
              <a:tailEnd/>
            </a:ln>
          </p:spPr>
          <p:txBody>
            <a:bodyPr/>
            <a:lstStyle/>
            <a:p>
              <a:endParaRPr lang="en-US"/>
            </a:p>
          </p:txBody>
        </p:sp>
        <p:sp>
          <p:nvSpPr>
            <p:cNvPr id="25651" name="Line 51"/>
            <p:cNvSpPr>
              <a:spLocks noChangeShapeType="1"/>
            </p:cNvSpPr>
            <p:nvPr/>
          </p:nvSpPr>
          <p:spPr bwMode="auto">
            <a:xfrm flipV="1">
              <a:off x="821" y="736"/>
              <a:ext cx="12" cy="20"/>
            </a:xfrm>
            <a:prstGeom prst="line">
              <a:avLst/>
            </a:prstGeom>
            <a:noFill/>
            <a:ln w="9525">
              <a:solidFill>
                <a:srgbClr val="000000"/>
              </a:solidFill>
              <a:round/>
              <a:headEnd/>
              <a:tailEnd/>
            </a:ln>
          </p:spPr>
          <p:txBody>
            <a:bodyPr/>
            <a:lstStyle/>
            <a:p>
              <a:endParaRPr lang="en-US"/>
            </a:p>
          </p:txBody>
        </p:sp>
        <p:sp>
          <p:nvSpPr>
            <p:cNvPr id="25652" name="Line 52"/>
            <p:cNvSpPr>
              <a:spLocks noChangeShapeType="1"/>
            </p:cNvSpPr>
            <p:nvPr/>
          </p:nvSpPr>
          <p:spPr bwMode="auto">
            <a:xfrm flipV="1">
              <a:off x="833" y="717"/>
              <a:ext cx="8" cy="19"/>
            </a:xfrm>
            <a:prstGeom prst="line">
              <a:avLst/>
            </a:prstGeom>
            <a:noFill/>
            <a:ln w="7938">
              <a:solidFill>
                <a:srgbClr val="000000"/>
              </a:solidFill>
              <a:round/>
              <a:headEnd/>
              <a:tailEnd/>
            </a:ln>
          </p:spPr>
          <p:txBody>
            <a:bodyPr/>
            <a:lstStyle/>
            <a:p>
              <a:endParaRPr lang="en-US"/>
            </a:p>
          </p:txBody>
        </p:sp>
        <p:sp>
          <p:nvSpPr>
            <p:cNvPr id="25653" name="Line 53"/>
            <p:cNvSpPr>
              <a:spLocks noChangeShapeType="1"/>
            </p:cNvSpPr>
            <p:nvPr/>
          </p:nvSpPr>
          <p:spPr bwMode="auto">
            <a:xfrm flipV="1">
              <a:off x="841" y="701"/>
              <a:ext cx="6" cy="16"/>
            </a:xfrm>
            <a:prstGeom prst="line">
              <a:avLst/>
            </a:prstGeom>
            <a:noFill/>
            <a:ln w="7938">
              <a:solidFill>
                <a:srgbClr val="000000"/>
              </a:solidFill>
              <a:round/>
              <a:headEnd/>
              <a:tailEnd/>
            </a:ln>
          </p:spPr>
          <p:txBody>
            <a:bodyPr/>
            <a:lstStyle/>
            <a:p>
              <a:endParaRPr lang="en-US"/>
            </a:p>
          </p:txBody>
        </p:sp>
        <p:sp>
          <p:nvSpPr>
            <p:cNvPr id="25654" name="Line 54"/>
            <p:cNvSpPr>
              <a:spLocks noChangeShapeType="1"/>
            </p:cNvSpPr>
            <p:nvPr/>
          </p:nvSpPr>
          <p:spPr bwMode="auto">
            <a:xfrm flipV="1">
              <a:off x="847" y="688"/>
              <a:ext cx="3" cy="13"/>
            </a:xfrm>
            <a:prstGeom prst="line">
              <a:avLst/>
            </a:prstGeom>
            <a:noFill/>
            <a:ln w="7938">
              <a:solidFill>
                <a:srgbClr val="000000"/>
              </a:solidFill>
              <a:round/>
              <a:headEnd/>
              <a:tailEnd/>
            </a:ln>
          </p:spPr>
          <p:txBody>
            <a:bodyPr/>
            <a:lstStyle/>
            <a:p>
              <a:endParaRPr lang="en-US"/>
            </a:p>
          </p:txBody>
        </p:sp>
        <p:sp>
          <p:nvSpPr>
            <p:cNvPr id="25655" name="Line 55"/>
            <p:cNvSpPr>
              <a:spLocks noChangeShapeType="1"/>
            </p:cNvSpPr>
            <p:nvPr/>
          </p:nvSpPr>
          <p:spPr bwMode="auto">
            <a:xfrm flipV="1">
              <a:off x="850" y="682"/>
              <a:ext cx="0" cy="6"/>
            </a:xfrm>
            <a:prstGeom prst="line">
              <a:avLst/>
            </a:prstGeom>
            <a:noFill/>
            <a:ln w="7938">
              <a:solidFill>
                <a:srgbClr val="000000"/>
              </a:solidFill>
              <a:round/>
              <a:headEnd/>
              <a:tailEnd/>
            </a:ln>
          </p:spPr>
          <p:txBody>
            <a:bodyPr/>
            <a:lstStyle/>
            <a:p>
              <a:endParaRPr lang="en-US"/>
            </a:p>
          </p:txBody>
        </p:sp>
        <p:sp>
          <p:nvSpPr>
            <p:cNvPr id="25656" name="Line 56"/>
            <p:cNvSpPr>
              <a:spLocks noChangeShapeType="1"/>
            </p:cNvSpPr>
            <p:nvPr/>
          </p:nvSpPr>
          <p:spPr bwMode="auto">
            <a:xfrm flipV="1">
              <a:off x="850" y="592"/>
              <a:ext cx="0" cy="90"/>
            </a:xfrm>
            <a:prstGeom prst="line">
              <a:avLst/>
            </a:prstGeom>
            <a:noFill/>
            <a:ln w="7938">
              <a:solidFill>
                <a:srgbClr val="000000"/>
              </a:solidFill>
              <a:round/>
              <a:headEnd/>
              <a:tailEnd/>
            </a:ln>
          </p:spPr>
          <p:txBody>
            <a:bodyPr/>
            <a:lstStyle/>
            <a:p>
              <a:endParaRPr lang="en-US"/>
            </a:p>
          </p:txBody>
        </p:sp>
        <p:sp>
          <p:nvSpPr>
            <p:cNvPr id="25657" name="Line 57"/>
            <p:cNvSpPr>
              <a:spLocks noChangeShapeType="1"/>
            </p:cNvSpPr>
            <p:nvPr/>
          </p:nvSpPr>
          <p:spPr bwMode="auto">
            <a:xfrm>
              <a:off x="850" y="592"/>
              <a:ext cx="0" cy="0"/>
            </a:xfrm>
            <a:prstGeom prst="line">
              <a:avLst/>
            </a:prstGeom>
            <a:noFill/>
            <a:ln w="7938">
              <a:solidFill>
                <a:srgbClr val="000000"/>
              </a:solidFill>
              <a:round/>
              <a:headEnd/>
              <a:tailEnd/>
            </a:ln>
          </p:spPr>
          <p:txBody>
            <a:bodyPr/>
            <a:lstStyle/>
            <a:p>
              <a:endParaRPr lang="en-US"/>
            </a:p>
          </p:txBody>
        </p:sp>
        <p:sp>
          <p:nvSpPr>
            <p:cNvPr id="25658" name="Line 58"/>
            <p:cNvSpPr>
              <a:spLocks noChangeShapeType="1"/>
            </p:cNvSpPr>
            <p:nvPr/>
          </p:nvSpPr>
          <p:spPr bwMode="auto">
            <a:xfrm flipH="1" flipV="1">
              <a:off x="830" y="585"/>
              <a:ext cx="20" cy="7"/>
            </a:xfrm>
            <a:prstGeom prst="line">
              <a:avLst/>
            </a:prstGeom>
            <a:noFill/>
            <a:ln w="7938">
              <a:solidFill>
                <a:srgbClr val="000000"/>
              </a:solidFill>
              <a:round/>
              <a:headEnd/>
              <a:tailEnd/>
            </a:ln>
          </p:spPr>
          <p:txBody>
            <a:bodyPr/>
            <a:lstStyle/>
            <a:p>
              <a:endParaRPr lang="en-US"/>
            </a:p>
          </p:txBody>
        </p:sp>
        <p:sp>
          <p:nvSpPr>
            <p:cNvPr id="25659" name="Line 59"/>
            <p:cNvSpPr>
              <a:spLocks noChangeShapeType="1"/>
            </p:cNvSpPr>
            <p:nvPr/>
          </p:nvSpPr>
          <p:spPr bwMode="auto">
            <a:xfrm flipH="1" flipV="1">
              <a:off x="811" y="580"/>
              <a:ext cx="19" cy="5"/>
            </a:xfrm>
            <a:prstGeom prst="line">
              <a:avLst/>
            </a:prstGeom>
            <a:noFill/>
            <a:ln w="7938">
              <a:solidFill>
                <a:srgbClr val="000000"/>
              </a:solidFill>
              <a:round/>
              <a:headEnd/>
              <a:tailEnd/>
            </a:ln>
          </p:spPr>
          <p:txBody>
            <a:bodyPr/>
            <a:lstStyle/>
            <a:p>
              <a:endParaRPr lang="en-US"/>
            </a:p>
          </p:txBody>
        </p:sp>
        <p:sp>
          <p:nvSpPr>
            <p:cNvPr id="25660" name="Line 60"/>
            <p:cNvSpPr>
              <a:spLocks noChangeShapeType="1"/>
            </p:cNvSpPr>
            <p:nvPr/>
          </p:nvSpPr>
          <p:spPr bwMode="auto">
            <a:xfrm flipH="1" flipV="1">
              <a:off x="796" y="577"/>
              <a:ext cx="15" cy="3"/>
            </a:xfrm>
            <a:prstGeom prst="line">
              <a:avLst/>
            </a:prstGeom>
            <a:noFill/>
            <a:ln w="7938">
              <a:solidFill>
                <a:srgbClr val="000000"/>
              </a:solidFill>
              <a:round/>
              <a:headEnd/>
              <a:tailEnd/>
            </a:ln>
          </p:spPr>
          <p:txBody>
            <a:bodyPr/>
            <a:lstStyle/>
            <a:p>
              <a:endParaRPr lang="en-US"/>
            </a:p>
          </p:txBody>
        </p:sp>
        <p:sp>
          <p:nvSpPr>
            <p:cNvPr id="25661" name="Line 61"/>
            <p:cNvSpPr>
              <a:spLocks noChangeShapeType="1"/>
            </p:cNvSpPr>
            <p:nvPr/>
          </p:nvSpPr>
          <p:spPr bwMode="auto">
            <a:xfrm flipH="1" flipV="1">
              <a:off x="782" y="574"/>
              <a:ext cx="14" cy="3"/>
            </a:xfrm>
            <a:prstGeom prst="line">
              <a:avLst/>
            </a:prstGeom>
            <a:noFill/>
            <a:ln w="7938">
              <a:solidFill>
                <a:srgbClr val="000000"/>
              </a:solidFill>
              <a:round/>
              <a:headEnd/>
              <a:tailEnd/>
            </a:ln>
          </p:spPr>
          <p:txBody>
            <a:bodyPr/>
            <a:lstStyle/>
            <a:p>
              <a:endParaRPr lang="en-US"/>
            </a:p>
          </p:txBody>
        </p:sp>
        <p:sp>
          <p:nvSpPr>
            <p:cNvPr id="25662" name="Line 62"/>
            <p:cNvSpPr>
              <a:spLocks noChangeShapeType="1"/>
            </p:cNvSpPr>
            <p:nvPr/>
          </p:nvSpPr>
          <p:spPr bwMode="auto">
            <a:xfrm flipH="1" flipV="1">
              <a:off x="764" y="572"/>
              <a:ext cx="18" cy="2"/>
            </a:xfrm>
            <a:prstGeom prst="line">
              <a:avLst/>
            </a:prstGeom>
            <a:noFill/>
            <a:ln w="7938">
              <a:solidFill>
                <a:srgbClr val="000000"/>
              </a:solidFill>
              <a:round/>
              <a:headEnd/>
              <a:tailEnd/>
            </a:ln>
          </p:spPr>
          <p:txBody>
            <a:bodyPr/>
            <a:lstStyle/>
            <a:p>
              <a:endParaRPr lang="en-US"/>
            </a:p>
          </p:txBody>
        </p:sp>
        <p:sp>
          <p:nvSpPr>
            <p:cNvPr id="25663" name="Line 63"/>
            <p:cNvSpPr>
              <a:spLocks noChangeShapeType="1"/>
            </p:cNvSpPr>
            <p:nvPr/>
          </p:nvSpPr>
          <p:spPr bwMode="auto">
            <a:xfrm flipH="1">
              <a:off x="758" y="572"/>
              <a:ext cx="6" cy="0"/>
            </a:xfrm>
            <a:prstGeom prst="line">
              <a:avLst/>
            </a:prstGeom>
            <a:noFill/>
            <a:ln w="7938">
              <a:solidFill>
                <a:srgbClr val="000000"/>
              </a:solidFill>
              <a:round/>
              <a:headEnd/>
              <a:tailEnd/>
            </a:ln>
          </p:spPr>
          <p:txBody>
            <a:bodyPr/>
            <a:lstStyle/>
            <a:p>
              <a:endParaRPr lang="en-US"/>
            </a:p>
          </p:txBody>
        </p:sp>
        <p:sp>
          <p:nvSpPr>
            <p:cNvPr id="25664" name="Line 64"/>
            <p:cNvSpPr>
              <a:spLocks noChangeShapeType="1"/>
            </p:cNvSpPr>
            <p:nvPr/>
          </p:nvSpPr>
          <p:spPr bwMode="auto">
            <a:xfrm>
              <a:off x="758" y="572"/>
              <a:ext cx="0" cy="0"/>
            </a:xfrm>
            <a:prstGeom prst="line">
              <a:avLst/>
            </a:prstGeom>
            <a:noFill/>
            <a:ln w="7938">
              <a:solidFill>
                <a:srgbClr val="000000"/>
              </a:solidFill>
              <a:round/>
              <a:headEnd/>
              <a:tailEnd/>
            </a:ln>
          </p:spPr>
          <p:txBody>
            <a:bodyPr/>
            <a:lstStyle/>
            <a:p>
              <a:endParaRPr lang="en-US"/>
            </a:p>
          </p:txBody>
        </p:sp>
        <p:sp>
          <p:nvSpPr>
            <p:cNvPr id="25665" name="Line 65"/>
            <p:cNvSpPr>
              <a:spLocks noChangeShapeType="1"/>
            </p:cNvSpPr>
            <p:nvPr/>
          </p:nvSpPr>
          <p:spPr bwMode="auto">
            <a:xfrm>
              <a:off x="758" y="572"/>
              <a:ext cx="0" cy="0"/>
            </a:xfrm>
            <a:prstGeom prst="line">
              <a:avLst/>
            </a:prstGeom>
            <a:noFill/>
            <a:ln w="7938">
              <a:solidFill>
                <a:srgbClr val="000000"/>
              </a:solidFill>
              <a:round/>
              <a:headEnd/>
              <a:tailEnd/>
            </a:ln>
          </p:spPr>
          <p:txBody>
            <a:bodyPr/>
            <a:lstStyle/>
            <a:p>
              <a:endParaRPr lang="en-US"/>
            </a:p>
          </p:txBody>
        </p:sp>
        <p:sp>
          <p:nvSpPr>
            <p:cNvPr id="25666" name="Line 66"/>
            <p:cNvSpPr>
              <a:spLocks noChangeShapeType="1"/>
            </p:cNvSpPr>
            <p:nvPr/>
          </p:nvSpPr>
          <p:spPr bwMode="auto">
            <a:xfrm flipH="1">
              <a:off x="750" y="572"/>
              <a:ext cx="8" cy="0"/>
            </a:xfrm>
            <a:prstGeom prst="line">
              <a:avLst/>
            </a:prstGeom>
            <a:noFill/>
            <a:ln w="7938">
              <a:solidFill>
                <a:srgbClr val="000000"/>
              </a:solidFill>
              <a:round/>
              <a:headEnd/>
              <a:tailEnd/>
            </a:ln>
          </p:spPr>
          <p:txBody>
            <a:bodyPr/>
            <a:lstStyle/>
            <a:p>
              <a:endParaRPr lang="en-US"/>
            </a:p>
          </p:txBody>
        </p:sp>
        <p:sp>
          <p:nvSpPr>
            <p:cNvPr id="25667" name="Line 67"/>
            <p:cNvSpPr>
              <a:spLocks noChangeShapeType="1"/>
            </p:cNvSpPr>
            <p:nvPr/>
          </p:nvSpPr>
          <p:spPr bwMode="auto">
            <a:xfrm flipH="1">
              <a:off x="732" y="572"/>
              <a:ext cx="18" cy="2"/>
            </a:xfrm>
            <a:prstGeom prst="line">
              <a:avLst/>
            </a:prstGeom>
            <a:noFill/>
            <a:ln w="7938">
              <a:solidFill>
                <a:srgbClr val="000000"/>
              </a:solidFill>
              <a:round/>
              <a:headEnd/>
              <a:tailEnd/>
            </a:ln>
          </p:spPr>
          <p:txBody>
            <a:bodyPr/>
            <a:lstStyle/>
            <a:p>
              <a:endParaRPr lang="en-US"/>
            </a:p>
          </p:txBody>
        </p:sp>
        <p:sp>
          <p:nvSpPr>
            <p:cNvPr id="25668" name="Line 68"/>
            <p:cNvSpPr>
              <a:spLocks noChangeShapeType="1"/>
            </p:cNvSpPr>
            <p:nvPr/>
          </p:nvSpPr>
          <p:spPr bwMode="auto">
            <a:xfrm flipH="1">
              <a:off x="718" y="574"/>
              <a:ext cx="14" cy="3"/>
            </a:xfrm>
            <a:prstGeom prst="line">
              <a:avLst/>
            </a:prstGeom>
            <a:noFill/>
            <a:ln w="7938">
              <a:solidFill>
                <a:srgbClr val="000000"/>
              </a:solidFill>
              <a:round/>
              <a:headEnd/>
              <a:tailEnd/>
            </a:ln>
          </p:spPr>
          <p:txBody>
            <a:bodyPr/>
            <a:lstStyle/>
            <a:p>
              <a:endParaRPr lang="en-US"/>
            </a:p>
          </p:txBody>
        </p:sp>
        <p:sp>
          <p:nvSpPr>
            <p:cNvPr id="25669" name="Line 69"/>
            <p:cNvSpPr>
              <a:spLocks noChangeShapeType="1"/>
            </p:cNvSpPr>
            <p:nvPr/>
          </p:nvSpPr>
          <p:spPr bwMode="auto">
            <a:xfrm flipH="1">
              <a:off x="703" y="577"/>
              <a:ext cx="15" cy="3"/>
            </a:xfrm>
            <a:prstGeom prst="line">
              <a:avLst/>
            </a:prstGeom>
            <a:noFill/>
            <a:ln w="7938">
              <a:solidFill>
                <a:srgbClr val="000000"/>
              </a:solidFill>
              <a:round/>
              <a:headEnd/>
              <a:tailEnd/>
            </a:ln>
          </p:spPr>
          <p:txBody>
            <a:bodyPr/>
            <a:lstStyle/>
            <a:p>
              <a:endParaRPr lang="en-US"/>
            </a:p>
          </p:txBody>
        </p:sp>
        <p:sp>
          <p:nvSpPr>
            <p:cNvPr id="25670" name="Line 70"/>
            <p:cNvSpPr>
              <a:spLocks noChangeShapeType="1"/>
            </p:cNvSpPr>
            <p:nvPr/>
          </p:nvSpPr>
          <p:spPr bwMode="auto">
            <a:xfrm flipH="1">
              <a:off x="685" y="580"/>
              <a:ext cx="18" cy="5"/>
            </a:xfrm>
            <a:prstGeom prst="line">
              <a:avLst/>
            </a:prstGeom>
            <a:noFill/>
            <a:ln w="7938">
              <a:solidFill>
                <a:srgbClr val="000000"/>
              </a:solidFill>
              <a:round/>
              <a:headEnd/>
              <a:tailEnd/>
            </a:ln>
          </p:spPr>
          <p:txBody>
            <a:bodyPr/>
            <a:lstStyle/>
            <a:p>
              <a:endParaRPr lang="en-US"/>
            </a:p>
          </p:txBody>
        </p:sp>
        <p:sp>
          <p:nvSpPr>
            <p:cNvPr id="25671" name="Line 71"/>
            <p:cNvSpPr>
              <a:spLocks noChangeShapeType="1"/>
            </p:cNvSpPr>
            <p:nvPr/>
          </p:nvSpPr>
          <p:spPr bwMode="auto">
            <a:xfrm flipH="1">
              <a:off x="665" y="585"/>
              <a:ext cx="20" cy="7"/>
            </a:xfrm>
            <a:prstGeom prst="line">
              <a:avLst/>
            </a:prstGeom>
            <a:noFill/>
            <a:ln w="7938">
              <a:solidFill>
                <a:srgbClr val="000000"/>
              </a:solidFill>
              <a:round/>
              <a:headEnd/>
              <a:tailEnd/>
            </a:ln>
          </p:spPr>
          <p:txBody>
            <a:bodyPr/>
            <a:lstStyle/>
            <a:p>
              <a:endParaRPr lang="en-US"/>
            </a:p>
          </p:txBody>
        </p:sp>
        <p:sp>
          <p:nvSpPr>
            <p:cNvPr id="25672" name="Line 72"/>
            <p:cNvSpPr>
              <a:spLocks noChangeShapeType="1"/>
            </p:cNvSpPr>
            <p:nvPr/>
          </p:nvSpPr>
          <p:spPr bwMode="auto">
            <a:xfrm>
              <a:off x="665" y="592"/>
              <a:ext cx="0" cy="90"/>
            </a:xfrm>
            <a:prstGeom prst="line">
              <a:avLst/>
            </a:prstGeom>
            <a:noFill/>
            <a:ln w="7938">
              <a:solidFill>
                <a:srgbClr val="000000"/>
              </a:solidFill>
              <a:round/>
              <a:headEnd/>
              <a:tailEnd/>
            </a:ln>
          </p:spPr>
          <p:txBody>
            <a:bodyPr/>
            <a:lstStyle/>
            <a:p>
              <a:endParaRPr lang="en-US"/>
            </a:p>
          </p:txBody>
        </p:sp>
        <p:sp>
          <p:nvSpPr>
            <p:cNvPr id="25673" name="Line 73"/>
            <p:cNvSpPr>
              <a:spLocks noChangeShapeType="1"/>
            </p:cNvSpPr>
            <p:nvPr/>
          </p:nvSpPr>
          <p:spPr bwMode="auto">
            <a:xfrm>
              <a:off x="665" y="682"/>
              <a:ext cx="0" cy="0"/>
            </a:xfrm>
            <a:prstGeom prst="line">
              <a:avLst/>
            </a:prstGeom>
            <a:noFill/>
            <a:ln w="7938">
              <a:solidFill>
                <a:srgbClr val="000000"/>
              </a:solidFill>
              <a:round/>
              <a:headEnd/>
              <a:tailEnd/>
            </a:ln>
          </p:spPr>
          <p:txBody>
            <a:bodyPr/>
            <a:lstStyle/>
            <a:p>
              <a:endParaRPr lang="en-US"/>
            </a:p>
          </p:txBody>
        </p:sp>
        <p:sp>
          <p:nvSpPr>
            <p:cNvPr id="25674" name="Line 74"/>
            <p:cNvSpPr>
              <a:spLocks noChangeShapeType="1"/>
            </p:cNvSpPr>
            <p:nvPr/>
          </p:nvSpPr>
          <p:spPr bwMode="auto">
            <a:xfrm>
              <a:off x="665" y="682"/>
              <a:ext cx="1" cy="6"/>
            </a:xfrm>
            <a:prstGeom prst="line">
              <a:avLst/>
            </a:prstGeom>
            <a:noFill/>
            <a:ln w="7938">
              <a:solidFill>
                <a:srgbClr val="000000"/>
              </a:solidFill>
              <a:round/>
              <a:headEnd/>
              <a:tailEnd/>
            </a:ln>
          </p:spPr>
          <p:txBody>
            <a:bodyPr/>
            <a:lstStyle/>
            <a:p>
              <a:endParaRPr lang="en-US"/>
            </a:p>
          </p:txBody>
        </p:sp>
        <p:sp>
          <p:nvSpPr>
            <p:cNvPr id="25675" name="Line 75"/>
            <p:cNvSpPr>
              <a:spLocks noChangeShapeType="1"/>
            </p:cNvSpPr>
            <p:nvPr/>
          </p:nvSpPr>
          <p:spPr bwMode="auto">
            <a:xfrm>
              <a:off x="666" y="688"/>
              <a:ext cx="2" cy="13"/>
            </a:xfrm>
            <a:prstGeom prst="line">
              <a:avLst/>
            </a:prstGeom>
            <a:noFill/>
            <a:ln w="7938">
              <a:solidFill>
                <a:srgbClr val="000000"/>
              </a:solidFill>
              <a:round/>
              <a:headEnd/>
              <a:tailEnd/>
            </a:ln>
          </p:spPr>
          <p:txBody>
            <a:bodyPr/>
            <a:lstStyle/>
            <a:p>
              <a:endParaRPr lang="en-US"/>
            </a:p>
          </p:txBody>
        </p:sp>
        <p:sp>
          <p:nvSpPr>
            <p:cNvPr id="25676" name="Line 76"/>
            <p:cNvSpPr>
              <a:spLocks noChangeShapeType="1"/>
            </p:cNvSpPr>
            <p:nvPr/>
          </p:nvSpPr>
          <p:spPr bwMode="auto">
            <a:xfrm>
              <a:off x="668" y="701"/>
              <a:ext cx="6" cy="15"/>
            </a:xfrm>
            <a:prstGeom prst="line">
              <a:avLst/>
            </a:prstGeom>
            <a:noFill/>
            <a:ln w="7938">
              <a:solidFill>
                <a:srgbClr val="000000"/>
              </a:solidFill>
              <a:round/>
              <a:headEnd/>
              <a:tailEnd/>
            </a:ln>
          </p:spPr>
          <p:txBody>
            <a:bodyPr/>
            <a:lstStyle/>
            <a:p>
              <a:endParaRPr lang="en-US"/>
            </a:p>
          </p:txBody>
        </p:sp>
        <p:sp>
          <p:nvSpPr>
            <p:cNvPr id="25677" name="Line 77"/>
            <p:cNvSpPr>
              <a:spLocks noChangeShapeType="1"/>
            </p:cNvSpPr>
            <p:nvPr/>
          </p:nvSpPr>
          <p:spPr bwMode="auto">
            <a:xfrm>
              <a:off x="674" y="716"/>
              <a:ext cx="8" cy="18"/>
            </a:xfrm>
            <a:prstGeom prst="line">
              <a:avLst/>
            </a:prstGeom>
            <a:noFill/>
            <a:ln w="7938">
              <a:solidFill>
                <a:srgbClr val="000000"/>
              </a:solidFill>
              <a:round/>
              <a:headEnd/>
              <a:tailEnd/>
            </a:ln>
          </p:spPr>
          <p:txBody>
            <a:bodyPr/>
            <a:lstStyle/>
            <a:p>
              <a:endParaRPr lang="en-US"/>
            </a:p>
          </p:txBody>
        </p:sp>
        <p:sp>
          <p:nvSpPr>
            <p:cNvPr id="25678" name="Line 78"/>
            <p:cNvSpPr>
              <a:spLocks noChangeShapeType="1"/>
            </p:cNvSpPr>
            <p:nvPr/>
          </p:nvSpPr>
          <p:spPr bwMode="auto">
            <a:xfrm>
              <a:off x="682" y="734"/>
              <a:ext cx="12" cy="20"/>
            </a:xfrm>
            <a:prstGeom prst="line">
              <a:avLst/>
            </a:prstGeom>
            <a:noFill/>
            <a:ln w="9525">
              <a:solidFill>
                <a:srgbClr val="000000"/>
              </a:solidFill>
              <a:round/>
              <a:headEnd/>
              <a:tailEnd/>
            </a:ln>
          </p:spPr>
          <p:txBody>
            <a:bodyPr/>
            <a:lstStyle/>
            <a:p>
              <a:endParaRPr lang="en-US"/>
            </a:p>
          </p:txBody>
        </p:sp>
        <p:sp>
          <p:nvSpPr>
            <p:cNvPr id="25679" name="Line 79"/>
            <p:cNvSpPr>
              <a:spLocks noChangeShapeType="1"/>
            </p:cNvSpPr>
            <p:nvPr/>
          </p:nvSpPr>
          <p:spPr bwMode="auto">
            <a:xfrm>
              <a:off x="694" y="754"/>
              <a:ext cx="7" cy="11"/>
            </a:xfrm>
            <a:prstGeom prst="line">
              <a:avLst/>
            </a:prstGeom>
            <a:noFill/>
            <a:ln w="9525">
              <a:solidFill>
                <a:srgbClr val="000000"/>
              </a:solidFill>
              <a:round/>
              <a:headEnd/>
              <a:tailEnd/>
            </a:ln>
          </p:spPr>
          <p:txBody>
            <a:bodyPr/>
            <a:lstStyle/>
            <a:p>
              <a:endParaRPr lang="en-US"/>
            </a:p>
          </p:txBody>
        </p:sp>
        <p:sp>
          <p:nvSpPr>
            <p:cNvPr id="25680" name="Line 80"/>
            <p:cNvSpPr>
              <a:spLocks noChangeShapeType="1"/>
            </p:cNvSpPr>
            <p:nvPr/>
          </p:nvSpPr>
          <p:spPr bwMode="auto">
            <a:xfrm>
              <a:off x="701" y="765"/>
              <a:ext cx="10" cy="9"/>
            </a:xfrm>
            <a:prstGeom prst="line">
              <a:avLst/>
            </a:prstGeom>
            <a:noFill/>
            <a:ln w="9525">
              <a:solidFill>
                <a:srgbClr val="000000"/>
              </a:solidFill>
              <a:round/>
              <a:headEnd/>
              <a:tailEnd/>
            </a:ln>
          </p:spPr>
          <p:txBody>
            <a:bodyPr/>
            <a:lstStyle/>
            <a:p>
              <a:endParaRPr lang="en-US"/>
            </a:p>
          </p:txBody>
        </p:sp>
        <p:sp>
          <p:nvSpPr>
            <p:cNvPr id="25681" name="Line 81"/>
            <p:cNvSpPr>
              <a:spLocks noChangeShapeType="1"/>
            </p:cNvSpPr>
            <p:nvPr/>
          </p:nvSpPr>
          <p:spPr bwMode="auto">
            <a:xfrm>
              <a:off x="711" y="774"/>
              <a:ext cx="9" cy="9"/>
            </a:xfrm>
            <a:prstGeom prst="line">
              <a:avLst/>
            </a:prstGeom>
            <a:noFill/>
            <a:ln w="9525">
              <a:solidFill>
                <a:srgbClr val="000000"/>
              </a:solidFill>
              <a:round/>
              <a:headEnd/>
              <a:tailEnd/>
            </a:ln>
          </p:spPr>
          <p:txBody>
            <a:bodyPr/>
            <a:lstStyle/>
            <a:p>
              <a:endParaRPr lang="en-US"/>
            </a:p>
          </p:txBody>
        </p:sp>
        <p:sp>
          <p:nvSpPr>
            <p:cNvPr id="25682" name="Line 82"/>
            <p:cNvSpPr>
              <a:spLocks noChangeShapeType="1"/>
            </p:cNvSpPr>
            <p:nvPr/>
          </p:nvSpPr>
          <p:spPr bwMode="auto">
            <a:xfrm>
              <a:off x="720" y="783"/>
              <a:ext cx="10" cy="9"/>
            </a:xfrm>
            <a:prstGeom prst="line">
              <a:avLst/>
            </a:prstGeom>
            <a:noFill/>
            <a:ln w="9525">
              <a:solidFill>
                <a:srgbClr val="000000"/>
              </a:solidFill>
              <a:round/>
              <a:headEnd/>
              <a:tailEnd/>
            </a:ln>
          </p:spPr>
          <p:txBody>
            <a:bodyPr/>
            <a:lstStyle/>
            <a:p>
              <a:endParaRPr lang="en-US"/>
            </a:p>
          </p:txBody>
        </p:sp>
        <p:sp>
          <p:nvSpPr>
            <p:cNvPr id="25683" name="Line 83"/>
            <p:cNvSpPr>
              <a:spLocks noChangeShapeType="1"/>
            </p:cNvSpPr>
            <p:nvPr/>
          </p:nvSpPr>
          <p:spPr bwMode="auto">
            <a:xfrm>
              <a:off x="730" y="792"/>
              <a:ext cx="14" cy="9"/>
            </a:xfrm>
            <a:prstGeom prst="line">
              <a:avLst/>
            </a:prstGeom>
            <a:noFill/>
            <a:ln w="9525">
              <a:solidFill>
                <a:srgbClr val="000000"/>
              </a:solidFill>
              <a:round/>
              <a:headEnd/>
              <a:tailEnd/>
            </a:ln>
          </p:spPr>
          <p:txBody>
            <a:bodyPr/>
            <a:lstStyle/>
            <a:p>
              <a:endParaRPr lang="en-US"/>
            </a:p>
          </p:txBody>
        </p:sp>
        <p:sp>
          <p:nvSpPr>
            <p:cNvPr id="25684" name="Line 84"/>
            <p:cNvSpPr>
              <a:spLocks noChangeShapeType="1"/>
            </p:cNvSpPr>
            <p:nvPr/>
          </p:nvSpPr>
          <p:spPr bwMode="auto">
            <a:xfrm>
              <a:off x="744" y="801"/>
              <a:ext cx="14" cy="6"/>
            </a:xfrm>
            <a:prstGeom prst="line">
              <a:avLst/>
            </a:prstGeom>
            <a:noFill/>
            <a:ln w="7938">
              <a:solidFill>
                <a:srgbClr val="000000"/>
              </a:solidFill>
              <a:round/>
              <a:headEnd/>
              <a:tailEnd/>
            </a:ln>
          </p:spPr>
          <p:txBody>
            <a:bodyPr/>
            <a:lstStyle/>
            <a:p>
              <a:endParaRPr lang="en-US"/>
            </a:p>
          </p:txBody>
        </p:sp>
        <p:sp>
          <p:nvSpPr>
            <p:cNvPr id="25685" name="Line 85"/>
            <p:cNvSpPr>
              <a:spLocks noChangeShapeType="1"/>
            </p:cNvSpPr>
            <p:nvPr/>
          </p:nvSpPr>
          <p:spPr bwMode="auto">
            <a:xfrm>
              <a:off x="758" y="807"/>
              <a:ext cx="0" cy="0"/>
            </a:xfrm>
            <a:prstGeom prst="line">
              <a:avLst/>
            </a:prstGeom>
            <a:noFill/>
            <a:ln w="7938">
              <a:solidFill>
                <a:srgbClr val="000000"/>
              </a:solidFill>
              <a:round/>
              <a:headEnd/>
              <a:tailEnd/>
            </a:ln>
          </p:spPr>
          <p:txBody>
            <a:bodyPr/>
            <a:lstStyle/>
            <a:p>
              <a:endParaRPr lang="en-US"/>
            </a:p>
          </p:txBody>
        </p:sp>
        <p:sp>
          <p:nvSpPr>
            <p:cNvPr id="25686" name="Freeform 86"/>
            <p:cNvSpPr>
              <a:spLocks/>
            </p:cNvSpPr>
            <p:nvPr/>
          </p:nvSpPr>
          <p:spPr bwMode="auto">
            <a:xfrm>
              <a:off x="758" y="598"/>
              <a:ext cx="83" cy="199"/>
            </a:xfrm>
            <a:custGeom>
              <a:avLst/>
              <a:gdLst/>
              <a:ahLst/>
              <a:cxnLst>
                <a:cxn ang="0">
                  <a:pos x="15" y="66"/>
                </a:cxn>
                <a:cxn ang="0">
                  <a:pos x="83" y="0"/>
                </a:cxn>
                <a:cxn ang="0">
                  <a:pos x="83" y="84"/>
                </a:cxn>
                <a:cxn ang="0">
                  <a:pos x="79" y="98"/>
                </a:cxn>
                <a:cxn ang="0">
                  <a:pos x="76" y="112"/>
                </a:cxn>
                <a:cxn ang="0">
                  <a:pos x="70" y="129"/>
                </a:cxn>
                <a:cxn ang="0">
                  <a:pos x="60" y="145"/>
                </a:cxn>
                <a:cxn ang="0">
                  <a:pos x="52" y="154"/>
                </a:cxn>
                <a:cxn ang="0">
                  <a:pos x="44" y="164"/>
                </a:cxn>
                <a:cxn ang="0">
                  <a:pos x="35" y="173"/>
                </a:cxn>
                <a:cxn ang="0">
                  <a:pos x="24" y="182"/>
                </a:cxn>
                <a:cxn ang="0">
                  <a:pos x="14" y="190"/>
                </a:cxn>
                <a:cxn ang="0">
                  <a:pos x="0" y="199"/>
                </a:cxn>
                <a:cxn ang="0">
                  <a:pos x="0" y="124"/>
                </a:cxn>
                <a:cxn ang="0">
                  <a:pos x="32" y="86"/>
                </a:cxn>
                <a:cxn ang="0">
                  <a:pos x="15" y="66"/>
                </a:cxn>
              </a:cxnLst>
              <a:rect l="0" t="0" r="r" b="b"/>
              <a:pathLst>
                <a:path w="83" h="199">
                  <a:moveTo>
                    <a:pt x="15" y="66"/>
                  </a:moveTo>
                  <a:lnTo>
                    <a:pt x="83" y="0"/>
                  </a:lnTo>
                  <a:lnTo>
                    <a:pt x="83" y="84"/>
                  </a:lnTo>
                  <a:lnTo>
                    <a:pt x="79" y="98"/>
                  </a:lnTo>
                  <a:lnTo>
                    <a:pt x="76" y="112"/>
                  </a:lnTo>
                  <a:lnTo>
                    <a:pt x="70" y="129"/>
                  </a:lnTo>
                  <a:lnTo>
                    <a:pt x="60" y="145"/>
                  </a:lnTo>
                  <a:lnTo>
                    <a:pt x="52" y="154"/>
                  </a:lnTo>
                  <a:lnTo>
                    <a:pt x="44" y="164"/>
                  </a:lnTo>
                  <a:lnTo>
                    <a:pt x="35" y="173"/>
                  </a:lnTo>
                  <a:lnTo>
                    <a:pt x="24" y="182"/>
                  </a:lnTo>
                  <a:lnTo>
                    <a:pt x="14" y="190"/>
                  </a:lnTo>
                  <a:lnTo>
                    <a:pt x="0" y="199"/>
                  </a:lnTo>
                  <a:lnTo>
                    <a:pt x="0" y="124"/>
                  </a:lnTo>
                  <a:lnTo>
                    <a:pt x="32" y="86"/>
                  </a:lnTo>
                  <a:lnTo>
                    <a:pt x="15" y="66"/>
                  </a:lnTo>
                  <a:close/>
                </a:path>
              </a:pathLst>
            </a:custGeom>
            <a:solidFill>
              <a:srgbClr val="0356A3"/>
            </a:solidFill>
            <a:ln w="9525">
              <a:noFill/>
              <a:round/>
              <a:headEnd/>
              <a:tailEnd/>
            </a:ln>
          </p:spPr>
          <p:txBody>
            <a:bodyPr/>
            <a:lstStyle/>
            <a:p>
              <a:endParaRPr lang="en-US"/>
            </a:p>
          </p:txBody>
        </p:sp>
        <p:sp>
          <p:nvSpPr>
            <p:cNvPr id="25687" name="Line 87"/>
            <p:cNvSpPr>
              <a:spLocks noChangeShapeType="1"/>
            </p:cNvSpPr>
            <p:nvPr/>
          </p:nvSpPr>
          <p:spPr bwMode="auto">
            <a:xfrm flipV="1">
              <a:off x="773" y="598"/>
              <a:ext cx="68" cy="66"/>
            </a:xfrm>
            <a:prstGeom prst="line">
              <a:avLst/>
            </a:prstGeom>
            <a:noFill/>
            <a:ln w="3175">
              <a:solidFill>
                <a:srgbClr val="000000"/>
              </a:solidFill>
              <a:round/>
              <a:headEnd/>
              <a:tailEnd/>
            </a:ln>
          </p:spPr>
          <p:txBody>
            <a:bodyPr/>
            <a:lstStyle/>
            <a:p>
              <a:endParaRPr lang="en-US"/>
            </a:p>
          </p:txBody>
        </p:sp>
        <p:sp>
          <p:nvSpPr>
            <p:cNvPr id="25688" name="Line 88"/>
            <p:cNvSpPr>
              <a:spLocks noChangeShapeType="1"/>
            </p:cNvSpPr>
            <p:nvPr/>
          </p:nvSpPr>
          <p:spPr bwMode="auto">
            <a:xfrm>
              <a:off x="841" y="598"/>
              <a:ext cx="0" cy="0"/>
            </a:xfrm>
            <a:prstGeom prst="line">
              <a:avLst/>
            </a:prstGeom>
            <a:noFill/>
            <a:ln w="3175">
              <a:solidFill>
                <a:srgbClr val="000000"/>
              </a:solidFill>
              <a:round/>
              <a:headEnd/>
              <a:tailEnd/>
            </a:ln>
          </p:spPr>
          <p:txBody>
            <a:bodyPr/>
            <a:lstStyle/>
            <a:p>
              <a:endParaRPr lang="en-US"/>
            </a:p>
          </p:txBody>
        </p:sp>
        <p:sp>
          <p:nvSpPr>
            <p:cNvPr id="25689" name="Line 89"/>
            <p:cNvSpPr>
              <a:spLocks noChangeShapeType="1"/>
            </p:cNvSpPr>
            <p:nvPr/>
          </p:nvSpPr>
          <p:spPr bwMode="auto">
            <a:xfrm>
              <a:off x="841" y="598"/>
              <a:ext cx="0" cy="84"/>
            </a:xfrm>
            <a:prstGeom prst="line">
              <a:avLst/>
            </a:prstGeom>
            <a:noFill/>
            <a:ln w="3175">
              <a:solidFill>
                <a:srgbClr val="000000"/>
              </a:solidFill>
              <a:round/>
              <a:headEnd/>
              <a:tailEnd/>
            </a:ln>
          </p:spPr>
          <p:txBody>
            <a:bodyPr/>
            <a:lstStyle/>
            <a:p>
              <a:endParaRPr lang="en-US"/>
            </a:p>
          </p:txBody>
        </p:sp>
        <p:sp>
          <p:nvSpPr>
            <p:cNvPr id="25690" name="Line 90"/>
            <p:cNvSpPr>
              <a:spLocks noChangeShapeType="1"/>
            </p:cNvSpPr>
            <p:nvPr/>
          </p:nvSpPr>
          <p:spPr bwMode="auto">
            <a:xfrm>
              <a:off x="841" y="682"/>
              <a:ext cx="0" cy="0"/>
            </a:xfrm>
            <a:prstGeom prst="line">
              <a:avLst/>
            </a:prstGeom>
            <a:noFill/>
            <a:ln w="3175">
              <a:solidFill>
                <a:srgbClr val="000000"/>
              </a:solidFill>
              <a:round/>
              <a:headEnd/>
              <a:tailEnd/>
            </a:ln>
          </p:spPr>
          <p:txBody>
            <a:bodyPr/>
            <a:lstStyle/>
            <a:p>
              <a:endParaRPr lang="en-US"/>
            </a:p>
          </p:txBody>
        </p:sp>
        <p:sp>
          <p:nvSpPr>
            <p:cNvPr id="25691" name="Line 91"/>
            <p:cNvSpPr>
              <a:spLocks noChangeShapeType="1"/>
            </p:cNvSpPr>
            <p:nvPr/>
          </p:nvSpPr>
          <p:spPr bwMode="auto">
            <a:xfrm flipH="1">
              <a:off x="837" y="682"/>
              <a:ext cx="4" cy="14"/>
            </a:xfrm>
            <a:prstGeom prst="line">
              <a:avLst/>
            </a:prstGeom>
            <a:noFill/>
            <a:ln w="3175">
              <a:solidFill>
                <a:srgbClr val="000000"/>
              </a:solidFill>
              <a:round/>
              <a:headEnd/>
              <a:tailEnd/>
            </a:ln>
          </p:spPr>
          <p:txBody>
            <a:bodyPr/>
            <a:lstStyle/>
            <a:p>
              <a:endParaRPr lang="en-US"/>
            </a:p>
          </p:txBody>
        </p:sp>
        <p:sp>
          <p:nvSpPr>
            <p:cNvPr id="25692" name="Line 92"/>
            <p:cNvSpPr>
              <a:spLocks noChangeShapeType="1"/>
            </p:cNvSpPr>
            <p:nvPr/>
          </p:nvSpPr>
          <p:spPr bwMode="auto">
            <a:xfrm flipH="1">
              <a:off x="834" y="696"/>
              <a:ext cx="3" cy="14"/>
            </a:xfrm>
            <a:prstGeom prst="line">
              <a:avLst/>
            </a:prstGeom>
            <a:noFill/>
            <a:ln w="3175">
              <a:solidFill>
                <a:srgbClr val="000000"/>
              </a:solidFill>
              <a:round/>
              <a:headEnd/>
              <a:tailEnd/>
            </a:ln>
          </p:spPr>
          <p:txBody>
            <a:bodyPr/>
            <a:lstStyle/>
            <a:p>
              <a:endParaRPr lang="en-US"/>
            </a:p>
          </p:txBody>
        </p:sp>
        <p:sp>
          <p:nvSpPr>
            <p:cNvPr id="25693" name="Line 93"/>
            <p:cNvSpPr>
              <a:spLocks noChangeShapeType="1"/>
            </p:cNvSpPr>
            <p:nvPr/>
          </p:nvSpPr>
          <p:spPr bwMode="auto">
            <a:xfrm flipH="1">
              <a:off x="828" y="710"/>
              <a:ext cx="6" cy="17"/>
            </a:xfrm>
            <a:prstGeom prst="line">
              <a:avLst/>
            </a:prstGeom>
            <a:noFill/>
            <a:ln w="3175">
              <a:solidFill>
                <a:srgbClr val="000000"/>
              </a:solidFill>
              <a:round/>
              <a:headEnd/>
              <a:tailEnd/>
            </a:ln>
          </p:spPr>
          <p:txBody>
            <a:bodyPr/>
            <a:lstStyle/>
            <a:p>
              <a:endParaRPr lang="en-US"/>
            </a:p>
          </p:txBody>
        </p:sp>
        <p:sp>
          <p:nvSpPr>
            <p:cNvPr id="25694" name="Line 94"/>
            <p:cNvSpPr>
              <a:spLocks noChangeShapeType="1"/>
            </p:cNvSpPr>
            <p:nvPr/>
          </p:nvSpPr>
          <p:spPr bwMode="auto">
            <a:xfrm flipH="1">
              <a:off x="818" y="727"/>
              <a:ext cx="10" cy="16"/>
            </a:xfrm>
            <a:prstGeom prst="line">
              <a:avLst/>
            </a:prstGeom>
            <a:noFill/>
            <a:ln w="3175">
              <a:solidFill>
                <a:srgbClr val="000000"/>
              </a:solidFill>
              <a:round/>
              <a:headEnd/>
              <a:tailEnd/>
            </a:ln>
          </p:spPr>
          <p:txBody>
            <a:bodyPr/>
            <a:lstStyle/>
            <a:p>
              <a:endParaRPr lang="en-US"/>
            </a:p>
          </p:txBody>
        </p:sp>
        <p:sp>
          <p:nvSpPr>
            <p:cNvPr id="25695" name="Line 95"/>
            <p:cNvSpPr>
              <a:spLocks noChangeShapeType="1"/>
            </p:cNvSpPr>
            <p:nvPr/>
          </p:nvSpPr>
          <p:spPr bwMode="auto">
            <a:xfrm flipH="1">
              <a:off x="810" y="743"/>
              <a:ext cx="8" cy="9"/>
            </a:xfrm>
            <a:prstGeom prst="line">
              <a:avLst/>
            </a:prstGeom>
            <a:noFill/>
            <a:ln w="3175">
              <a:solidFill>
                <a:srgbClr val="000000"/>
              </a:solidFill>
              <a:round/>
              <a:headEnd/>
              <a:tailEnd/>
            </a:ln>
          </p:spPr>
          <p:txBody>
            <a:bodyPr/>
            <a:lstStyle/>
            <a:p>
              <a:endParaRPr lang="en-US"/>
            </a:p>
          </p:txBody>
        </p:sp>
        <p:sp>
          <p:nvSpPr>
            <p:cNvPr id="25696" name="Line 96"/>
            <p:cNvSpPr>
              <a:spLocks noChangeShapeType="1"/>
            </p:cNvSpPr>
            <p:nvPr/>
          </p:nvSpPr>
          <p:spPr bwMode="auto">
            <a:xfrm flipH="1">
              <a:off x="802" y="752"/>
              <a:ext cx="8" cy="10"/>
            </a:xfrm>
            <a:prstGeom prst="line">
              <a:avLst/>
            </a:prstGeom>
            <a:noFill/>
            <a:ln w="3175">
              <a:solidFill>
                <a:srgbClr val="000000"/>
              </a:solidFill>
              <a:round/>
              <a:headEnd/>
              <a:tailEnd/>
            </a:ln>
          </p:spPr>
          <p:txBody>
            <a:bodyPr/>
            <a:lstStyle/>
            <a:p>
              <a:endParaRPr lang="en-US"/>
            </a:p>
          </p:txBody>
        </p:sp>
        <p:sp>
          <p:nvSpPr>
            <p:cNvPr id="25697" name="Line 97"/>
            <p:cNvSpPr>
              <a:spLocks noChangeShapeType="1"/>
            </p:cNvSpPr>
            <p:nvPr/>
          </p:nvSpPr>
          <p:spPr bwMode="auto">
            <a:xfrm flipH="1">
              <a:off x="793" y="762"/>
              <a:ext cx="9" cy="9"/>
            </a:xfrm>
            <a:prstGeom prst="line">
              <a:avLst/>
            </a:prstGeom>
            <a:noFill/>
            <a:ln w="3175">
              <a:solidFill>
                <a:srgbClr val="000000"/>
              </a:solidFill>
              <a:round/>
              <a:headEnd/>
              <a:tailEnd/>
            </a:ln>
          </p:spPr>
          <p:txBody>
            <a:bodyPr/>
            <a:lstStyle/>
            <a:p>
              <a:endParaRPr lang="en-US"/>
            </a:p>
          </p:txBody>
        </p:sp>
        <p:sp>
          <p:nvSpPr>
            <p:cNvPr id="25698" name="Line 98"/>
            <p:cNvSpPr>
              <a:spLocks noChangeShapeType="1"/>
            </p:cNvSpPr>
            <p:nvPr/>
          </p:nvSpPr>
          <p:spPr bwMode="auto">
            <a:xfrm flipH="1">
              <a:off x="782" y="771"/>
              <a:ext cx="11" cy="9"/>
            </a:xfrm>
            <a:prstGeom prst="line">
              <a:avLst/>
            </a:prstGeom>
            <a:noFill/>
            <a:ln w="3175">
              <a:solidFill>
                <a:srgbClr val="000000"/>
              </a:solidFill>
              <a:round/>
              <a:headEnd/>
              <a:tailEnd/>
            </a:ln>
          </p:spPr>
          <p:txBody>
            <a:bodyPr/>
            <a:lstStyle/>
            <a:p>
              <a:endParaRPr lang="en-US"/>
            </a:p>
          </p:txBody>
        </p:sp>
        <p:sp>
          <p:nvSpPr>
            <p:cNvPr id="25699" name="Line 99"/>
            <p:cNvSpPr>
              <a:spLocks noChangeShapeType="1"/>
            </p:cNvSpPr>
            <p:nvPr/>
          </p:nvSpPr>
          <p:spPr bwMode="auto">
            <a:xfrm flipH="1">
              <a:off x="772" y="780"/>
              <a:ext cx="10" cy="8"/>
            </a:xfrm>
            <a:prstGeom prst="line">
              <a:avLst/>
            </a:prstGeom>
            <a:noFill/>
            <a:ln w="3175">
              <a:solidFill>
                <a:srgbClr val="000000"/>
              </a:solidFill>
              <a:round/>
              <a:headEnd/>
              <a:tailEnd/>
            </a:ln>
          </p:spPr>
          <p:txBody>
            <a:bodyPr/>
            <a:lstStyle/>
            <a:p>
              <a:endParaRPr lang="en-US"/>
            </a:p>
          </p:txBody>
        </p:sp>
        <p:sp>
          <p:nvSpPr>
            <p:cNvPr id="25700" name="Line 100"/>
            <p:cNvSpPr>
              <a:spLocks noChangeShapeType="1"/>
            </p:cNvSpPr>
            <p:nvPr/>
          </p:nvSpPr>
          <p:spPr bwMode="auto">
            <a:xfrm flipH="1">
              <a:off x="758" y="788"/>
              <a:ext cx="14" cy="9"/>
            </a:xfrm>
            <a:prstGeom prst="line">
              <a:avLst/>
            </a:prstGeom>
            <a:noFill/>
            <a:ln w="3175">
              <a:solidFill>
                <a:srgbClr val="000000"/>
              </a:solidFill>
              <a:round/>
              <a:headEnd/>
              <a:tailEnd/>
            </a:ln>
          </p:spPr>
          <p:txBody>
            <a:bodyPr/>
            <a:lstStyle/>
            <a:p>
              <a:endParaRPr lang="en-US"/>
            </a:p>
          </p:txBody>
        </p:sp>
        <p:sp>
          <p:nvSpPr>
            <p:cNvPr id="25701" name="Line 101"/>
            <p:cNvSpPr>
              <a:spLocks noChangeShapeType="1"/>
            </p:cNvSpPr>
            <p:nvPr/>
          </p:nvSpPr>
          <p:spPr bwMode="auto">
            <a:xfrm>
              <a:off x="758" y="797"/>
              <a:ext cx="0" cy="0"/>
            </a:xfrm>
            <a:prstGeom prst="line">
              <a:avLst/>
            </a:prstGeom>
            <a:noFill/>
            <a:ln w="3175">
              <a:solidFill>
                <a:srgbClr val="000000"/>
              </a:solidFill>
              <a:round/>
              <a:headEnd/>
              <a:tailEnd/>
            </a:ln>
          </p:spPr>
          <p:txBody>
            <a:bodyPr/>
            <a:lstStyle/>
            <a:p>
              <a:endParaRPr lang="en-US"/>
            </a:p>
          </p:txBody>
        </p:sp>
        <p:sp>
          <p:nvSpPr>
            <p:cNvPr id="25702" name="Line 102"/>
            <p:cNvSpPr>
              <a:spLocks noChangeShapeType="1"/>
            </p:cNvSpPr>
            <p:nvPr/>
          </p:nvSpPr>
          <p:spPr bwMode="auto">
            <a:xfrm flipV="1">
              <a:off x="758" y="722"/>
              <a:ext cx="0" cy="75"/>
            </a:xfrm>
            <a:prstGeom prst="line">
              <a:avLst/>
            </a:prstGeom>
            <a:noFill/>
            <a:ln w="3175">
              <a:solidFill>
                <a:srgbClr val="000000"/>
              </a:solidFill>
              <a:round/>
              <a:headEnd/>
              <a:tailEnd/>
            </a:ln>
          </p:spPr>
          <p:txBody>
            <a:bodyPr/>
            <a:lstStyle/>
            <a:p>
              <a:endParaRPr lang="en-US"/>
            </a:p>
          </p:txBody>
        </p:sp>
        <p:sp>
          <p:nvSpPr>
            <p:cNvPr id="25703" name="Line 103"/>
            <p:cNvSpPr>
              <a:spLocks noChangeShapeType="1"/>
            </p:cNvSpPr>
            <p:nvPr/>
          </p:nvSpPr>
          <p:spPr bwMode="auto">
            <a:xfrm flipV="1">
              <a:off x="758" y="684"/>
              <a:ext cx="32" cy="38"/>
            </a:xfrm>
            <a:prstGeom prst="line">
              <a:avLst/>
            </a:prstGeom>
            <a:noFill/>
            <a:ln w="3175">
              <a:solidFill>
                <a:srgbClr val="000000"/>
              </a:solidFill>
              <a:round/>
              <a:headEnd/>
              <a:tailEnd/>
            </a:ln>
          </p:spPr>
          <p:txBody>
            <a:bodyPr/>
            <a:lstStyle/>
            <a:p>
              <a:endParaRPr lang="en-US"/>
            </a:p>
          </p:txBody>
        </p:sp>
        <p:sp>
          <p:nvSpPr>
            <p:cNvPr id="25704" name="Line 104"/>
            <p:cNvSpPr>
              <a:spLocks noChangeShapeType="1"/>
            </p:cNvSpPr>
            <p:nvPr/>
          </p:nvSpPr>
          <p:spPr bwMode="auto">
            <a:xfrm flipH="1" flipV="1">
              <a:off x="773" y="664"/>
              <a:ext cx="17" cy="20"/>
            </a:xfrm>
            <a:prstGeom prst="line">
              <a:avLst/>
            </a:prstGeom>
            <a:noFill/>
            <a:ln w="3175">
              <a:solidFill>
                <a:srgbClr val="000000"/>
              </a:solidFill>
              <a:round/>
              <a:headEnd/>
              <a:tailEnd/>
            </a:ln>
          </p:spPr>
          <p:txBody>
            <a:bodyPr/>
            <a:lstStyle/>
            <a:p>
              <a:endParaRPr lang="en-US"/>
            </a:p>
          </p:txBody>
        </p:sp>
        <p:sp>
          <p:nvSpPr>
            <p:cNvPr id="25705" name="Freeform 105"/>
            <p:cNvSpPr>
              <a:spLocks/>
            </p:cNvSpPr>
            <p:nvPr/>
          </p:nvSpPr>
          <p:spPr bwMode="auto">
            <a:xfrm>
              <a:off x="675" y="598"/>
              <a:ext cx="83" cy="199"/>
            </a:xfrm>
            <a:custGeom>
              <a:avLst/>
              <a:gdLst/>
              <a:ahLst/>
              <a:cxnLst>
                <a:cxn ang="0">
                  <a:pos x="68" y="66"/>
                </a:cxn>
                <a:cxn ang="0">
                  <a:pos x="0" y="0"/>
                </a:cxn>
                <a:cxn ang="0">
                  <a:pos x="0" y="84"/>
                </a:cxn>
                <a:cxn ang="0">
                  <a:pos x="2" y="98"/>
                </a:cxn>
                <a:cxn ang="0">
                  <a:pos x="7" y="112"/>
                </a:cxn>
                <a:cxn ang="0">
                  <a:pos x="13" y="129"/>
                </a:cxn>
                <a:cxn ang="0">
                  <a:pos x="23" y="145"/>
                </a:cxn>
                <a:cxn ang="0">
                  <a:pos x="30" y="154"/>
                </a:cxn>
                <a:cxn ang="0">
                  <a:pos x="37" y="164"/>
                </a:cxn>
                <a:cxn ang="0">
                  <a:pos x="46" y="173"/>
                </a:cxn>
                <a:cxn ang="0">
                  <a:pos x="57" y="182"/>
                </a:cxn>
                <a:cxn ang="0">
                  <a:pos x="69" y="190"/>
                </a:cxn>
                <a:cxn ang="0">
                  <a:pos x="83" y="199"/>
                </a:cxn>
                <a:cxn ang="0">
                  <a:pos x="83" y="124"/>
                </a:cxn>
                <a:cxn ang="0">
                  <a:pos x="49" y="86"/>
                </a:cxn>
                <a:cxn ang="0">
                  <a:pos x="68" y="66"/>
                </a:cxn>
              </a:cxnLst>
              <a:rect l="0" t="0" r="r" b="b"/>
              <a:pathLst>
                <a:path w="83" h="199">
                  <a:moveTo>
                    <a:pt x="68" y="66"/>
                  </a:moveTo>
                  <a:lnTo>
                    <a:pt x="0" y="0"/>
                  </a:lnTo>
                  <a:lnTo>
                    <a:pt x="0" y="84"/>
                  </a:lnTo>
                  <a:lnTo>
                    <a:pt x="2" y="98"/>
                  </a:lnTo>
                  <a:lnTo>
                    <a:pt x="7" y="112"/>
                  </a:lnTo>
                  <a:lnTo>
                    <a:pt x="13" y="129"/>
                  </a:lnTo>
                  <a:lnTo>
                    <a:pt x="23" y="145"/>
                  </a:lnTo>
                  <a:lnTo>
                    <a:pt x="30" y="154"/>
                  </a:lnTo>
                  <a:lnTo>
                    <a:pt x="37" y="164"/>
                  </a:lnTo>
                  <a:lnTo>
                    <a:pt x="46" y="173"/>
                  </a:lnTo>
                  <a:lnTo>
                    <a:pt x="57" y="182"/>
                  </a:lnTo>
                  <a:lnTo>
                    <a:pt x="69" y="190"/>
                  </a:lnTo>
                  <a:lnTo>
                    <a:pt x="83" y="199"/>
                  </a:lnTo>
                  <a:lnTo>
                    <a:pt x="83" y="124"/>
                  </a:lnTo>
                  <a:lnTo>
                    <a:pt x="49" y="86"/>
                  </a:lnTo>
                  <a:lnTo>
                    <a:pt x="68" y="66"/>
                  </a:lnTo>
                  <a:close/>
                </a:path>
              </a:pathLst>
            </a:custGeom>
            <a:solidFill>
              <a:srgbClr val="981D20"/>
            </a:solidFill>
            <a:ln w="9525">
              <a:noFill/>
              <a:round/>
              <a:headEnd/>
              <a:tailEnd/>
            </a:ln>
          </p:spPr>
          <p:txBody>
            <a:bodyPr/>
            <a:lstStyle/>
            <a:p>
              <a:endParaRPr lang="en-US"/>
            </a:p>
          </p:txBody>
        </p:sp>
        <p:sp>
          <p:nvSpPr>
            <p:cNvPr id="25706" name="Line 106"/>
            <p:cNvSpPr>
              <a:spLocks noChangeShapeType="1"/>
            </p:cNvSpPr>
            <p:nvPr/>
          </p:nvSpPr>
          <p:spPr bwMode="auto">
            <a:xfrm flipH="1" flipV="1">
              <a:off x="675" y="598"/>
              <a:ext cx="68" cy="66"/>
            </a:xfrm>
            <a:prstGeom prst="line">
              <a:avLst/>
            </a:prstGeom>
            <a:noFill/>
            <a:ln w="3175">
              <a:solidFill>
                <a:srgbClr val="000000"/>
              </a:solidFill>
              <a:round/>
              <a:headEnd/>
              <a:tailEnd/>
            </a:ln>
          </p:spPr>
          <p:txBody>
            <a:bodyPr/>
            <a:lstStyle/>
            <a:p>
              <a:endParaRPr lang="en-US"/>
            </a:p>
          </p:txBody>
        </p:sp>
        <p:sp>
          <p:nvSpPr>
            <p:cNvPr id="25707" name="Line 107"/>
            <p:cNvSpPr>
              <a:spLocks noChangeShapeType="1"/>
            </p:cNvSpPr>
            <p:nvPr/>
          </p:nvSpPr>
          <p:spPr bwMode="auto">
            <a:xfrm>
              <a:off x="675" y="598"/>
              <a:ext cx="0" cy="0"/>
            </a:xfrm>
            <a:prstGeom prst="line">
              <a:avLst/>
            </a:prstGeom>
            <a:noFill/>
            <a:ln w="3175">
              <a:solidFill>
                <a:srgbClr val="000000"/>
              </a:solidFill>
              <a:round/>
              <a:headEnd/>
              <a:tailEnd/>
            </a:ln>
          </p:spPr>
          <p:txBody>
            <a:bodyPr/>
            <a:lstStyle/>
            <a:p>
              <a:endParaRPr lang="en-US"/>
            </a:p>
          </p:txBody>
        </p:sp>
        <p:sp>
          <p:nvSpPr>
            <p:cNvPr id="25708" name="Line 108"/>
            <p:cNvSpPr>
              <a:spLocks noChangeShapeType="1"/>
            </p:cNvSpPr>
            <p:nvPr/>
          </p:nvSpPr>
          <p:spPr bwMode="auto">
            <a:xfrm>
              <a:off x="675" y="598"/>
              <a:ext cx="0" cy="84"/>
            </a:xfrm>
            <a:prstGeom prst="line">
              <a:avLst/>
            </a:prstGeom>
            <a:noFill/>
            <a:ln w="3175">
              <a:solidFill>
                <a:srgbClr val="000000"/>
              </a:solidFill>
              <a:round/>
              <a:headEnd/>
              <a:tailEnd/>
            </a:ln>
          </p:spPr>
          <p:txBody>
            <a:bodyPr/>
            <a:lstStyle/>
            <a:p>
              <a:endParaRPr lang="en-US"/>
            </a:p>
          </p:txBody>
        </p:sp>
        <p:sp>
          <p:nvSpPr>
            <p:cNvPr id="25709" name="Line 109"/>
            <p:cNvSpPr>
              <a:spLocks noChangeShapeType="1"/>
            </p:cNvSpPr>
            <p:nvPr/>
          </p:nvSpPr>
          <p:spPr bwMode="auto">
            <a:xfrm>
              <a:off x="675" y="682"/>
              <a:ext cx="0" cy="0"/>
            </a:xfrm>
            <a:prstGeom prst="line">
              <a:avLst/>
            </a:prstGeom>
            <a:noFill/>
            <a:ln w="3175">
              <a:solidFill>
                <a:srgbClr val="000000"/>
              </a:solidFill>
              <a:round/>
              <a:headEnd/>
              <a:tailEnd/>
            </a:ln>
          </p:spPr>
          <p:txBody>
            <a:bodyPr/>
            <a:lstStyle/>
            <a:p>
              <a:endParaRPr lang="en-US"/>
            </a:p>
          </p:txBody>
        </p:sp>
        <p:sp>
          <p:nvSpPr>
            <p:cNvPr id="25710" name="Line 110"/>
            <p:cNvSpPr>
              <a:spLocks noChangeShapeType="1"/>
            </p:cNvSpPr>
            <p:nvPr/>
          </p:nvSpPr>
          <p:spPr bwMode="auto">
            <a:xfrm>
              <a:off x="675" y="682"/>
              <a:ext cx="2" cy="14"/>
            </a:xfrm>
            <a:prstGeom prst="line">
              <a:avLst/>
            </a:prstGeom>
            <a:noFill/>
            <a:ln w="3175">
              <a:solidFill>
                <a:srgbClr val="000000"/>
              </a:solidFill>
              <a:round/>
              <a:headEnd/>
              <a:tailEnd/>
            </a:ln>
          </p:spPr>
          <p:txBody>
            <a:bodyPr/>
            <a:lstStyle/>
            <a:p>
              <a:endParaRPr lang="en-US"/>
            </a:p>
          </p:txBody>
        </p:sp>
        <p:sp>
          <p:nvSpPr>
            <p:cNvPr id="25711" name="Line 111"/>
            <p:cNvSpPr>
              <a:spLocks noChangeShapeType="1"/>
            </p:cNvSpPr>
            <p:nvPr/>
          </p:nvSpPr>
          <p:spPr bwMode="auto">
            <a:xfrm>
              <a:off x="677" y="696"/>
              <a:ext cx="5" cy="14"/>
            </a:xfrm>
            <a:prstGeom prst="line">
              <a:avLst/>
            </a:prstGeom>
            <a:noFill/>
            <a:ln w="3175">
              <a:solidFill>
                <a:srgbClr val="000000"/>
              </a:solidFill>
              <a:round/>
              <a:headEnd/>
              <a:tailEnd/>
            </a:ln>
          </p:spPr>
          <p:txBody>
            <a:bodyPr/>
            <a:lstStyle/>
            <a:p>
              <a:endParaRPr lang="en-US"/>
            </a:p>
          </p:txBody>
        </p:sp>
        <p:sp>
          <p:nvSpPr>
            <p:cNvPr id="25712" name="Line 112"/>
            <p:cNvSpPr>
              <a:spLocks noChangeShapeType="1"/>
            </p:cNvSpPr>
            <p:nvPr/>
          </p:nvSpPr>
          <p:spPr bwMode="auto">
            <a:xfrm>
              <a:off x="682" y="710"/>
              <a:ext cx="6" cy="17"/>
            </a:xfrm>
            <a:prstGeom prst="line">
              <a:avLst/>
            </a:prstGeom>
            <a:noFill/>
            <a:ln w="3175">
              <a:solidFill>
                <a:srgbClr val="000000"/>
              </a:solidFill>
              <a:round/>
              <a:headEnd/>
              <a:tailEnd/>
            </a:ln>
          </p:spPr>
          <p:txBody>
            <a:bodyPr/>
            <a:lstStyle/>
            <a:p>
              <a:endParaRPr lang="en-US"/>
            </a:p>
          </p:txBody>
        </p:sp>
        <p:sp>
          <p:nvSpPr>
            <p:cNvPr id="25713" name="Line 113"/>
            <p:cNvSpPr>
              <a:spLocks noChangeShapeType="1"/>
            </p:cNvSpPr>
            <p:nvPr/>
          </p:nvSpPr>
          <p:spPr bwMode="auto">
            <a:xfrm>
              <a:off x="688" y="727"/>
              <a:ext cx="10" cy="16"/>
            </a:xfrm>
            <a:prstGeom prst="line">
              <a:avLst/>
            </a:prstGeom>
            <a:noFill/>
            <a:ln w="3175">
              <a:solidFill>
                <a:srgbClr val="000000"/>
              </a:solidFill>
              <a:round/>
              <a:headEnd/>
              <a:tailEnd/>
            </a:ln>
          </p:spPr>
          <p:txBody>
            <a:bodyPr/>
            <a:lstStyle/>
            <a:p>
              <a:endParaRPr lang="en-US"/>
            </a:p>
          </p:txBody>
        </p:sp>
        <p:sp>
          <p:nvSpPr>
            <p:cNvPr id="25714" name="Line 114"/>
            <p:cNvSpPr>
              <a:spLocks noChangeShapeType="1"/>
            </p:cNvSpPr>
            <p:nvPr/>
          </p:nvSpPr>
          <p:spPr bwMode="auto">
            <a:xfrm>
              <a:off x="698" y="743"/>
              <a:ext cx="7" cy="9"/>
            </a:xfrm>
            <a:prstGeom prst="line">
              <a:avLst/>
            </a:prstGeom>
            <a:noFill/>
            <a:ln w="3175">
              <a:solidFill>
                <a:srgbClr val="000000"/>
              </a:solidFill>
              <a:round/>
              <a:headEnd/>
              <a:tailEnd/>
            </a:ln>
          </p:spPr>
          <p:txBody>
            <a:bodyPr/>
            <a:lstStyle/>
            <a:p>
              <a:endParaRPr lang="en-US"/>
            </a:p>
          </p:txBody>
        </p:sp>
        <p:sp>
          <p:nvSpPr>
            <p:cNvPr id="25715" name="Line 115"/>
            <p:cNvSpPr>
              <a:spLocks noChangeShapeType="1"/>
            </p:cNvSpPr>
            <p:nvPr/>
          </p:nvSpPr>
          <p:spPr bwMode="auto">
            <a:xfrm>
              <a:off x="705" y="752"/>
              <a:ext cx="7" cy="10"/>
            </a:xfrm>
            <a:prstGeom prst="line">
              <a:avLst/>
            </a:prstGeom>
            <a:noFill/>
            <a:ln w="3175">
              <a:solidFill>
                <a:srgbClr val="000000"/>
              </a:solidFill>
              <a:round/>
              <a:headEnd/>
              <a:tailEnd/>
            </a:ln>
          </p:spPr>
          <p:txBody>
            <a:bodyPr/>
            <a:lstStyle/>
            <a:p>
              <a:endParaRPr lang="en-US"/>
            </a:p>
          </p:txBody>
        </p:sp>
        <p:sp>
          <p:nvSpPr>
            <p:cNvPr id="25716" name="Line 116"/>
            <p:cNvSpPr>
              <a:spLocks noChangeShapeType="1"/>
            </p:cNvSpPr>
            <p:nvPr/>
          </p:nvSpPr>
          <p:spPr bwMode="auto">
            <a:xfrm>
              <a:off x="712" y="762"/>
              <a:ext cx="9" cy="9"/>
            </a:xfrm>
            <a:prstGeom prst="line">
              <a:avLst/>
            </a:prstGeom>
            <a:noFill/>
            <a:ln w="3175">
              <a:solidFill>
                <a:srgbClr val="000000"/>
              </a:solidFill>
              <a:round/>
              <a:headEnd/>
              <a:tailEnd/>
            </a:ln>
          </p:spPr>
          <p:txBody>
            <a:bodyPr/>
            <a:lstStyle/>
            <a:p>
              <a:endParaRPr lang="en-US"/>
            </a:p>
          </p:txBody>
        </p:sp>
        <p:sp>
          <p:nvSpPr>
            <p:cNvPr id="25717" name="Line 117"/>
            <p:cNvSpPr>
              <a:spLocks noChangeShapeType="1"/>
            </p:cNvSpPr>
            <p:nvPr/>
          </p:nvSpPr>
          <p:spPr bwMode="auto">
            <a:xfrm>
              <a:off x="721" y="771"/>
              <a:ext cx="11" cy="9"/>
            </a:xfrm>
            <a:prstGeom prst="line">
              <a:avLst/>
            </a:prstGeom>
            <a:noFill/>
            <a:ln w="3175">
              <a:solidFill>
                <a:srgbClr val="000000"/>
              </a:solidFill>
              <a:round/>
              <a:headEnd/>
              <a:tailEnd/>
            </a:ln>
          </p:spPr>
          <p:txBody>
            <a:bodyPr/>
            <a:lstStyle/>
            <a:p>
              <a:endParaRPr lang="en-US"/>
            </a:p>
          </p:txBody>
        </p:sp>
        <p:sp>
          <p:nvSpPr>
            <p:cNvPr id="25718" name="Line 118"/>
            <p:cNvSpPr>
              <a:spLocks noChangeShapeType="1"/>
            </p:cNvSpPr>
            <p:nvPr/>
          </p:nvSpPr>
          <p:spPr bwMode="auto">
            <a:xfrm>
              <a:off x="732" y="780"/>
              <a:ext cx="12" cy="8"/>
            </a:xfrm>
            <a:prstGeom prst="line">
              <a:avLst/>
            </a:prstGeom>
            <a:noFill/>
            <a:ln w="3175">
              <a:solidFill>
                <a:srgbClr val="000000"/>
              </a:solidFill>
              <a:round/>
              <a:headEnd/>
              <a:tailEnd/>
            </a:ln>
          </p:spPr>
          <p:txBody>
            <a:bodyPr/>
            <a:lstStyle/>
            <a:p>
              <a:endParaRPr lang="en-US"/>
            </a:p>
          </p:txBody>
        </p:sp>
        <p:sp>
          <p:nvSpPr>
            <p:cNvPr id="25719" name="Line 119"/>
            <p:cNvSpPr>
              <a:spLocks noChangeShapeType="1"/>
            </p:cNvSpPr>
            <p:nvPr/>
          </p:nvSpPr>
          <p:spPr bwMode="auto">
            <a:xfrm>
              <a:off x="744" y="788"/>
              <a:ext cx="14" cy="9"/>
            </a:xfrm>
            <a:prstGeom prst="line">
              <a:avLst/>
            </a:prstGeom>
            <a:noFill/>
            <a:ln w="3175">
              <a:solidFill>
                <a:srgbClr val="000000"/>
              </a:solidFill>
              <a:round/>
              <a:headEnd/>
              <a:tailEnd/>
            </a:ln>
          </p:spPr>
          <p:txBody>
            <a:bodyPr/>
            <a:lstStyle/>
            <a:p>
              <a:endParaRPr lang="en-US"/>
            </a:p>
          </p:txBody>
        </p:sp>
        <p:sp>
          <p:nvSpPr>
            <p:cNvPr id="25720" name="Line 120"/>
            <p:cNvSpPr>
              <a:spLocks noChangeShapeType="1"/>
            </p:cNvSpPr>
            <p:nvPr/>
          </p:nvSpPr>
          <p:spPr bwMode="auto">
            <a:xfrm>
              <a:off x="758" y="797"/>
              <a:ext cx="0" cy="0"/>
            </a:xfrm>
            <a:prstGeom prst="line">
              <a:avLst/>
            </a:prstGeom>
            <a:noFill/>
            <a:ln w="3175">
              <a:solidFill>
                <a:srgbClr val="000000"/>
              </a:solidFill>
              <a:round/>
              <a:headEnd/>
              <a:tailEnd/>
            </a:ln>
          </p:spPr>
          <p:txBody>
            <a:bodyPr/>
            <a:lstStyle/>
            <a:p>
              <a:endParaRPr lang="en-US"/>
            </a:p>
          </p:txBody>
        </p:sp>
        <p:sp>
          <p:nvSpPr>
            <p:cNvPr id="25721" name="Line 121"/>
            <p:cNvSpPr>
              <a:spLocks noChangeShapeType="1"/>
            </p:cNvSpPr>
            <p:nvPr/>
          </p:nvSpPr>
          <p:spPr bwMode="auto">
            <a:xfrm flipV="1">
              <a:off x="758" y="722"/>
              <a:ext cx="0" cy="75"/>
            </a:xfrm>
            <a:prstGeom prst="line">
              <a:avLst/>
            </a:prstGeom>
            <a:noFill/>
            <a:ln w="3175">
              <a:solidFill>
                <a:srgbClr val="000000"/>
              </a:solidFill>
              <a:round/>
              <a:headEnd/>
              <a:tailEnd/>
            </a:ln>
          </p:spPr>
          <p:txBody>
            <a:bodyPr/>
            <a:lstStyle/>
            <a:p>
              <a:endParaRPr lang="en-US"/>
            </a:p>
          </p:txBody>
        </p:sp>
        <p:sp>
          <p:nvSpPr>
            <p:cNvPr id="25722" name="Line 122"/>
            <p:cNvSpPr>
              <a:spLocks noChangeShapeType="1"/>
            </p:cNvSpPr>
            <p:nvPr/>
          </p:nvSpPr>
          <p:spPr bwMode="auto">
            <a:xfrm flipH="1" flipV="1">
              <a:off x="724" y="684"/>
              <a:ext cx="34" cy="38"/>
            </a:xfrm>
            <a:prstGeom prst="line">
              <a:avLst/>
            </a:prstGeom>
            <a:noFill/>
            <a:ln w="3175">
              <a:solidFill>
                <a:srgbClr val="000000"/>
              </a:solidFill>
              <a:round/>
              <a:headEnd/>
              <a:tailEnd/>
            </a:ln>
          </p:spPr>
          <p:txBody>
            <a:bodyPr/>
            <a:lstStyle/>
            <a:p>
              <a:endParaRPr lang="en-US"/>
            </a:p>
          </p:txBody>
        </p:sp>
        <p:sp>
          <p:nvSpPr>
            <p:cNvPr id="25723" name="Line 123"/>
            <p:cNvSpPr>
              <a:spLocks noChangeShapeType="1"/>
            </p:cNvSpPr>
            <p:nvPr/>
          </p:nvSpPr>
          <p:spPr bwMode="auto">
            <a:xfrm flipV="1">
              <a:off x="724" y="664"/>
              <a:ext cx="19" cy="20"/>
            </a:xfrm>
            <a:prstGeom prst="line">
              <a:avLst/>
            </a:prstGeom>
            <a:noFill/>
            <a:ln w="3175">
              <a:solidFill>
                <a:srgbClr val="000000"/>
              </a:solidFill>
              <a:round/>
              <a:headEnd/>
              <a:tailEnd/>
            </a:ln>
          </p:spPr>
          <p:txBody>
            <a:bodyPr/>
            <a:lstStyle/>
            <a:p>
              <a:endParaRPr lang="en-US"/>
            </a:p>
          </p:txBody>
        </p:sp>
      </p:grpSp>
      <p:grpSp>
        <p:nvGrpSpPr>
          <p:cNvPr id="25734" name="Group 134"/>
          <p:cNvGrpSpPr>
            <a:grpSpLocks/>
          </p:cNvGrpSpPr>
          <p:nvPr/>
        </p:nvGrpSpPr>
        <p:grpSpPr bwMode="auto">
          <a:xfrm>
            <a:off x="1593850" y="831850"/>
            <a:ext cx="2049463" cy="642938"/>
            <a:chOff x="1004" y="524"/>
            <a:chExt cx="1291" cy="405"/>
          </a:xfrm>
        </p:grpSpPr>
        <p:sp>
          <p:nvSpPr>
            <p:cNvPr id="25724" name="Freeform 124"/>
            <p:cNvSpPr>
              <a:spLocks/>
            </p:cNvSpPr>
            <p:nvPr/>
          </p:nvSpPr>
          <p:spPr bwMode="auto">
            <a:xfrm>
              <a:off x="1585" y="524"/>
              <a:ext cx="710" cy="405"/>
            </a:xfrm>
            <a:custGeom>
              <a:avLst/>
              <a:gdLst/>
              <a:ahLst/>
              <a:cxnLst>
                <a:cxn ang="0">
                  <a:pos x="707" y="149"/>
                </a:cxn>
                <a:cxn ang="0">
                  <a:pos x="693" y="122"/>
                </a:cxn>
                <a:cxn ang="0">
                  <a:pos x="649" y="82"/>
                </a:cxn>
                <a:cxn ang="0">
                  <a:pos x="570" y="42"/>
                </a:cxn>
                <a:cxn ang="0">
                  <a:pos x="464" y="15"/>
                </a:cxn>
                <a:cxn ang="0">
                  <a:pos x="339" y="1"/>
                </a:cxn>
                <a:cxn ang="0">
                  <a:pos x="285" y="3"/>
                </a:cxn>
                <a:cxn ang="0">
                  <a:pos x="391" y="18"/>
                </a:cxn>
                <a:cxn ang="0">
                  <a:pos x="479" y="42"/>
                </a:cxn>
                <a:cxn ang="0">
                  <a:pos x="550" y="76"/>
                </a:cxn>
                <a:cxn ang="0">
                  <a:pos x="597" y="116"/>
                </a:cxn>
                <a:cxn ang="0">
                  <a:pos x="615" y="163"/>
                </a:cxn>
                <a:cxn ang="0">
                  <a:pos x="615" y="172"/>
                </a:cxn>
                <a:cxn ang="0">
                  <a:pos x="600" y="137"/>
                </a:cxn>
                <a:cxn ang="0">
                  <a:pos x="562" y="105"/>
                </a:cxn>
                <a:cxn ang="0">
                  <a:pos x="538" y="100"/>
                </a:cxn>
                <a:cxn ang="0">
                  <a:pos x="553" y="145"/>
                </a:cxn>
                <a:cxn ang="0">
                  <a:pos x="542" y="196"/>
                </a:cxn>
                <a:cxn ang="0">
                  <a:pos x="502" y="245"/>
                </a:cxn>
                <a:cxn ang="0">
                  <a:pos x="440" y="286"/>
                </a:cxn>
                <a:cxn ang="0">
                  <a:pos x="357" y="320"/>
                </a:cxn>
                <a:cxn ang="0">
                  <a:pos x="259" y="343"/>
                </a:cxn>
                <a:cxn ang="0">
                  <a:pos x="284" y="343"/>
                </a:cxn>
                <a:cxn ang="0">
                  <a:pos x="373" y="329"/>
                </a:cxn>
                <a:cxn ang="0">
                  <a:pos x="450" y="309"/>
                </a:cxn>
                <a:cxn ang="0">
                  <a:pos x="518" y="283"/>
                </a:cxn>
                <a:cxn ang="0">
                  <a:pos x="568" y="251"/>
                </a:cxn>
                <a:cxn ang="0">
                  <a:pos x="602" y="218"/>
                </a:cxn>
                <a:cxn ang="0">
                  <a:pos x="560" y="264"/>
                </a:cxn>
                <a:cxn ang="0">
                  <a:pos x="495" y="306"/>
                </a:cxn>
                <a:cxn ang="0">
                  <a:pos x="408" y="343"/>
                </a:cxn>
                <a:cxn ang="0">
                  <a:pos x="304" y="370"/>
                </a:cxn>
                <a:cxn ang="0">
                  <a:pos x="186" y="389"/>
                </a:cxn>
                <a:cxn ang="0">
                  <a:pos x="70" y="395"/>
                </a:cxn>
                <a:cxn ang="0">
                  <a:pos x="55" y="401"/>
                </a:cxn>
                <a:cxn ang="0">
                  <a:pos x="241" y="402"/>
                </a:cxn>
                <a:cxn ang="0">
                  <a:pos x="385" y="383"/>
                </a:cxn>
                <a:cxn ang="0">
                  <a:pos x="510" y="349"/>
                </a:cxn>
                <a:cxn ang="0">
                  <a:pos x="609" y="303"/>
                </a:cxn>
                <a:cxn ang="0">
                  <a:pos x="678" y="248"/>
                </a:cxn>
                <a:cxn ang="0">
                  <a:pos x="700" y="219"/>
                </a:cxn>
                <a:cxn ang="0">
                  <a:pos x="710" y="189"/>
                </a:cxn>
              </a:cxnLst>
              <a:rect l="0" t="0" r="r" b="b"/>
              <a:pathLst>
                <a:path w="710" h="405">
                  <a:moveTo>
                    <a:pt x="710" y="169"/>
                  </a:moveTo>
                  <a:lnTo>
                    <a:pt x="709" y="158"/>
                  </a:lnTo>
                  <a:lnTo>
                    <a:pt x="707" y="149"/>
                  </a:lnTo>
                  <a:lnTo>
                    <a:pt x="703" y="140"/>
                  </a:lnTo>
                  <a:lnTo>
                    <a:pt x="698" y="131"/>
                  </a:lnTo>
                  <a:lnTo>
                    <a:pt x="693" y="122"/>
                  </a:lnTo>
                  <a:lnTo>
                    <a:pt x="686" y="114"/>
                  </a:lnTo>
                  <a:lnTo>
                    <a:pt x="670" y="97"/>
                  </a:lnTo>
                  <a:lnTo>
                    <a:pt x="649" y="82"/>
                  </a:lnTo>
                  <a:lnTo>
                    <a:pt x="626" y="67"/>
                  </a:lnTo>
                  <a:lnTo>
                    <a:pt x="599" y="55"/>
                  </a:lnTo>
                  <a:lnTo>
                    <a:pt x="570" y="42"/>
                  </a:lnTo>
                  <a:lnTo>
                    <a:pt x="538" y="32"/>
                  </a:lnTo>
                  <a:lnTo>
                    <a:pt x="501" y="23"/>
                  </a:lnTo>
                  <a:lnTo>
                    <a:pt x="464" y="15"/>
                  </a:lnTo>
                  <a:lnTo>
                    <a:pt x="424" y="9"/>
                  </a:lnTo>
                  <a:lnTo>
                    <a:pt x="382" y="4"/>
                  </a:lnTo>
                  <a:lnTo>
                    <a:pt x="339" y="1"/>
                  </a:lnTo>
                  <a:lnTo>
                    <a:pt x="293" y="0"/>
                  </a:lnTo>
                  <a:lnTo>
                    <a:pt x="247" y="1"/>
                  </a:lnTo>
                  <a:lnTo>
                    <a:pt x="285" y="3"/>
                  </a:lnTo>
                  <a:lnTo>
                    <a:pt x="322" y="7"/>
                  </a:lnTo>
                  <a:lnTo>
                    <a:pt x="357" y="12"/>
                  </a:lnTo>
                  <a:lnTo>
                    <a:pt x="391" y="18"/>
                  </a:lnTo>
                  <a:lnTo>
                    <a:pt x="421" y="24"/>
                  </a:lnTo>
                  <a:lnTo>
                    <a:pt x="452" y="33"/>
                  </a:lnTo>
                  <a:lnTo>
                    <a:pt x="479" y="42"/>
                  </a:lnTo>
                  <a:lnTo>
                    <a:pt x="505" y="52"/>
                  </a:lnTo>
                  <a:lnTo>
                    <a:pt x="530" y="64"/>
                  </a:lnTo>
                  <a:lnTo>
                    <a:pt x="550" y="76"/>
                  </a:lnTo>
                  <a:lnTo>
                    <a:pt x="568" y="88"/>
                  </a:lnTo>
                  <a:lnTo>
                    <a:pt x="585" y="102"/>
                  </a:lnTo>
                  <a:lnTo>
                    <a:pt x="597" y="116"/>
                  </a:lnTo>
                  <a:lnTo>
                    <a:pt x="606" y="131"/>
                  </a:lnTo>
                  <a:lnTo>
                    <a:pt x="612" y="148"/>
                  </a:lnTo>
                  <a:lnTo>
                    <a:pt x="615" y="163"/>
                  </a:lnTo>
                  <a:lnTo>
                    <a:pt x="617" y="172"/>
                  </a:lnTo>
                  <a:lnTo>
                    <a:pt x="615" y="181"/>
                  </a:lnTo>
                  <a:lnTo>
                    <a:pt x="615" y="172"/>
                  </a:lnTo>
                  <a:lnTo>
                    <a:pt x="612" y="160"/>
                  </a:lnTo>
                  <a:lnTo>
                    <a:pt x="608" y="148"/>
                  </a:lnTo>
                  <a:lnTo>
                    <a:pt x="600" y="137"/>
                  </a:lnTo>
                  <a:lnTo>
                    <a:pt x="589" y="125"/>
                  </a:lnTo>
                  <a:lnTo>
                    <a:pt x="577" y="114"/>
                  </a:lnTo>
                  <a:lnTo>
                    <a:pt x="562" y="105"/>
                  </a:lnTo>
                  <a:lnTo>
                    <a:pt x="545" y="96"/>
                  </a:lnTo>
                  <a:lnTo>
                    <a:pt x="527" y="87"/>
                  </a:lnTo>
                  <a:lnTo>
                    <a:pt x="538" y="100"/>
                  </a:lnTo>
                  <a:lnTo>
                    <a:pt x="545" y="116"/>
                  </a:lnTo>
                  <a:lnTo>
                    <a:pt x="550" y="129"/>
                  </a:lnTo>
                  <a:lnTo>
                    <a:pt x="553" y="145"/>
                  </a:lnTo>
                  <a:lnTo>
                    <a:pt x="553" y="163"/>
                  </a:lnTo>
                  <a:lnTo>
                    <a:pt x="548" y="180"/>
                  </a:lnTo>
                  <a:lnTo>
                    <a:pt x="542" y="196"/>
                  </a:lnTo>
                  <a:lnTo>
                    <a:pt x="531" y="213"/>
                  </a:lnTo>
                  <a:lnTo>
                    <a:pt x="519" y="228"/>
                  </a:lnTo>
                  <a:lnTo>
                    <a:pt x="502" y="245"/>
                  </a:lnTo>
                  <a:lnTo>
                    <a:pt x="484" y="259"/>
                  </a:lnTo>
                  <a:lnTo>
                    <a:pt x="463" y="274"/>
                  </a:lnTo>
                  <a:lnTo>
                    <a:pt x="440" y="286"/>
                  </a:lnTo>
                  <a:lnTo>
                    <a:pt x="415" y="299"/>
                  </a:lnTo>
                  <a:lnTo>
                    <a:pt x="388" y="309"/>
                  </a:lnTo>
                  <a:lnTo>
                    <a:pt x="357" y="320"/>
                  </a:lnTo>
                  <a:lnTo>
                    <a:pt x="327" y="329"/>
                  </a:lnTo>
                  <a:lnTo>
                    <a:pt x="295" y="337"/>
                  </a:lnTo>
                  <a:lnTo>
                    <a:pt x="259" y="343"/>
                  </a:lnTo>
                  <a:lnTo>
                    <a:pt x="224" y="347"/>
                  </a:lnTo>
                  <a:lnTo>
                    <a:pt x="253" y="346"/>
                  </a:lnTo>
                  <a:lnTo>
                    <a:pt x="284" y="343"/>
                  </a:lnTo>
                  <a:lnTo>
                    <a:pt x="314" y="340"/>
                  </a:lnTo>
                  <a:lnTo>
                    <a:pt x="343" y="335"/>
                  </a:lnTo>
                  <a:lnTo>
                    <a:pt x="373" y="329"/>
                  </a:lnTo>
                  <a:lnTo>
                    <a:pt x="400" y="323"/>
                  </a:lnTo>
                  <a:lnTo>
                    <a:pt x="426" y="317"/>
                  </a:lnTo>
                  <a:lnTo>
                    <a:pt x="450" y="309"/>
                  </a:lnTo>
                  <a:lnTo>
                    <a:pt x="475" y="302"/>
                  </a:lnTo>
                  <a:lnTo>
                    <a:pt x="496" y="293"/>
                  </a:lnTo>
                  <a:lnTo>
                    <a:pt x="518" y="283"/>
                  </a:lnTo>
                  <a:lnTo>
                    <a:pt x="536" y="273"/>
                  </a:lnTo>
                  <a:lnTo>
                    <a:pt x="553" y="262"/>
                  </a:lnTo>
                  <a:lnTo>
                    <a:pt x="568" y="251"/>
                  </a:lnTo>
                  <a:lnTo>
                    <a:pt x="582" y="241"/>
                  </a:lnTo>
                  <a:lnTo>
                    <a:pt x="593" y="230"/>
                  </a:lnTo>
                  <a:lnTo>
                    <a:pt x="602" y="218"/>
                  </a:lnTo>
                  <a:lnTo>
                    <a:pt x="591" y="233"/>
                  </a:lnTo>
                  <a:lnTo>
                    <a:pt x="577" y="248"/>
                  </a:lnTo>
                  <a:lnTo>
                    <a:pt x="560" y="264"/>
                  </a:lnTo>
                  <a:lnTo>
                    <a:pt x="541" y="279"/>
                  </a:lnTo>
                  <a:lnTo>
                    <a:pt x="519" y="293"/>
                  </a:lnTo>
                  <a:lnTo>
                    <a:pt x="495" y="306"/>
                  </a:lnTo>
                  <a:lnTo>
                    <a:pt x="467" y="318"/>
                  </a:lnTo>
                  <a:lnTo>
                    <a:pt x="438" y="331"/>
                  </a:lnTo>
                  <a:lnTo>
                    <a:pt x="408" y="343"/>
                  </a:lnTo>
                  <a:lnTo>
                    <a:pt x="374" y="352"/>
                  </a:lnTo>
                  <a:lnTo>
                    <a:pt x="340" y="363"/>
                  </a:lnTo>
                  <a:lnTo>
                    <a:pt x="304" y="370"/>
                  </a:lnTo>
                  <a:lnTo>
                    <a:pt x="266" y="378"/>
                  </a:lnTo>
                  <a:lnTo>
                    <a:pt x="227" y="384"/>
                  </a:lnTo>
                  <a:lnTo>
                    <a:pt x="186" y="389"/>
                  </a:lnTo>
                  <a:lnTo>
                    <a:pt x="145" y="392"/>
                  </a:lnTo>
                  <a:lnTo>
                    <a:pt x="108" y="395"/>
                  </a:lnTo>
                  <a:lnTo>
                    <a:pt x="70" y="395"/>
                  </a:lnTo>
                  <a:lnTo>
                    <a:pt x="35" y="395"/>
                  </a:lnTo>
                  <a:lnTo>
                    <a:pt x="0" y="393"/>
                  </a:lnTo>
                  <a:lnTo>
                    <a:pt x="55" y="401"/>
                  </a:lnTo>
                  <a:lnTo>
                    <a:pt x="114" y="404"/>
                  </a:lnTo>
                  <a:lnTo>
                    <a:pt x="175" y="405"/>
                  </a:lnTo>
                  <a:lnTo>
                    <a:pt x="241" y="402"/>
                  </a:lnTo>
                  <a:lnTo>
                    <a:pt x="290" y="398"/>
                  </a:lnTo>
                  <a:lnTo>
                    <a:pt x="339" y="392"/>
                  </a:lnTo>
                  <a:lnTo>
                    <a:pt x="385" y="383"/>
                  </a:lnTo>
                  <a:lnTo>
                    <a:pt x="429" y="373"/>
                  </a:lnTo>
                  <a:lnTo>
                    <a:pt x="470" y="363"/>
                  </a:lnTo>
                  <a:lnTo>
                    <a:pt x="510" y="349"/>
                  </a:lnTo>
                  <a:lnTo>
                    <a:pt x="547" y="335"/>
                  </a:lnTo>
                  <a:lnTo>
                    <a:pt x="580" y="320"/>
                  </a:lnTo>
                  <a:lnTo>
                    <a:pt x="609" y="303"/>
                  </a:lnTo>
                  <a:lnTo>
                    <a:pt x="637" y="286"/>
                  </a:lnTo>
                  <a:lnTo>
                    <a:pt x="660" y="268"/>
                  </a:lnTo>
                  <a:lnTo>
                    <a:pt x="678" y="248"/>
                  </a:lnTo>
                  <a:lnTo>
                    <a:pt x="687" y="239"/>
                  </a:lnTo>
                  <a:lnTo>
                    <a:pt x="693" y="230"/>
                  </a:lnTo>
                  <a:lnTo>
                    <a:pt x="700" y="219"/>
                  </a:lnTo>
                  <a:lnTo>
                    <a:pt x="704" y="210"/>
                  </a:lnTo>
                  <a:lnTo>
                    <a:pt x="707" y="199"/>
                  </a:lnTo>
                  <a:lnTo>
                    <a:pt x="710" y="189"/>
                  </a:lnTo>
                  <a:lnTo>
                    <a:pt x="710" y="180"/>
                  </a:lnTo>
                  <a:lnTo>
                    <a:pt x="710" y="169"/>
                  </a:lnTo>
                  <a:close/>
                </a:path>
              </a:pathLst>
            </a:custGeom>
            <a:solidFill>
              <a:srgbClr val="8B001D"/>
            </a:solidFill>
            <a:ln w="9525">
              <a:noFill/>
              <a:round/>
              <a:headEnd/>
              <a:tailEnd/>
            </a:ln>
          </p:spPr>
          <p:txBody>
            <a:bodyPr/>
            <a:lstStyle/>
            <a:p>
              <a:endParaRPr lang="en-US"/>
            </a:p>
          </p:txBody>
        </p:sp>
        <p:sp>
          <p:nvSpPr>
            <p:cNvPr id="25725" name="Freeform 125"/>
            <p:cNvSpPr>
              <a:spLocks/>
            </p:cNvSpPr>
            <p:nvPr/>
          </p:nvSpPr>
          <p:spPr bwMode="auto">
            <a:xfrm>
              <a:off x="1004" y="621"/>
              <a:ext cx="176" cy="135"/>
            </a:xfrm>
            <a:custGeom>
              <a:avLst/>
              <a:gdLst/>
              <a:ahLst/>
              <a:cxnLst>
                <a:cxn ang="0">
                  <a:pos x="81" y="55"/>
                </a:cxn>
                <a:cxn ang="0">
                  <a:pos x="98" y="54"/>
                </a:cxn>
                <a:cxn ang="0">
                  <a:pos x="107" y="51"/>
                </a:cxn>
                <a:cxn ang="0">
                  <a:pos x="110" y="48"/>
                </a:cxn>
                <a:cxn ang="0">
                  <a:pos x="113" y="45"/>
                </a:cxn>
                <a:cxn ang="0">
                  <a:pos x="116" y="37"/>
                </a:cxn>
                <a:cxn ang="0">
                  <a:pos x="118" y="29"/>
                </a:cxn>
                <a:cxn ang="0">
                  <a:pos x="118" y="26"/>
                </a:cxn>
                <a:cxn ang="0">
                  <a:pos x="116" y="25"/>
                </a:cxn>
                <a:cxn ang="0">
                  <a:pos x="113" y="22"/>
                </a:cxn>
                <a:cxn ang="0">
                  <a:pos x="107" y="22"/>
                </a:cxn>
                <a:cxn ang="0">
                  <a:pos x="92" y="20"/>
                </a:cxn>
                <a:cxn ang="0">
                  <a:pos x="81" y="55"/>
                </a:cxn>
                <a:cxn ang="0">
                  <a:pos x="0" y="135"/>
                </a:cxn>
                <a:cxn ang="0">
                  <a:pos x="41" y="0"/>
                </a:cxn>
                <a:cxn ang="0">
                  <a:pos x="99" y="0"/>
                </a:cxn>
                <a:cxn ang="0">
                  <a:pos x="134" y="2"/>
                </a:cxn>
                <a:cxn ang="0">
                  <a:pos x="148" y="3"/>
                </a:cxn>
                <a:cxn ang="0">
                  <a:pos x="160" y="6"/>
                </a:cxn>
                <a:cxn ang="0">
                  <a:pos x="170" y="9"/>
                </a:cxn>
                <a:cxn ang="0">
                  <a:pos x="174" y="16"/>
                </a:cxn>
                <a:cxn ang="0">
                  <a:pos x="176" y="19"/>
                </a:cxn>
                <a:cxn ang="0">
                  <a:pos x="176" y="23"/>
                </a:cxn>
                <a:cxn ang="0">
                  <a:pos x="174" y="32"/>
                </a:cxn>
                <a:cxn ang="0">
                  <a:pos x="173" y="38"/>
                </a:cxn>
                <a:cxn ang="0">
                  <a:pos x="170" y="43"/>
                </a:cxn>
                <a:cxn ang="0">
                  <a:pos x="164" y="49"/>
                </a:cxn>
                <a:cxn ang="0">
                  <a:pos x="159" y="52"/>
                </a:cxn>
                <a:cxn ang="0">
                  <a:pos x="151" y="57"/>
                </a:cxn>
                <a:cxn ang="0">
                  <a:pos x="142" y="60"/>
                </a:cxn>
                <a:cxn ang="0">
                  <a:pos x="133" y="61"/>
                </a:cxn>
                <a:cxn ang="0">
                  <a:pos x="122" y="63"/>
                </a:cxn>
                <a:cxn ang="0">
                  <a:pos x="139" y="64"/>
                </a:cxn>
                <a:cxn ang="0">
                  <a:pos x="147" y="66"/>
                </a:cxn>
                <a:cxn ang="0">
                  <a:pos x="153" y="69"/>
                </a:cxn>
                <a:cxn ang="0">
                  <a:pos x="156" y="72"/>
                </a:cxn>
                <a:cxn ang="0">
                  <a:pos x="157" y="77"/>
                </a:cxn>
                <a:cxn ang="0">
                  <a:pos x="159" y="81"/>
                </a:cxn>
                <a:cxn ang="0">
                  <a:pos x="157" y="89"/>
                </a:cxn>
                <a:cxn ang="0">
                  <a:pos x="148" y="116"/>
                </a:cxn>
                <a:cxn ang="0">
                  <a:pos x="148" y="121"/>
                </a:cxn>
                <a:cxn ang="0">
                  <a:pos x="147" y="125"/>
                </a:cxn>
                <a:cxn ang="0">
                  <a:pos x="148" y="130"/>
                </a:cxn>
                <a:cxn ang="0">
                  <a:pos x="151" y="135"/>
                </a:cxn>
                <a:cxn ang="0">
                  <a:pos x="95" y="135"/>
                </a:cxn>
                <a:cxn ang="0">
                  <a:pos x="92" y="130"/>
                </a:cxn>
                <a:cxn ang="0">
                  <a:pos x="90" y="125"/>
                </a:cxn>
                <a:cxn ang="0">
                  <a:pos x="90" y="121"/>
                </a:cxn>
                <a:cxn ang="0">
                  <a:pos x="92" y="116"/>
                </a:cxn>
                <a:cxn ang="0">
                  <a:pos x="101" y="87"/>
                </a:cxn>
                <a:cxn ang="0">
                  <a:pos x="101" y="84"/>
                </a:cxn>
                <a:cxn ang="0">
                  <a:pos x="101" y="81"/>
                </a:cxn>
                <a:cxn ang="0">
                  <a:pos x="98" y="77"/>
                </a:cxn>
                <a:cxn ang="0">
                  <a:pos x="92" y="75"/>
                </a:cxn>
                <a:cxn ang="0">
                  <a:pos x="84" y="74"/>
                </a:cxn>
                <a:cxn ang="0">
                  <a:pos x="75" y="74"/>
                </a:cxn>
                <a:cxn ang="0">
                  <a:pos x="57" y="135"/>
                </a:cxn>
                <a:cxn ang="0">
                  <a:pos x="0" y="135"/>
                </a:cxn>
                <a:cxn ang="0">
                  <a:pos x="81" y="55"/>
                </a:cxn>
              </a:cxnLst>
              <a:rect l="0" t="0" r="r" b="b"/>
              <a:pathLst>
                <a:path w="176" h="135">
                  <a:moveTo>
                    <a:pt x="81" y="55"/>
                  </a:moveTo>
                  <a:lnTo>
                    <a:pt x="98" y="54"/>
                  </a:lnTo>
                  <a:lnTo>
                    <a:pt x="107" y="51"/>
                  </a:lnTo>
                  <a:lnTo>
                    <a:pt x="110" y="48"/>
                  </a:lnTo>
                  <a:lnTo>
                    <a:pt x="113" y="45"/>
                  </a:lnTo>
                  <a:lnTo>
                    <a:pt x="116" y="37"/>
                  </a:lnTo>
                  <a:lnTo>
                    <a:pt x="118" y="29"/>
                  </a:lnTo>
                  <a:lnTo>
                    <a:pt x="118" y="26"/>
                  </a:lnTo>
                  <a:lnTo>
                    <a:pt x="116" y="25"/>
                  </a:lnTo>
                  <a:lnTo>
                    <a:pt x="113" y="22"/>
                  </a:lnTo>
                  <a:lnTo>
                    <a:pt x="107" y="22"/>
                  </a:lnTo>
                  <a:lnTo>
                    <a:pt x="92" y="20"/>
                  </a:lnTo>
                  <a:lnTo>
                    <a:pt x="81" y="55"/>
                  </a:lnTo>
                  <a:lnTo>
                    <a:pt x="0" y="135"/>
                  </a:lnTo>
                  <a:lnTo>
                    <a:pt x="41" y="0"/>
                  </a:lnTo>
                  <a:lnTo>
                    <a:pt x="99" y="0"/>
                  </a:lnTo>
                  <a:lnTo>
                    <a:pt x="134" y="2"/>
                  </a:lnTo>
                  <a:lnTo>
                    <a:pt x="148" y="3"/>
                  </a:lnTo>
                  <a:lnTo>
                    <a:pt x="160" y="6"/>
                  </a:lnTo>
                  <a:lnTo>
                    <a:pt x="170" y="9"/>
                  </a:lnTo>
                  <a:lnTo>
                    <a:pt x="174" y="16"/>
                  </a:lnTo>
                  <a:lnTo>
                    <a:pt x="176" y="19"/>
                  </a:lnTo>
                  <a:lnTo>
                    <a:pt x="176" y="23"/>
                  </a:lnTo>
                  <a:lnTo>
                    <a:pt x="174" y="32"/>
                  </a:lnTo>
                  <a:lnTo>
                    <a:pt x="173" y="38"/>
                  </a:lnTo>
                  <a:lnTo>
                    <a:pt x="170" y="43"/>
                  </a:lnTo>
                  <a:lnTo>
                    <a:pt x="164" y="49"/>
                  </a:lnTo>
                  <a:lnTo>
                    <a:pt x="159" y="52"/>
                  </a:lnTo>
                  <a:lnTo>
                    <a:pt x="151" y="57"/>
                  </a:lnTo>
                  <a:lnTo>
                    <a:pt x="142" y="60"/>
                  </a:lnTo>
                  <a:lnTo>
                    <a:pt x="133" y="61"/>
                  </a:lnTo>
                  <a:lnTo>
                    <a:pt x="122" y="63"/>
                  </a:lnTo>
                  <a:lnTo>
                    <a:pt x="139" y="64"/>
                  </a:lnTo>
                  <a:lnTo>
                    <a:pt x="147" y="66"/>
                  </a:lnTo>
                  <a:lnTo>
                    <a:pt x="153" y="69"/>
                  </a:lnTo>
                  <a:lnTo>
                    <a:pt x="156" y="72"/>
                  </a:lnTo>
                  <a:lnTo>
                    <a:pt x="157" y="77"/>
                  </a:lnTo>
                  <a:lnTo>
                    <a:pt x="159" y="81"/>
                  </a:lnTo>
                  <a:lnTo>
                    <a:pt x="157" y="89"/>
                  </a:lnTo>
                  <a:lnTo>
                    <a:pt x="148" y="116"/>
                  </a:lnTo>
                  <a:lnTo>
                    <a:pt x="148" y="121"/>
                  </a:lnTo>
                  <a:lnTo>
                    <a:pt x="147" y="125"/>
                  </a:lnTo>
                  <a:lnTo>
                    <a:pt x="148" y="130"/>
                  </a:lnTo>
                  <a:lnTo>
                    <a:pt x="151" y="135"/>
                  </a:lnTo>
                  <a:lnTo>
                    <a:pt x="95" y="135"/>
                  </a:lnTo>
                  <a:lnTo>
                    <a:pt x="92" y="130"/>
                  </a:lnTo>
                  <a:lnTo>
                    <a:pt x="90" y="125"/>
                  </a:lnTo>
                  <a:lnTo>
                    <a:pt x="90" y="121"/>
                  </a:lnTo>
                  <a:lnTo>
                    <a:pt x="92" y="116"/>
                  </a:lnTo>
                  <a:lnTo>
                    <a:pt x="101" y="87"/>
                  </a:lnTo>
                  <a:lnTo>
                    <a:pt x="101" y="84"/>
                  </a:lnTo>
                  <a:lnTo>
                    <a:pt x="101" y="81"/>
                  </a:lnTo>
                  <a:lnTo>
                    <a:pt x="98" y="77"/>
                  </a:lnTo>
                  <a:lnTo>
                    <a:pt x="92" y="75"/>
                  </a:lnTo>
                  <a:lnTo>
                    <a:pt x="84" y="74"/>
                  </a:lnTo>
                  <a:lnTo>
                    <a:pt x="75" y="74"/>
                  </a:lnTo>
                  <a:lnTo>
                    <a:pt x="57" y="135"/>
                  </a:lnTo>
                  <a:lnTo>
                    <a:pt x="0" y="135"/>
                  </a:lnTo>
                  <a:lnTo>
                    <a:pt x="81" y="55"/>
                  </a:lnTo>
                  <a:close/>
                </a:path>
              </a:pathLst>
            </a:custGeom>
            <a:solidFill>
              <a:srgbClr val="000000"/>
            </a:solidFill>
            <a:ln w="9525">
              <a:noFill/>
              <a:round/>
              <a:headEnd/>
              <a:tailEnd/>
            </a:ln>
          </p:spPr>
          <p:txBody>
            <a:bodyPr/>
            <a:lstStyle/>
            <a:p>
              <a:endParaRPr lang="en-US"/>
            </a:p>
          </p:txBody>
        </p:sp>
        <p:sp>
          <p:nvSpPr>
            <p:cNvPr id="25726" name="Freeform 126"/>
            <p:cNvSpPr>
              <a:spLocks/>
            </p:cNvSpPr>
            <p:nvPr/>
          </p:nvSpPr>
          <p:spPr bwMode="auto">
            <a:xfrm>
              <a:off x="1166" y="621"/>
              <a:ext cx="174" cy="135"/>
            </a:xfrm>
            <a:custGeom>
              <a:avLst/>
              <a:gdLst/>
              <a:ahLst/>
              <a:cxnLst>
                <a:cxn ang="0">
                  <a:pos x="63" y="116"/>
                </a:cxn>
                <a:cxn ang="0">
                  <a:pos x="79" y="115"/>
                </a:cxn>
                <a:cxn ang="0">
                  <a:pos x="86" y="113"/>
                </a:cxn>
                <a:cxn ang="0">
                  <a:pos x="90" y="112"/>
                </a:cxn>
                <a:cxn ang="0">
                  <a:pos x="93" y="109"/>
                </a:cxn>
                <a:cxn ang="0">
                  <a:pos x="95" y="106"/>
                </a:cxn>
                <a:cxn ang="0">
                  <a:pos x="99" y="96"/>
                </a:cxn>
                <a:cxn ang="0">
                  <a:pos x="116" y="41"/>
                </a:cxn>
                <a:cxn ang="0">
                  <a:pos x="119" y="31"/>
                </a:cxn>
                <a:cxn ang="0">
                  <a:pos x="119" y="28"/>
                </a:cxn>
                <a:cxn ang="0">
                  <a:pos x="118" y="25"/>
                </a:cxn>
                <a:cxn ang="0">
                  <a:pos x="115" y="22"/>
                </a:cxn>
                <a:cxn ang="0">
                  <a:pos x="110" y="22"/>
                </a:cxn>
                <a:cxn ang="0">
                  <a:pos x="93" y="20"/>
                </a:cxn>
                <a:cxn ang="0">
                  <a:pos x="63" y="116"/>
                </a:cxn>
                <a:cxn ang="0">
                  <a:pos x="43" y="0"/>
                </a:cxn>
                <a:cxn ang="0">
                  <a:pos x="101" y="0"/>
                </a:cxn>
                <a:cxn ang="0">
                  <a:pos x="122" y="2"/>
                </a:cxn>
                <a:cxn ang="0">
                  <a:pos x="141" y="2"/>
                </a:cxn>
                <a:cxn ang="0">
                  <a:pos x="154" y="5"/>
                </a:cxn>
                <a:cxn ang="0">
                  <a:pos x="165" y="9"/>
                </a:cxn>
                <a:cxn ang="0">
                  <a:pos x="168" y="11"/>
                </a:cxn>
                <a:cxn ang="0">
                  <a:pos x="171" y="14"/>
                </a:cxn>
                <a:cxn ang="0">
                  <a:pos x="173" y="19"/>
                </a:cxn>
                <a:cxn ang="0">
                  <a:pos x="174" y="23"/>
                </a:cxn>
                <a:cxn ang="0">
                  <a:pos x="174" y="34"/>
                </a:cxn>
                <a:cxn ang="0">
                  <a:pos x="171" y="46"/>
                </a:cxn>
                <a:cxn ang="0">
                  <a:pos x="156" y="95"/>
                </a:cxn>
                <a:cxn ang="0">
                  <a:pos x="153" y="104"/>
                </a:cxn>
                <a:cxn ang="0">
                  <a:pos x="148" y="112"/>
                </a:cxn>
                <a:cxn ang="0">
                  <a:pos x="141" y="118"/>
                </a:cxn>
                <a:cxn ang="0">
                  <a:pos x="131" y="124"/>
                </a:cxn>
                <a:cxn ang="0">
                  <a:pos x="119" y="128"/>
                </a:cxn>
                <a:cxn ang="0">
                  <a:pos x="102" y="131"/>
                </a:cxn>
                <a:cxn ang="0">
                  <a:pos x="82" y="135"/>
                </a:cxn>
                <a:cxn ang="0">
                  <a:pos x="58" y="135"/>
                </a:cxn>
                <a:cxn ang="0">
                  <a:pos x="0" y="135"/>
                </a:cxn>
                <a:cxn ang="0">
                  <a:pos x="43" y="0"/>
                </a:cxn>
                <a:cxn ang="0">
                  <a:pos x="63" y="116"/>
                </a:cxn>
              </a:cxnLst>
              <a:rect l="0" t="0" r="r" b="b"/>
              <a:pathLst>
                <a:path w="174" h="135">
                  <a:moveTo>
                    <a:pt x="63" y="116"/>
                  </a:moveTo>
                  <a:lnTo>
                    <a:pt x="79" y="115"/>
                  </a:lnTo>
                  <a:lnTo>
                    <a:pt x="86" y="113"/>
                  </a:lnTo>
                  <a:lnTo>
                    <a:pt x="90" y="112"/>
                  </a:lnTo>
                  <a:lnTo>
                    <a:pt x="93" y="109"/>
                  </a:lnTo>
                  <a:lnTo>
                    <a:pt x="95" y="106"/>
                  </a:lnTo>
                  <a:lnTo>
                    <a:pt x="99" y="96"/>
                  </a:lnTo>
                  <a:lnTo>
                    <a:pt x="116" y="41"/>
                  </a:lnTo>
                  <a:lnTo>
                    <a:pt x="119" y="31"/>
                  </a:lnTo>
                  <a:lnTo>
                    <a:pt x="119" y="28"/>
                  </a:lnTo>
                  <a:lnTo>
                    <a:pt x="118" y="25"/>
                  </a:lnTo>
                  <a:lnTo>
                    <a:pt x="115" y="22"/>
                  </a:lnTo>
                  <a:lnTo>
                    <a:pt x="110" y="22"/>
                  </a:lnTo>
                  <a:lnTo>
                    <a:pt x="93" y="20"/>
                  </a:lnTo>
                  <a:lnTo>
                    <a:pt x="63" y="116"/>
                  </a:lnTo>
                  <a:lnTo>
                    <a:pt x="43" y="0"/>
                  </a:lnTo>
                  <a:lnTo>
                    <a:pt x="101" y="0"/>
                  </a:lnTo>
                  <a:lnTo>
                    <a:pt x="122" y="2"/>
                  </a:lnTo>
                  <a:lnTo>
                    <a:pt x="141" y="2"/>
                  </a:lnTo>
                  <a:lnTo>
                    <a:pt x="154" y="5"/>
                  </a:lnTo>
                  <a:lnTo>
                    <a:pt x="165" y="9"/>
                  </a:lnTo>
                  <a:lnTo>
                    <a:pt x="168" y="11"/>
                  </a:lnTo>
                  <a:lnTo>
                    <a:pt x="171" y="14"/>
                  </a:lnTo>
                  <a:lnTo>
                    <a:pt x="173" y="19"/>
                  </a:lnTo>
                  <a:lnTo>
                    <a:pt x="174" y="23"/>
                  </a:lnTo>
                  <a:lnTo>
                    <a:pt x="174" y="34"/>
                  </a:lnTo>
                  <a:lnTo>
                    <a:pt x="171" y="46"/>
                  </a:lnTo>
                  <a:lnTo>
                    <a:pt x="156" y="95"/>
                  </a:lnTo>
                  <a:lnTo>
                    <a:pt x="153" y="104"/>
                  </a:lnTo>
                  <a:lnTo>
                    <a:pt x="148" y="112"/>
                  </a:lnTo>
                  <a:lnTo>
                    <a:pt x="141" y="118"/>
                  </a:lnTo>
                  <a:lnTo>
                    <a:pt x="131" y="124"/>
                  </a:lnTo>
                  <a:lnTo>
                    <a:pt x="119" y="128"/>
                  </a:lnTo>
                  <a:lnTo>
                    <a:pt x="102" y="131"/>
                  </a:lnTo>
                  <a:lnTo>
                    <a:pt x="82" y="135"/>
                  </a:lnTo>
                  <a:lnTo>
                    <a:pt x="58" y="135"/>
                  </a:lnTo>
                  <a:lnTo>
                    <a:pt x="0" y="135"/>
                  </a:lnTo>
                  <a:lnTo>
                    <a:pt x="43" y="0"/>
                  </a:lnTo>
                  <a:lnTo>
                    <a:pt x="63" y="116"/>
                  </a:lnTo>
                  <a:close/>
                </a:path>
              </a:pathLst>
            </a:custGeom>
            <a:solidFill>
              <a:srgbClr val="000000"/>
            </a:solidFill>
            <a:ln w="9525">
              <a:noFill/>
              <a:round/>
              <a:headEnd/>
              <a:tailEnd/>
            </a:ln>
          </p:spPr>
          <p:txBody>
            <a:bodyPr/>
            <a:lstStyle/>
            <a:p>
              <a:endParaRPr lang="en-US"/>
            </a:p>
          </p:txBody>
        </p:sp>
        <p:sp>
          <p:nvSpPr>
            <p:cNvPr id="25727" name="Freeform 127"/>
            <p:cNvSpPr>
              <a:spLocks/>
            </p:cNvSpPr>
            <p:nvPr/>
          </p:nvSpPr>
          <p:spPr bwMode="auto">
            <a:xfrm>
              <a:off x="1323" y="621"/>
              <a:ext cx="161" cy="135"/>
            </a:xfrm>
            <a:custGeom>
              <a:avLst/>
              <a:gdLst/>
              <a:ahLst/>
              <a:cxnLst>
                <a:cxn ang="0">
                  <a:pos x="0" y="135"/>
                </a:cxn>
                <a:cxn ang="0">
                  <a:pos x="43" y="0"/>
                </a:cxn>
                <a:cxn ang="0">
                  <a:pos x="161" y="0"/>
                </a:cxn>
                <a:cxn ang="0">
                  <a:pos x="155" y="22"/>
                </a:cxn>
                <a:cxn ang="0">
                  <a:pos x="94" y="22"/>
                </a:cxn>
                <a:cxn ang="0">
                  <a:pos x="84" y="51"/>
                </a:cxn>
                <a:cxn ang="0">
                  <a:pos x="142" y="51"/>
                </a:cxn>
                <a:cxn ang="0">
                  <a:pos x="136" y="70"/>
                </a:cxn>
                <a:cxn ang="0">
                  <a:pos x="78" y="70"/>
                </a:cxn>
                <a:cxn ang="0">
                  <a:pos x="65" y="115"/>
                </a:cxn>
                <a:cxn ang="0">
                  <a:pos x="124" y="115"/>
                </a:cxn>
                <a:cxn ang="0">
                  <a:pos x="118" y="135"/>
                </a:cxn>
                <a:cxn ang="0">
                  <a:pos x="0" y="135"/>
                </a:cxn>
              </a:cxnLst>
              <a:rect l="0" t="0" r="r" b="b"/>
              <a:pathLst>
                <a:path w="161" h="135">
                  <a:moveTo>
                    <a:pt x="0" y="135"/>
                  </a:moveTo>
                  <a:lnTo>
                    <a:pt x="43" y="0"/>
                  </a:lnTo>
                  <a:lnTo>
                    <a:pt x="161" y="0"/>
                  </a:lnTo>
                  <a:lnTo>
                    <a:pt x="155" y="22"/>
                  </a:lnTo>
                  <a:lnTo>
                    <a:pt x="94" y="22"/>
                  </a:lnTo>
                  <a:lnTo>
                    <a:pt x="84" y="51"/>
                  </a:lnTo>
                  <a:lnTo>
                    <a:pt x="142" y="51"/>
                  </a:lnTo>
                  <a:lnTo>
                    <a:pt x="136" y="70"/>
                  </a:lnTo>
                  <a:lnTo>
                    <a:pt x="78" y="70"/>
                  </a:lnTo>
                  <a:lnTo>
                    <a:pt x="65" y="115"/>
                  </a:lnTo>
                  <a:lnTo>
                    <a:pt x="124" y="115"/>
                  </a:lnTo>
                  <a:lnTo>
                    <a:pt x="118" y="135"/>
                  </a:lnTo>
                  <a:lnTo>
                    <a:pt x="0" y="135"/>
                  </a:lnTo>
                  <a:close/>
                </a:path>
              </a:pathLst>
            </a:custGeom>
            <a:solidFill>
              <a:srgbClr val="000000"/>
            </a:solidFill>
            <a:ln w="9525">
              <a:noFill/>
              <a:round/>
              <a:headEnd/>
              <a:tailEnd/>
            </a:ln>
          </p:spPr>
          <p:txBody>
            <a:bodyPr/>
            <a:lstStyle/>
            <a:p>
              <a:endParaRPr lang="en-US"/>
            </a:p>
          </p:txBody>
        </p:sp>
        <p:sp>
          <p:nvSpPr>
            <p:cNvPr id="25728" name="Freeform 128"/>
            <p:cNvSpPr>
              <a:spLocks/>
            </p:cNvSpPr>
            <p:nvPr/>
          </p:nvSpPr>
          <p:spPr bwMode="auto">
            <a:xfrm>
              <a:off x="1461" y="620"/>
              <a:ext cx="166" cy="139"/>
            </a:xfrm>
            <a:custGeom>
              <a:avLst/>
              <a:gdLst/>
              <a:ahLst/>
              <a:cxnLst>
                <a:cxn ang="0">
                  <a:pos x="150" y="84"/>
                </a:cxn>
                <a:cxn ang="0">
                  <a:pos x="144" y="102"/>
                </a:cxn>
                <a:cxn ang="0">
                  <a:pos x="140" y="110"/>
                </a:cxn>
                <a:cxn ang="0">
                  <a:pos x="134" y="117"/>
                </a:cxn>
                <a:cxn ang="0">
                  <a:pos x="127" y="125"/>
                </a:cxn>
                <a:cxn ang="0">
                  <a:pos x="118" y="129"/>
                </a:cxn>
                <a:cxn ang="0">
                  <a:pos x="105" y="134"/>
                </a:cxn>
                <a:cxn ang="0">
                  <a:pos x="93" y="137"/>
                </a:cxn>
                <a:cxn ang="0">
                  <a:pos x="78" y="139"/>
                </a:cxn>
                <a:cxn ang="0">
                  <a:pos x="61" y="139"/>
                </a:cxn>
                <a:cxn ang="0">
                  <a:pos x="47" y="139"/>
                </a:cxn>
                <a:cxn ang="0">
                  <a:pos x="34" y="137"/>
                </a:cxn>
                <a:cxn ang="0">
                  <a:pos x="23" y="134"/>
                </a:cxn>
                <a:cxn ang="0">
                  <a:pos x="14" y="131"/>
                </a:cxn>
                <a:cxn ang="0">
                  <a:pos x="6" y="125"/>
                </a:cxn>
                <a:cxn ang="0">
                  <a:pos x="1" y="119"/>
                </a:cxn>
                <a:cxn ang="0">
                  <a:pos x="0" y="110"/>
                </a:cxn>
                <a:cxn ang="0">
                  <a:pos x="1" y="99"/>
                </a:cxn>
                <a:cxn ang="0">
                  <a:pos x="20" y="38"/>
                </a:cxn>
                <a:cxn ang="0">
                  <a:pos x="26" y="27"/>
                </a:cxn>
                <a:cxn ang="0">
                  <a:pos x="32" y="20"/>
                </a:cxn>
                <a:cxn ang="0">
                  <a:pos x="41" y="12"/>
                </a:cxn>
                <a:cxn ang="0">
                  <a:pos x="52" y="7"/>
                </a:cxn>
                <a:cxn ang="0">
                  <a:pos x="64" y="3"/>
                </a:cxn>
                <a:cxn ang="0">
                  <a:pos x="76" y="1"/>
                </a:cxn>
                <a:cxn ang="0">
                  <a:pos x="90" y="0"/>
                </a:cxn>
                <a:cxn ang="0">
                  <a:pos x="104" y="0"/>
                </a:cxn>
                <a:cxn ang="0">
                  <a:pos x="119" y="0"/>
                </a:cxn>
                <a:cxn ang="0">
                  <a:pos x="133" y="1"/>
                </a:cxn>
                <a:cxn ang="0">
                  <a:pos x="144" y="3"/>
                </a:cxn>
                <a:cxn ang="0">
                  <a:pos x="154" y="6"/>
                </a:cxn>
                <a:cxn ang="0">
                  <a:pos x="160" y="10"/>
                </a:cxn>
                <a:cxn ang="0">
                  <a:pos x="165" y="17"/>
                </a:cxn>
                <a:cxn ang="0">
                  <a:pos x="166" y="26"/>
                </a:cxn>
                <a:cxn ang="0">
                  <a:pos x="165" y="35"/>
                </a:cxn>
                <a:cxn ang="0">
                  <a:pos x="160" y="50"/>
                </a:cxn>
                <a:cxn ang="0">
                  <a:pos x="104" y="50"/>
                </a:cxn>
                <a:cxn ang="0">
                  <a:pos x="110" y="32"/>
                </a:cxn>
                <a:cxn ang="0">
                  <a:pos x="110" y="27"/>
                </a:cxn>
                <a:cxn ang="0">
                  <a:pos x="108" y="24"/>
                </a:cxn>
                <a:cxn ang="0">
                  <a:pos x="105" y="21"/>
                </a:cxn>
                <a:cxn ang="0">
                  <a:pos x="98" y="21"/>
                </a:cxn>
                <a:cxn ang="0">
                  <a:pos x="90" y="21"/>
                </a:cxn>
                <a:cxn ang="0">
                  <a:pos x="85" y="24"/>
                </a:cxn>
                <a:cxn ang="0">
                  <a:pos x="81" y="27"/>
                </a:cxn>
                <a:cxn ang="0">
                  <a:pos x="79" y="32"/>
                </a:cxn>
                <a:cxn ang="0">
                  <a:pos x="56" y="107"/>
                </a:cxn>
                <a:cxn ang="0">
                  <a:pos x="55" y="111"/>
                </a:cxn>
                <a:cxn ang="0">
                  <a:pos x="56" y="114"/>
                </a:cxn>
                <a:cxn ang="0">
                  <a:pos x="59" y="116"/>
                </a:cxn>
                <a:cxn ang="0">
                  <a:pos x="67" y="117"/>
                </a:cxn>
                <a:cxn ang="0">
                  <a:pos x="75" y="116"/>
                </a:cxn>
                <a:cxn ang="0">
                  <a:pos x="81" y="114"/>
                </a:cxn>
                <a:cxn ang="0">
                  <a:pos x="84" y="111"/>
                </a:cxn>
                <a:cxn ang="0">
                  <a:pos x="85" y="107"/>
                </a:cxn>
                <a:cxn ang="0">
                  <a:pos x="93" y="84"/>
                </a:cxn>
                <a:cxn ang="0">
                  <a:pos x="150" y="84"/>
                </a:cxn>
              </a:cxnLst>
              <a:rect l="0" t="0" r="r" b="b"/>
              <a:pathLst>
                <a:path w="166" h="139">
                  <a:moveTo>
                    <a:pt x="150" y="84"/>
                  </a:moveTo>
                  <a:lnTo>
                    <a:pt x="144" y="102"/>
                  </a:lnTo>
                  <a:lnTo>
                    <a:pt x="140" y="110"/>
                  </a:lnTo>
                  <a:lnTo>
                    <a:pt x="134" y="117"/>
                  </a:lnTo>
                  <a:lnTo>
                    <a:pt x="127" y="125"/>
                  </a:lnTo>
                  <a:lnTo>
                    <a:pt x="118" y="129"/>
                  </a:lnTo>
                  <a:lnTo>
                    <a:pt x="105" y="134"/>
                  </a:lnTo>
                  <a:lnTo>
                    <a:pt x="93" y="137"/>
                  </a:lnTo>
                  <a:lnTo>
                    <a:pt x="78" y="139"/>
                  </a:lnTo>
                  <a:lnTo>
                    <a:pt x="61" y="139"/>
                  </a:lnTo>
                  <a:lnTo>
                    <a:pt x="47" y="139"/>
                  </a:lnTo>
                  <a:lnTo>
                    <a:pt x="34" y="137"/>
                  </a:lnTo>
                  <a:lnTo>
                    <a:pt x="23" y="134"/>
                  </a:lnTo>
                  <a:lnTo>
                    <a:pt x="14" y="131"/>
                  </a:lnTo>
                  <a:lnTo>
                    <a:pt x="6" y="125"/>
                  </a:lnTo>
                  <a:lnTo>
                    <a:pt x="1" y="119"/>
                  </a:lnTo>
                  <a:lnTo>
                    <a:pt x="0" y="110"/>
                  </a:lnTo>
                  <a:lnTo>
                    <a:pt x="1" y="99"/>
                  </a:lnTo>
                  <a:lnTo>
                    <a:pt x="20" y="38"/>
                  </a:lnTo>
                  <a:lnTo>
                    <a:pt x="26" y="27"/>
                  </a:lnTo>
                  <a:lnTo>
                    <a:pt x="32" y="20"/>
                  </a:lnTo>
                  <a:lnTo>
                    <a:pt x="41" y="12"/>
                  </a:lnTo>
                  <a:lnTo>
                    <a:pt x="52" y="7"/>
                  </a:lnTo>
                  <a:lnTo>
                    <a:pt x="64" y="3"/>
                  </a:lnTo>
                  <a:lnTo>
                    <a:pt x="76" y="1"/>
                  </a:lnTo>
                  <a:lnTo>
                    <a:pt x="90" y="0"/>
                  </a:lnTo>
                  <a:lnTo>
                    <a:pt x="104" y="0"/>
                  </a:lnTo>
                  <a:lnTo>
                    <a:pt x="119" y="0"/>
                  </a:lnTo>
                  <a:lnTo>
                    <a:pt x="133" y="1"/>
                  </a:lnTo>
                  <a:lnTo>
                    <a:pt x="144" y="3"/>
                  </a:lnTo>
                  <a:lnTo>
                    <a:pt x="154" y="6"/>
                  </a:lnTo>
                  <a:lnTo>
                    <a:pt x="160" y="10"/>
                  </a:lnTo>
                  <a:lnTo>
                    <a:pt x="165" y="17"/>
                  </a:lnTo>
                  <a:lnTo>
                    <a:pt x="166" y="26"/>
                  </a:lnTo>
                  <a:lnTo>
                    <a:pt x="165" y="35"/>
                  </a:lnTo>
                  <a:lnTo>
                    <a:pt x="160" y="50"/>
                  </a:lnTo>
                  <a:lnTo>
                    <a:pt x="104" y="50"/>
                  </a:lnTo>
                  <a:lnTo>
                    <a:pt x="110" y="32"/>
                  </a:lnTo>
                  <a:lnTo>
                    <a:pt x="110" y="27"/>
                  </a:lnTo>
                  <a:lnTo>
                    <a:pt x="108" y="24"/>
                  </a:lnTo>
                  <a:lnTo>
                    <a:pt x="105" y="21"/>
                  </a:lnTo>
                  <a:lnTo>
                    <a:pt x="98" y="21"/>
                  </a:lnTo>
                  <a:lnTo>
                    <a:pt x="90" y="21"/>
                  </a:lnTo>
                  <a:lnTo>
                    <a:pt x="85" y="24"/>
                  </a:lnTo>
                  <a:lnTo>
                    <a:pt x="81" y="27"/>
                  </a:lnTo>
                  <a:lnTo>
                    <a:pt x="79" y="32"/>
                  </a:lnTo>
                  <a:lnTo>
                    <a:pt x="56" y="107"/>
                  </a:lnTo>
                  <a:lnTo>
                    <a:pt x="55" y="111"/>
                  </a:lnTo>
                  <a:lnTo>
                    <a:pt x="56" y="114"/>
                  </a:lnTo>
                  <a:lnTo>
                    <a:pt x="59" y="116"/>
                  </a:lnTo>
                  <a:lnTo>
                    <a:pt x="67" y="117"/>
                  </a:lnTo>
                  <a:lnTo>
                    <a:pt x="75" y="116"/>
                  </a:lnTo>
                  <a:lnTo>
                    <a:pt x="81" y="114"/>
                  </a:lnTo>
                  <a:lnTo>
                    <a:pt x="84" y="111"/>
                  </a:lnTo>
                  <a:lnTo>
                    <a:pt x="85" y="107"/>
                  </a:lnTo>
                  <a:lnTo>
                    <a:pt x="93" y="84"/>
                  </a:lnTo>
                  <a:lnTo>
                    <a:pt x="150" y="84"/>
                  </a:lnTo>
                  <a:close/>
                </a:path>
              </a:pathLst>
            </a:custGeom>
            <a:solidFill>
              <a:srgbClr val="000000"/>
            </a:solidFill>
            <a:ln w="9525">
              <a:noFill/>
              <a:round/>
              <a:headEnd/>
              <a:tailEnd/>
            </a:ln>
          </p:spPr>
          <p:txBody>
            <a:bodyPr/>
            <a:lstStyle/>
            <a:p>
              <a:endParaRPr lang="en-US"/>
            </a:p>
          </p:txBody>
        </p:sp>
        <p:sp>
          <p:nvSpPr>
            <p:cNvPr id="25729" name="Freeform 129"/>
            <p:cNvSpPr>
              <a:spLocks/>
            </p:cNvSpPr>
            <p:nvPr/>
          </p:nvSpPr>
          <p:spPr bwMode="auto">
            <a:xfrm>
              <a:off x="1618" y="620"/>
              <a:ext cx="167" cy="139"/>
            </a:xfrm>
            <a:custGeom>
              <a:avLst/>
              <a:gdLst/>
              <a:ahLst/>
              <a:cxnLst>
                <a:cxn ang="0">
                  <a:pos x="57" y="107"/>
                </a:cxn>
                <a:cxn ang="0">
                  <a:pos x="57" y="111"/>
                </a:cxn>
                <a:cxn ang="0">
                  <a:pos x="58" y="114"/>
                </a:cxn>
                <a:cxn ang="0">
                  <a:pos x="61" y="116"/>
                </a:cxn>
                <a:cxn ang="0">
                  <a:pos x="69" y="117"/>
                </a:cxn>
                <a:cxn ang="0">
                  <a:pos x="77" y="116"/>
                </a:cxn>
                <a:cxn ang="0">
                  <a:pos x="81" y="114"/>
                </a:cxn>
                <a:cxn ang="0">
                  <a:pos x="86" y="111"/>
                </a:cxn>
                <a:cxn ang="0">
                  <a:pos x="87" y="107"/>
                </a:cxn>
                <a:cxn ang="0">
                  <a:pos x="110" y="32"/>
                </a:cxn>
                <a:cxn ang="0">
                  <a:pos x="112" y="27"/>
                </a:cxn>
                <a:cxn ang="0">
                  <a:pos x="110" y="24"/>
                </a:cxn>
                <a:cxn ang="0">
                  <a:pos x="106" y="21"/>
                </a:cxn>
                <a:cxn ang="0">
                  <a:pos x="100" y="21"/>
                </a:cxn>
                <a:cxn ang="0">
                  <a:pos x="92" y="21"/>
                </a:cxn>
                <a:cxn ang="0">
                  <a:pos x="86" y="24"/>
                </a:cxn>
                <a:cxn ang="0">
                  <a:pos x="83" y="27"/>
                </a:cxn>
                <a:cxn ang="0">
                  <a:pos x="81" y="32"/>
                </a:cxn>
                <a:cxn ang="0">
                  <a:pos x="57" y="107"/>
                </a:cxn>
                <a:cxn ang="0">
                  <a:pos x="145" y="99"/>
                </a:cxn>
                <a:cxn ang="0">
                  <a:pos x="141" y="110"/>
                </a:cxn>
                <a:cxn ang="0">
                  <a:pos x="135" y="119"/>
                </a:cxn>
                <a:cxn ang="0">
                  <a:pos x="126" y="125"/>
                </a:cxn>
                <a:cxn ang="0">
                  <a:pos x="115" y="131"/>
                </a:cxn>
                <a:cxn ang="0">
                  <a:pos x="103" y="134"/>
                </a:cxn>
                <a:cxn ang="0">
                  <a:pos x="90" y="137"/>
                </a:cxn>
                <a:cxn ang="0">
                  <a:pos x="77" y="139"/>
                </a:cxn>
                <a:cxn ang="0">
                  <a:pos x="61" y="139"/>
                </a:cxn>
                <a:cxn ang="0">
                  <a:pos x="48" y="139"/>
                </a:cxn>
                <a:cxn ang="0">
                  <a:pos x="35" y="137"/>
                </a:cxn>
                <a:cxn ang="0">
                  <a:pos x="25" y="134"/>
                </a:cxn>
                <a:cxn ang="0">
                  <a:pos x="14" y="131"/>
                </a:cxn>
                <a:cxn ang="0">
                  <a:pos x="8" y="125"/>
                </a:cxn>
                <a:cxn ang="0">
                  <a:pos x="3" y="119"/>
                </a:cxn>
                <a:cxn ang="0">
                  <a:pos x="0" y="110"/>
                </a:cxn>
                <a:cxn ang="0">
                  <a:pos x="3" y="99"/>
                </a:cxn>
                <a:cxn ang="0">
                  <a:pos x="22" y="38"/>
                </a:cxn>
                <a:cxn ang="0">
                  <a:pos x="26" y="27"/>
                </a:cxn>
                <a:cxn ang="0">
                  <a:pos x="34" y="20"/>
                </a:cxn>
                <a:cxn ang="0">
                  <a:pos x="43" y="12"/>
                </a:cxn>
                <a:cxn ang="0">
                  <a:pos x="54" y="7"/>
                </a:cxn>
                <a:cxn ang="0">
                  <a:pos x="66" y="3"/>
                </a:cxn>
                <a:cxn ang="0">
                  <a:pos x="78" y="1"/>
                </a:cxn>
                <a:cxn ang="0">
                  <a:pos x="92" y="0"/>
                </a:cxn>
                <a:cxn ang="0">
                  <a:pos x="106" y="0"/>
                </a:cxn>
                <a:cxn ang="0">
                  <a:pos x="119" y="0"/>
                </a:cxn>
                <a:cxn ang="0">
                  <a:pos x="132" y="1"/>
                </a:cxn>
                <a:cxn ang="0">
                  <a:pos x="144" y="3"/>
                </a:cxn>
                <a:cxn ang="0">
                  <a:pos x="153" y="7"/>
                </a:cxn>
                <a:cxn ang="0">
                  <a:pos x="161" y="12"/>
                </a:cxn>
                <a:cxn ang="0">
                  <a:pos x="165" y="20"/>
                </a:cxn>
                <a:cxn ang="0">
                  <a:pos x="167" y="27"/>
                </a:cxn>
                <a:cxn ang="0">
                  <a:pos x="165" y="38"/>
                </a:cxn>
                <a:cxn ang="0">
                  <a:pos x="145" y="99"/>
                </a:cxn>
                <a:cxn ang="0">
                  <a:pos x="57" y="107"/>
                </a:cxn>
              </a:cxnLst>
              <a:rect l="0" t="0" r="r" b="b"/>
              <a:pathLst>
                <a:path w="167" h="139">
                  <a:moveTo>
                    <a:pt x="57" y="107"/>
                  </a:moveTo>
                  <a:lnTo>
                    <a:pt x="57" y="111"/>
                  </a:lnTo>
                  <a:lnTo>
                    <a:pt x="58" y="114"/>
                  </a:lnTo>
                  <a:lnTo>
                    <a:pt x="61" y="116"/>
                  </a:lnTo>
                  <a:lnTo>
                    <a:pt x="69" y="117"/>
                  </a:lnTo>
                  <a:lnTo>
                    <a:pt x="77" y="116"/>
                  </a:lnTo>
                  <a:lnTo>
                    <a:pt x="81" y="114"/>
                  </a:lnTo>
                  <a:lnTo>
                    <a:pt x="86" y="111"/>
                  </a:lnTo>
                  <a:lnTo>
                    <a:pt x="87" y="107"/>
                  </a:lnTo>
                  <a:lnTo>
                    <a:pt x="110" y="32"/>
                  </a:lnTo>
                  <a:lnTo>
                    <a:pt x="112" y="27"/>
                  </a:lnTo>
                  <a:lnTo>
                    <a:pt x="110" y="24"/>
                  </a:lnTo>
                  <a:lnTo>
                    <a:pt x="106" y="21"/>
                  </a:lnTo>
                  <a:lnTo>
                    <a:pt x="100" y="21"/>
                  </a:lnTo>
                  <a:lnTo>
                    <a:pt x="92" y="21"/>
                  </a:lnTo>
                  <a:lnTo>
                    <a:pt x="86" y="24"/>
                  </a:lnTo>
                  <a:lnTo>
                    <a:pt x="83" y="27"/>
                  </a:lnTo>
                  <a:lnTo>
                    <a:pt x="81" y="32"/>
                  </a:lnTo>
                  <a:lnTo>
                    <a:pt x="57" y="107"/>
                  </a:lnTo>
                  <a:lnTo>
                    <a:pt x="145" y="99"/>
                  </a:lnTo>
                  <a:lnTo>
                    <a:pt x="141" y="110"/>
                  </a:lnTo>
                  <a:lnTo>
                    <a:pt x="135" y="119"/>
                  </a:lnTo>
                  <a:lnTo>
                    <a:pt x="126" y="125"/>
                  </a:lnTo>
                  <a:lnTo>
                    <a:pt x="115" y="131"/>
                  </a:lnTo>
                  <a:lnTo>
                    <a:pt x="103" y="134"/>
                  </a:lnTo>
                  <a:lnTo>
                    <a:pt x="90" y="137"/>
                  </a:lnTo>
                  <a:lnTo>
                    <a:pt x="77" y="139"/>
                  </a:lnTo>
                  <a:lnTo>
                    <a:pt x="61" y="139"/>
                  </a:lnTo>
                  <a:lnTo>
                    <a:pt x="48" y="139"/>
                  </a:lnTo>
                  <a:lnTo>
                    <a:pt x="35" y="137"/>
                  </a:lnTo>
                  <a:lnTo>
                    <a:pt x="25" y="134"/>
                  </a:lnTo>
                  <a:lnTo>
                    <a:pt x="14" y="131"/>
                  </a:lnTo>
                  <a:lnTo>
                    <a:pt x="8" y="125"/>
                  </a:lnTo>
                  <a:lnTo>
                    <a:pt x="3" y="119"/>
                  </a:lnTo>
                  <a:lnTo>
                    <a:pt x="0" y="110"/>
                  </a:lnTo>
                  <a:lnTo>
                    <a:pt x="3" y="99"/>
                  </a:lnTo>
                  <a:lnTo>
                    <a:pt x="22" y="38"/>
                  </a:lnTo>
                  <a:lnTo>
                    <a:pt x="26" y="27"/>
                  </a:lnTo>
                  <a:lnTo>
                    <a:pt x="34" y="20"/>
                  </a:lnTo>
                  <a:lnTo>
                    <a:pt x="43" y="12"/>
                  </a:lnTo>
                  <a:lnTo>
                    <a:pt x="54" y="7"/>
                  </a:lnTo>
                  <a:lnTo>
                    <a:pt x="66" y="3"/>
                  </a:lnTo>
                  <a:lnTo>
                    <a:pt x="78" y="1"/>
                  </a:lnTo>
                  <a:lnTo>
                    <a:pt x="92" y="0"/>
                  </a:lnTo>
                  <a:lnTo>
                    <a:pt x="106" y="0"/>
                  </a:lnTo>
                  <a:lnTo>
                    <a:pt x="119" y="0"/>
                  </a:lnTo>
                  <a:lnTo>
                    <a:pt x="132" y="1"/>
                  </a:lnTo>
                  <a:lnTo>
                    <a:pt x="144" y="3"/>
                  </a:lnTo>
                  <a:lnTo>
                    <a:pt x="153" y="7"/>
                  </a:lnTo>
                  <a:lnTo>
                    <a:pt x="161" y="12"/>
                  </a:lnTo>
                  <a:lnTo>
                    <a:pt x="165" y="20"/>
                  </a:lnTo>
                  <a:lnTo>
                    <a:pt x="167" y="27"/>
                  </a:lnTo>
                  <a:lnTo>
                    <a:pt x="165" y="38"/>
                  </a:lnTo>
                  <a:lnTo>
                    <a:pt x="145" y="99"/>
                  </a:lnTo>
                  <a:lnTo>
                    <a:pt x="57" y="107"/>
                  </a:lnTo>
                  <a:close/>
                </a:path>
              </a:pathLst>
            </a:custGeom>
            <a:solidFill>
              <a:srgbClr val="000000"/>
            </a:solidFill>
            <a:ln w="9525">
              <a:noFill/>
              <a:round/>
              <a:headEnd/>
              <a:tailEnd/>
            </a:ln>
          </p:spPr>
          <p:txBody>
            <a:bodyPr/>
            <a:lstStyle/>
            <a:p>
              <a:endParaRPr lang="en-US"/>
            </a:p>
          </p:txBody>
        </p:sp>
        <p:sp>
          <p:nvSpPr>
            <p:cNvPr id="25730" name="Freeform 130"/>
            <p:cNvSpPr>
              <a:spLocks/>
            </p:cNvSpPr>
            <p:nvPr/>
          </p:nvSpPr>
          <p:spPr bwMode="auto">
            <a:xfrm>
              <a:off x="1766" y="621"/>
              <a:ext cx="257" cy="135"/>
            </a:xfrm>
            <a:custGeom>
              <a:avLst/>
              <a:gdLst/>
              <a:ahLst/>
              <a:cxnLst>
                <a:cxn ang="0">
                  <a:pos x="46" y="135"/>
                </a:cxn>
                <a:cxn ang="0">
                  <a:pos x="0" y="135"/>
                </a:cxn>
                <a:cxn ang="0">
                  <a:pos x="43" y="0"/>
                </a:cxn>
                <a:cxn ang="0">
                  <a:pos x="127" y="0"/>
                </a:cxn>
                <a:cxn ang="0">
                  <a:pos x="121" y="96"/>
                </a:cxn>
                <a:cxn ang="0">
                  <a:pos x="175" y="0"/>
                </a:cxn>
                <a:cxn ang="0">
                  <a:pos x="257" y="0"/>
                </a:cxn>
                <a:cxn ang="0">
                  <a:pos x="214" y="135"/>
                </a:cxn>
                <a:cxn ang="0">
                  <a:pos x="164" y="135"/>
                </a:cxn>
                <a:cxn ang="0">
                  <a:pos x="199" y="20"/>
                </a:cxn>
                <a:cxn ang="0">
                  <a:pos x="130" y="135"/>
                </a:cxn>
                <a:cxn ang="0">
                  <a:pos x="80" y="135"/>
                </a:cxn>
                <a:cxn ang="0">
                  <a:pos x="83" y="20"/>
                </a:cxn>
                <a:cxn ang="0">
                  <a:pos x="46" y="135"/>
                </a:cxn>
              </a:cxnLst>
              <a:rect l="0" t="0" r="r" b="b"/>
              <a:pathLst>
                <a:path w="257" h="135">
                  <a:moveTo>
                    <a:pt x="46" y="135"/>
                  </a:moveTo>
                  <a:lnTo>
                    <a:pt x="0" y="135"/>
                  </a:lnTo>
                  <a:lnTo>
                    <a:pt x="43" y="0"/>
                  </a:lnTo>
                  <a:lnTo>
                    <a:pt x="127" y="0"/>
                  </a:lnTo>
                  <a:lnTo>
                    <a:pt x="121" y="96"/>
                  </a:lnTo>
                  <a:lnTo>
                    <a:pt x="175" y="0"/>
                  </a:lnTo>
                  <a:lnTo>
                    <a:pt x="257" y="0"/>
                  </a:lnTo>
                  <a:lnTo>
                    <a:pt x="214" y="135"/>
                  </a:lnTo>
                  <a:lnTo>
                    <a:pt x="164" y="135"/>
                  </a:lnTo>
                  <a:lnTo>
                    <a:pt x="199" y="20"/>
                  </a:lnTo>
                  <a:lnTo>
                    <a:pt x="130" y="135"/>
                  </a:lnTo>
                  <a:lnTo>
                    <a:pt x="80" y="135"/>
                  </a:lnTo>
                  <a:lnTo>
                    <a:pt x="83" y="20"/>
                  </a:lnTo>
                  <a:lnTo>
                    <a:pt x="46" y="135"/>
                  </a:lnTo>
                  <a:close/>
                </a:path>
              </a:pathLst>
            </a:custGeom>
            <a:solidFill>
              <a:srgbClr val="000000"/>
            </a:solidFill>
            <a:ln w="9525">
              <a:noFill/>
              <a:round/>
              <a:headEnd/>
              <a:tailEnd/>
            </a:ln>
          </p:spPr>
          <p:txBody>
            <a:bodyPr/>
            <a:lstStyle/>
            <a:p>
              <a:endParaRPr lang="en-US"/>
            </a:p>
          </p:txBody>
        </p:sp>
      </p:grpSp>
      <p:sp>
        <p:nvSpPr>
          <p:cNvPr id="113" name="Rectangle 112"/>
          <p:cNvSpPr/>
          <p:nvPr/>
        </p:nvSpPr>
        <p:spPr>
          <a:xfrm>
            <a:off x="80024" y="4059727"/>
            <a:ext cx="4443375" cy="276999"/>
          </a:xfrm>
          <a:prstGeom prst="rect">
            <a:avLst/>
          </a:prstGeom>
        </p:spPr>
        <p:txBody>
          <a:bodyPr wrap="square" lIns="45720" tIns="0" bIns="0">
            <a:spAutoFit/>
          </a:bodyPr>
          <a:lstStyle/>
          <a:p>
            <a:pPr marL="39688"/>
            <a:r>
              <a:rPr lang="en-US" sz="900" b="0" i="1" dirty="0" smtClean="0">
                <a:solidFill>
                  <a:schemeClr val="bg1"/>
                </a:solidFill>
                <a:cs typeface="Arial" charset="0"/>
              </a:rPr>
              <a:t>Approved for public release; distribution unlimited. </a:t>
            </a:r>
          </a:p>
          <a:p>
            <a:pPr marL="39688"/>
            <a:r>
              <a:rPr lang="en-US" sz="900" b="0" i="1" dirty="0" smtClean="0">
                <a:solidFill>
                  <a:schemeClr val="bg1"/>
                </a:solidFill>
                <a:cs typeface="Arial" charset="0"/>
              </a:rPr>
              <a:t>Review completed by the AMRDEC Public Affairs Office (PR2263, 23 May 2016)</a:t>
            </a:r>
            <a:r>
              <a:rPr lang="en-US" sz="900" dirty="0" smtClean="0">
                <a:solidFill>
                  <a:schemeClr val="bg1"/>
                </a:solidFill>
                <a:cs typeface="Arial" charset="0"/>
              </a:rPr>
              <a:t> </a:t>
            </a:r>
            <a:endParaRPr lang="en-US" sz="900" dirty="0">
              <a:solidFill>
                <a:schemeClr val="bg1"/>
              </a:solidFill>
              <a:cs typeface="Arial" charset="0"/>
            </a:endParaRPr>
          </a:p>
        </p:txBody>
      </p:sp>
      <p:pic>
        <p:nvPicPr>
          <p:cNvPr id="114" name="Picture 5"/>
          <p:cNvPicPr>
            <a:picLocks noChangeAspect="1" noChangeArrowheads="1"/>
          </p:cNvPicPr>
          <p:nvPr/>
        </p:nvPicPr>
        <p:blipFill>
          <a:blip r:embed="rId5" cstate="print"/>
          <a:srcRect/>
          <a:stretch>
            <a:fillRect/>
          </a:stretch>
        </p:blipFill>
        <p:spPr bwMode="auto">
          <a:xfrm>
            <a:off x="4638758" y="2603500"/>
            <a:ext cx="4254334" cy="1357766"/>
          </a:xfrm>
          <a:prstGeom prst="rect">
            <a:avLst/>
          </a:prstGeom>
          <a:noFill/>
          <a:ln w="9525">
            <a:noFill/>
            <a:miter lim="800000"/>
            <a:headEnd/>
            <a:tailEnd/>
          </a:ln>
          <a:effectLst/>
        </p:spPr>
      </p:pic>
      <p:sp>
        <p:nvSpPr>
          <p:cNvPr id="110" name="Rectangle 109"/>
          <p:cNvSpPr/>
          <p:nvPr/>
        </p:nvSpPr>
        <p:spPr>
          <a:xfrm>
            <a:off x="188261" y="5842799"/>
            <a:ext cx="4572000" cy="861774"/>
          </a:xfrm>
          <a:prstGeom prst="rect">
            <a:avLst/>
          </a:prstGeom>
          <a:ln>
            <a:solidFill>
              <a:schemeClr val="tx1"/>
            </a:solidFill>
          </a:ln>
        </p:spPr>
        <p:txBody>
          <a:bodyPr>
            <a:spAutoFit/>
          </a:bodyPr>
          <a:lstStyle/>
          <a:p>
            <a:pPr marL="0" marR="0">
              <a:spcBef>
                <a:spcPts val="0"/>
              </a:spcBef>
              <a:spcAft>
                <a:spcPts val="0"/>
              </a:spcAft>
            </a:pPr>
            <a:r>
              <a:rPr lang="en-US" sz="1000" b="0" i="1" dirty="0" smtClean="0">
                <a:latin typeface="Calibri" pitchFamily="34" charset="0"/>
                <a:ea typeface="Times"/>
              </a:rPr>
              <a:t>DISCLAIMER: Reference herein to any specific commercial, private or public products, process, or service by trade name, trademark, manufacturer, or otherwise, does not constitute or imply its endorsement, recommendation, or favoring by the United States Government. The viewing of the presentation by the Government shall not be used as a basis of advertising.</a:t>
            </a:r>
            <a:endParaRPr lang="en-US" sz="1000" b="0" i="1" dirty="0">
              <a:latin typeface="Calibri" pitchFamily="34" charset="0"/>
              <a:ea typeface="Times"/>
            </a:endParaRPr>
          </a:p>
        </p:txBody>
      </p:sp>
      <p:pic>
        <p:nvPicPr>
          <p:cNvPr id="155649" name="Picture 1"/>
          <p:cNvPicPr>
            <a:picLocks noChangeAspect="1" noChangeArrowheads="1"/>
          </p:cNvPicPr>
          <p:nvPr/>
        </p:nvPicPr>
        <p:blipFill>
          <a:blip r:embed="rId6" cstate="print"/>
          <a:srcRect/>
          <a:stretch>
            <a:fillRect/>
          </a:stretch>
        </p:blipFill>
        <p:spPr bwMode="auto">
          <a:xfrm>
            <a:off x="8198589" y="2929315"/>
            <a:ext cx="517989" cy="241493"/>
          </a:xfrm>
          <a:prstGeom prst="rect">
            <a:avLst/>
          </a:prstGeom>
          <a:noFill/>
          <a:ln w="9525">
            <a:noFill/>
            <a:miter lim="800000"/>
            <a:headEnd/>
            <a:tailEnd/>
          </a:ln>
        </p:spPr>
      </p:pic>
      <p:sp>
        <p:nvSpPr>
          <p:cNvPr id="115" name="Rectangle 156"/>
          <p:cNvSpPr>
            <a:spLocks noChangeArrowheads="1"/>
          </p:cNvSpPr>
          <p:nvPr/>
        </p:nvSpPr>
        <p:spPr bwMode="white">
          <a:xfrm>
            <a:off x="-1" y="2103781"/>
            <a:ext cx="4815841" cy="1384995"/>
          </a:xfrm>
          <a:prstGeom prst="rect">
            <a:avLst/>
          </a:prstGeom>
          <a:noFill/>
          <a:ln w="9525">
            <a:noFill/>
            <a:miter lim="800000"/>
            <a:headEnd/>
            <a:tailEnd/>
          </a:ln>
          <a:effectLst>
            <a:outerShdw dist="17961" dir="2700000" algn="ctr" rotWithShape="0">
              <a:schemeClr val="tx1"/>
            </a:outerShdw>
          </a:effectLst>
        </p:spPr>
        <p:txBody>
          <a:bodyPr wrap="square">
            <a:spAutoFit/>
          </a:bodyPr>
          <a:lstStyle/>
          <a:p>
            <a:r>
              <a:rPr lang="en-US" altLang="zh-TW" sz="2800" b="1" i="1" dirty="0" smtClean="0">
                <a:solidFill>
                  <a:schemeClr val="bg1"/>
                </a:solidFill>
                <a:ea typeface="新細明體" pitchFamily="18" charset="-120"/>
              </a:rPr>
              <a:t>Application of Strand Grid Framework </a:t>
            </a:r>
            <a:r>
              <a:rPr lang="en-US" altLang="zh-TW" sz="2800" b="1" i="1" dirty="0" smtClean="0">
                <a:solidFill>
                  <a:schemeClr val="bg1"/>
                </a:solidFill>
                <a:ea typeface="新細明體" pitchFamily="18" charset="-120"/>
              </a:rPr>
              <a:t>to </a:t>
            </a:r>
            <a:r>
              <a:rPr lang="en-US" altLang="zh-TW" sz="2800" b="1" i="1" dirty="0" smtClean="0">
                <a:solidFill>
                  <a:schemeClr val="bg1"/>
                </a:solidFill>
                <a:ea typeface="新細明體" pitchFamily="18" charset="-120"/>
              </a:rPr>
              <a:t>Rotorcraft Simulations</a:t>
            </a:r>
            <a:endParaRPr lang="en-US" altLang="zh-TW" sz="2800" b="1" i="1" dirty="0">
              <a:solidFill>
                <a:schemeClr val="bg1"/>
              </a:solidFill>
              <a:ea typeface="新細明體" pitchFamily="18" charset="-120"/>
            </a:endParaRPr>
          </a:p>
        </p:txBody>
      </p:sp>
      <p:sp>
        <p:nvSpPr>
          <p:cNvPr id="116" name="Rectangle 30"/>
          <p:cNvSpPr>
            <a:spLocks noChangeArrowheads="1"/>
          </p:cNvSpPr>
          <p:nvPr/>
        </p:nvSpPr>
        <p:spPr bwMode="auto">
          <a:xfrm>
            <a:off x="4270376" y="546143"/>
            <a:ext cx="4632324" cy="1323439"/>
          </a:xfrm>
          <a:prstGeom prst="rect">
            <a:avLst/>
          </a:prstGeom>
          <a:noFill/>
          <a:ln w="12700">
            <a:noFill/>
            <a:miter lim="800000"/>
            <a:headEnd/>
            <a:tailEnd/>
          </a:ln>
          <a:effectLst/>
        </p:spPr>
        <p:txBody>
          <a:bodyPr wrap="square" lIns="0" tIns="0" rIns="0" bIns="0">
            <a:spAutoFit/>
          </a:bodyPr>
          <a:lstStyle/>
          <a:p>
            <a:pPr algn="ctr" eaLnBrk="0" hangingPunct="0"/>
            <a:endParaRPr lang="en-US" altLang="zh-TW" sz="400" b="0" dirty="0" smtClean="0">
              <a:ea typeface="新細明體" pitchFamily="18" charset="-120"/>
            </a:endParaRPr>
          </a:p>
          <a:p>
            <a:pPr algn="ctr" eaLnBrk="0" hangingPunct="0"/>
            <a:r>
              <a:rPr lang="en-US" altLang="zh-TW" sz="1800" b="0" i="1" dirty="0" smtClean="0">
                <a:ea typeface="新細明體" charset="-120"/>
              </a:rPr>
              <a:t>13</a:t>
            </a:r>
            <a:r>
              <a:rPr lang="en-US" altLang="zh-TW" sz="1800" b="0" i="1" baseline="30000" dirty="0" smtClean="0">
                <a:ea typeface="新細明體" charset="-120"/>
              </a:rPr>
              <a:t>th</a:t>
            </a:r>
            <a:r>
              <a:rPr lang="en-US" altLang="zh-TW" sz="1800" b="0" i="1" dirty="0" smtClean="0">
                <a:ea typeface="新細明體" charset="-120"/>
              </a:rPr>
              <a:t> Symposium on Overset Composite Grids and Solution Technology</a:t>
            </a:r>
          </a:p>
          <a:p>
            <a:pPr algn="ctr" eaLnBrk="0" hangingPunct="0"/>
            <a:endParaRPr lang="en-US" altLang="zh-TW" sz="1000" b="0" i="1" dirty="0" smtClean="0">
              <a:ea typeface="新細明體" charset="-120"/>
            </a:endParaRPr>
          </a:p>
          <a:p>
            <a:pPr algn="ctr" eaLnBrk="0" hangingPunct="0"/>
            <a:r>
              <a:rPr lang="en-US" altLang="zh-TW" sz="1800" b="0" i="1" dirty="0" smtClean="0">
                <a:ea typeface="新細明體" charset="-120"/>
              </a:rPr>
              <a:t>Mukilteo, WA</a:t>
            </a:r>
          </a:p>
          <a:p>
            <a:pPr algn="ctr" eaLnBrk="0" hangingPunct="0"/>
            <a:r>
              <a:rPr lang="en-US" altLang="zh-TW" sz="1800" b="0" i="1" dirty="0" smtClean="0">
                <a:ea typeface="新細明體" charset="-120"/>
              </a:rPr>
              <a:t>October 18, 2016</a:t>
            </a:r>
          </a:p>
        </p:txBody>
      </p:sp>
      <p:sp>
        <p:nvSpPr>
          <p:cNvPr id="117" name="Rectangle 29"/>
          <p:cNvSpPr>
            <a:spLocks noChangeArrowheads="1"/>
          </p:cNvSpPr>
          <p:nvPr/>
        </p:nvSpPr>
        <p:spPr bwMode="auto">
          <a:xfrm>
            <a:off x="4655308" y="5064572"/>
            <a:ext cx="4914900" cy="1179297"/>
          </a:xfrm>
          <a:prstGeom prst="rect">
            <a:avLst/>
          </a:prstGeom>
          <a:noFill/>
          <a:ln w="12700">
            <a:noFill/>
            <a:miter lim="800000"/>
            <a:headEnd/>
            <a:tailEnd/>
          </a:ln>
          <a:effectLst/>
        </p:spPr>
        <p:txBody>
          <a:bodyPr wrap="square" lIns="90487" tIns="44450" rIns="90487" bIns="44450">
            <a:spAutoFit/>
          </a:bodyPr>
          <a:lstStyle/>
          <a:p>
            <a:pPr algn="ctr" eaLnBrk="0" hangingPunct="0">
              <a:spcAft>
                <a:spcPts val="600"/>
              </a:spcAft>
            </a:pPr>
            <a:r>
              <a:rPr lang="en-US" altLang="zh-TW" b="1" dirty="0" smtClean="0">
                <a:ea typeface="新細明體" pitchFamily="18" charset="-120"/>
              </a:rPr>
              <a:t>Vinod Lakshminarayan</a:t>
            </a:r>
            <a:endParaRPr lang="en-US" altLang="zh-TW" sz="1400" b="1" dirty="0" smtClean="0">
              <a:ea typeface="新細明體" pitchFamily="18" charset="-120"/>
            </a:endParaRPr>
          </a:p>
          <a:p>
            <a:pPr algn="ctr" eaLnBrk="0" hangingPunct="0">
              <a:lnSpc>
                <a:spcPct val="90000"/>
              </a:lnSpc>
              <a:spcAft>
                <a:spcPts val="600"/>
              </a:spcAft>
            </a:pPr>
            <a:r>
              <a:rPr lang="en-US" altLang="zh-TW" sz="1400" b="0" i="1" dirty="0" smtClean="0">
                <a:ea typeface="新細明體" pitchFamily="18" charset="-120"/>
              </a:rPr>
              <a:t>Science &amp; Technology Corporation</a:t>
            </a:r>
          </a:p>
          <a:p>
            <a:pPr algn="ctr" eaLnBrk="0" hangingPunct="0">
              <a:lnSpc>
                <a:spcPct val="90000"/>
              </a:lnSpc>
              <a:spcAft>
                <a:spcPts val="600"/>
              </a:spcAft>
            </a:pPr>
            <a:r>
              <a:rPr lang="en-US" altLang="zh-TW" sz="1400" b="0" i="1" dirty="0" smtClean="0">
                <a:ea typeface="新細明體" pitchFamily="18" charset="-120"/>
              </a:rPr>
              <a:t>NASA Ames Research Center</a:t>
            </a:r>
          </a:p>
          <a:p>
            <a:pPr algn="ctr" eaLnBrk="0" hangingPunct="0">
              <a:lnSpc>
                <a:spcPct val="90000"/>
              </a:lnSpc>
              <a:spcAft>
                <a:spcPts val="600"/>
              </a:spcAft>
            </a:pPr>
            <a:r>
              <a:rPr lang="en-US" altLang="zh-TW" sz="1400" b="0" i="1" dirty="0" smtClean="0">
                <a:ea typeface="新細明體" pitchFamily="18" charset="-120"/>
              </a:rPr>
              <a:t>Moffett Field, CA </a:t>
            </a:r>
            <a:endParaRPr lang="en-US" altLang="zh-TW" sz="1400" b="0" i="1" dirty="0">
              <a:ea typeface="新細明體" pitchFamily="18" charset="-120"/>
            </a:endParaRPr>
          </a:p>
        </p:txBody>
      </p:sp>
      <p:sp>
        <p:nvSpPr>
          <p:cNvPr id="119" name="Rectangle 118"/>
          <p:cNvSpPr/>
          <p:nvPr/>
        </p:nvSpPr>
        <p:spPr>
          <a:xfrm>
            <a:off x="80024" y="4985460"/>
            <a:ext cx="5079827" cy="738664"/>
          </a:xfrm>
          <a:prstGeom prst="rect">
            <a:avLst/>
          </a:prstGeom>
        </p:spPr>
        <p:txBody>
          <a:bodyPr wrap="square">
            <a:spAutoFit/>
          </a:bodyPr>
          <a:lstStyle/>
          <a:p>
            <a:pPr algn="ctr"/>
            <a:endParaRPr lang="en-US" sz="800" b="0" i="1" dirty="0" smtClean="0"/>
          </a:p>
          <a:p>
            <a:r>
              <a:rPr lang="en-US" sz="1400" b="1" dirty="0" smtClean="0"/>
              <a:t>Jayanarayanan Sitaraman</a:t>
            </a:r>
            <a:r>
              <a:rPr lang="en-US" sz="1400" b="0" i="1" dirty="0" smtClean="0"/>
              <a:t>, Parallel Geometric Alg. LLC</a:t>
            </a:r>
            <a:endParaRPr lang="en-US" sz="600" b="0" i="1" dirty="0" smtClean="0"/>
          </a:p>
          <a:p>
            <a:endParaRPr lang="en-US" sz="600" b="0" i="1" dirty="0" smtClean="0"/>
          </a:p>
          <a:p>
            <a:r>
              <a:rPr lang="en-US" sz="1400" b="1" dirty="0" smtClean="0"/>
              <a:t>Andrew Wissink</a:t>
            </a:r>
            <a:r>
              <a:rPr lang="en-US" sz="1400" i="1" dirty="0" smtClean="0"/>
              <a:t>, </a:t>
            </a:r>
            <a:r>
              <a:rPr lang="en-US" altLang="zh-TW" sz="1400" b="0" i="1" dirty="0">
                <a:ea typeface="新細明體" pitchFamily="18" charset="-120"/>
              </a:rPr>
              <a:t>US Army Aviation Development </a:t>
            </a:r>
            <a:r>
              <a:rPr lang="en-US" altLang="zh-TW" sz="1400" b="0" i="1" dirty="0" smtClean="0">
                <a:ea typeface="新細明體" pitchFamily="18" charset="-120"/>
              </a:rPr>
              <a:t>Directorate</a:t>
            </a:r>
            <a:endParaRPr lang="en-US" altLang="zh-TW" sz="1400" b="0" i="1" dirty="0">
              <a:ea typeface="新細明體" pitchFamily="18" charset="-120"/>
            </a:endParaRPr>
          </a:p>
        </p:txBody>
      </p:sp>
      <p:pic>
        <p:nvPicPr>
          <p:cNvPr id="118" name="Picture 42" descr="tagline1"/>
          <p:cNvPicPr>
            <a:picLocks noChangeAspect="1" noChangeArrowheads="1"/>
          </p:cNvPicPr>
          <p:nvPr/>
        </p:nvPicPr>
        <p:blipFill>
          <a:blip r:embed="rId4" cstate="print"/>
          <a:srcRect/>
          <a:stretch>
            <a:fillRect/>
          </a:stretch>
        </p:blipFill>
        <p:spPr bwMode="auto">
          <a:xfrm>
            <a:off x="5181600" y="6559550"/>
            <a:ext cx="3733800" cy="128588"/>
          </a:xfrm>
          <a:prstGeom prst="rect">
            <a:avLst/>
          </a:prstGeom>
          <a:noFill/>
        </p:spPr>
      </p:pic>
    </p:spTree>
    <p:extLst>
      <p:ext uri="{BB962C8B-B14F-4D97-AF65-F5344CB8AC3E}">
        <p14:creationId xmlns:p14="http://schemas.microsoft.com/office/powerpoint/2010/main" val="2665389269"/>
      </p:ext>
    </p:extLst>
  </p:cSld>
  <p:clrMapOvr>
    <a:masterClrMapping/>
  </p:clrMapOvr>
  <mc:AlternateContent xmlns:mc="http://schemas.openxmlformats.org/markup-compatibility/2006" xmlns:p14="http://schemas.microsoft.com/office/powerpoint/2010/main">
    <mc:Choice Requires="p14">
      <p:transition spd="slow" p14:dur="2000" advTm="7615"/>
    </mc:Choice>
    <mc:Fallback xmlns="">
      <p:transition spd="slow" advTm="761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
          <p:cNvSpPr txBox="1">
            <a:spLocks/>
          </p:cNvSpPr>
          <p:nvPr/>
        </p:nvSpPr>
        <p:spPr>
          <a:xfrm>
            <a:off x="1960536" y="174189"/>
            <a:ext cx="4889715" cy="656018"/>
          </a:xfrm>
          <a:prstGeom prst="rect">
            <a:avLst/>
          </a:prstGeom>
        </p:spPr>
        <p:txBody>
          <a:bodyPr lIns="64291" tIns="32146" rIns="64291" bIns="32146"/>
          <a:lstStyle/>
          <a:p>
            <a:pPr algn="ctr" defTabSz="410751">
              <a:defRPr sz="1800"/>
            </a:pPr>
            <a:r>
              <a:rPr lang="en-US" sz="2800" b="1" dirty="0" smtClean="0">
                <a:solidFill>
                  <a:schemeClr val="bg1"/>
                </a:solidFill>
              </a:rPr>
              <a:t>Tram Rotor in Hover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93" y="1022892"/>
            <a:ext cx="4114800" cy="36175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393" y="1022892"/>
            <a:ext cx="4114800" cy="3617595"/>
          </a:xfrm>
          <a:prstGeom prst="rect">
            <a:avLst/>
          </a:prstGeom>
        </p:spPr>
      </p:pic>
      <p:sp>
        <p:nvSpPr>
          <p:cNvPr id="5" name="TextBox 4"/>
          <p:cNvSpPr txBox="1"/>
          <p:nvPr/>
        </p:nvSpPr>
        <p:spPr>
          <a:xfrm>
            <a:off x="957020" y="4640487"/>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1600" b="1" dirty="0" smtClean="0">
                <a:solidFill>
                  <a:srgbClr val="000000"/>
                </a:solidFill>
                <a:sym typeface="Helvetica Light"/>
              </a:rPr>
              <a:t>Power vs Thrust</a:t>
            </a:r>
            <a:endParaRPr lang="en-US" sz="1600" b="1" baseline="30000" dirty="0">
              <a:solidFill>
                <a:srgbClr val="000000"/>
              </a:solidFill>
              <a:sym typeface="Helvetica Light"/>
            </a:endParaRPr>
          </a:p>
        </p:txBody>
      </p:sp>
      <p:sp>
        <p:nvSpPr>
          <p:cNvPr id="6" name="TextBox 5"/>
          <p:cNvSpPr txBox="1"/>
          <p:nvPr/>
        </p:nvSpPr>
        <p:spPr>
          <a:xfrm>
            <a:off x="4903378" y="4638936"/>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1600" b="1" dirty="0" smtClean="0">
                <a:solidFill>
                  <a:srgbClr val="000000"/>
                </a:solidFill>
                <a:sym typeface="Helvetica Light"/>
              </a:rPr>
              <a:t>Figure of Merit vs Thrust</a:t>
            </a:r>
            <a:endParaRPr lang="en-US" sz="1600" b="1" baseline="30000" dirty="0">
              <a:solidFill>
                <a:srgbClr val="000000"/>
              </a:solidFill>
              <a:sym typeface="Helvetica Light"/>
            </a:endParaRPr>
          </a:p>
        </p:txBody>
      </p:sp>
      <p:sp>
        <p:nvSpPr>
          <p:cNvPr id="11" name="TextBox 10"/>
          <p:cNvSpPr txBox="1"/>
          <p:nvPr/>
        </p:nvSpPr>
        <p:spPr>
          <a:xfrm>
            <a:off x="83424" y="5380027"/>
            <a:ext cx="8643938" cy="8723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169863" indent="-169863" algn="just" defTabSz="410751" hangingPunct="0">
              <a:buFont typeface="Arial" panose="020B0604020202020204" pitchFamily="34" charset="0"/>
              <a:buChar char="•"/>
            </a:pPr>
            <a:r>
              <a:rPr lang="en-US" sz="2000" b="0" dirty="0" smtClean="0">
                <a:solidFill>
                  <a:srgbClr val="000000"/>
                </a:solidFill>
                <a:sym typeface="Helvetica Light"/>
              </a:rPr>
              <a:t>Helios/NSU3D provides benchmark best available results from Helios </a:t>
            </a:r>
          </a:p>
          <a:p>
            <a:pPr marL="169863" indent="-169863" algn="just" defTabSz="410751" hangingPunct="0">
              <a:buFont typeface="Arial" panose="020B0604020202020204" pitchFamily="34" charset="0"/>
              <a:buChar char="•"/>
            </a:pPr>
            <a:endParaRPr lang="en-US" sz="600" b="0" dirty="0" smtClean="0">
              <a:solidFill>
                <a:srgbClr val="000000"/>
              </a:solidFill>
              <a:sym typeface="Helvetica Light"/>
            </a:endParaRPr>
          </a:p>
          <a:p>
            <a:pPr marL="169863" indent="-169863" algn="just" defTabSz="410751" hangingPunct="0">
              <a:buFont typeface="Arial" panose="020B0604020202020204" pitchFamily="34" charset="0"/>
              <a:buChar char="•"/>
            </a:pPr>
            <a:r>
              <a:rPr lang="en-US" sz="2000" b="0" dirty="0" smtClean="0">
                <a:solidFill>
                  <a:srgbClr val="000000"/>
                </a:solidFill>
                <a:sym typeface="Helvetica Light"/>
              </a:rPr>
              <a:t>Excellent performance prediction</a:t>
            </a:r>
            <a:endParaRPr lang="en-US" sz="2000" b="0" dirty="0" smtClean="0">
              <a:sym typeface="Helvetica Light"/>
            </a:endParaRPr>
          </a:p>
          <a:p>
            <a:pPr algn="just" defTabSz="410751" hangingPunct="0"/>
            <a:endParaRPr lang="en-US" sz="600" dirty="0" smtClean="0">
              <a:sym typeface="Helvetica Light"/>
            </a:endParaRPr>
          </a:p>
        </p:txBody>
      </p:sp>
    </p:spTree>
    <p:extLst>
      <p:ext uri="{BB962C8B-B14F-4D97-AF65-F5344CB8AC3E}">
        <p14:creationId xmlns:p14="http://schemas.microsoft.com/office/powerpoint/2010/main" val="118215796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1" y="1507985"/>
            <a:ext cx="3200400" cy="281368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2909" y="1507985"/>
            <a:ext cx="3200400" cy="281368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3309" y="1508480"/>
            <a:ext cx="3200400" cy="2843689"/>
          </a:xfrm>
          <a:prstGeom prst="rect">
            <a:avLst/>
          </a:prstGeom>
        </p:spPr>
      </p:pic>
      <p:sp>
        <p:nvSpPr>
          <p:cNvPr id="5" name="Shape 42"/>
          <p:cNvSpPr txBox="1">
            <a:spLocks/>
          </p:cNvSpPr>
          <p:nvPr/>
        </p:nvSpPr>
        <p:spPr>
          <a:xfrm>
            <a:off x="1960536" y="174189"/>
            <a:ext cx="4889715" cy="656018"/>
          </a:xfrm>
          <a:prstGeom prst="rect">
            <a:avLst/>
          </a:prstGeom>
        </p:spPr>
        <p:txBody>
          <a:bodyPr lIns="64291" tIns="32146" rIns="64291" bIns="32146"/>
          <a:lstStyle/>
          <a:p>
            <a:pPr algn="ctr" defTabSz="410751">
              <a:defRPr sz="1800"/>
            </a:pPr>
            <a:r>
              <a:rPr lang="en-US" sz="2800" b="1" dirty="0" smtClean="0">
                <a:solidFill>
                  <a:schemeClr val="bg1"/>
                </a:solidFill>
              </a:rPr>
              <a:t>Tram Rotor in Hover</a:t>
            </a:r>
          </a:p>
        </p:txBody>
      </p:sp>
      <p:sp>
        <p:nvSpPr>
          <p:cNvPr id="8" name="TextBox 7"/>
          <p:cNvSpPr txBox="1"/>
          <p:nvPr/>
        </p:nvSpPr>
        <p:spPr>
          <a:xfrm>
            <a:off x="131736" y="3917444"/>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l-GR" sz="1600" b="1" dirty="0" smtClean="0">
                <a:sym typeface="Helvetica Light"/>
              </a:rPr>
              <a:t>Θ</a:t>
            </a:r>
            <a:r>
              <a:rPr lang="en-US" sz="1600" b="1" dirty="0" smtClean="0">
                <a:sym typeface="Helvetica Light"/>
              </a:rPr>
              <a:t> = </a:t>
            </a:r>
            <a:r>
              <a:rPr lang="en-US" sz="1600" b="1" dirty="0">
                <a:sym typeface="Helvetica Light"/>
              </a:rPr>
              <a:t>6</a:t>
            </a:r>
            <a:r>
              <a:rPr lang="en-US" sz="1600" b="1" baseline="30000" dirty="0" smtClean="0">
                <a:sym typeface="Helvetica Light"/>
              </a:rPr>
              <a:t>o</a:t>
            </a:r>
            <a:endParaRPr lang="en-US" sz="1600" b="1" baseline="30000" dirty="0">
              <a:sym typeface="Helvetica Light"/>
            </a:endParaRPr>
          </a:p>
        </p:txBody>
      </p:sp>
      <p:sp>
        <p:nvSpPr>
          <p:cNvPr id="9" name="TextBox 8"/>
          <p:cNvSpPr txBox="1"/>
          <p:nvPr/>
        </p:nvSpPr>
        <p:spPr>
          <a:xfrm>
            <a:off x="3332136" y="3897608"/>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l-GR" sz="1600" b="1" dirty="0" smtClean="0">
                <a:sym typeface="Helvetica Light"/>
              </a:rPr>
              <a:t>Θ</a:t>
            </a:r>
            <a:r>
              <a:rPr lang="en-US" sz="1600" b="1" dirty="0" smtClean="0">
                <a:sym typeface="Helvetica Light"/>
              </a:rPr>
              <a:t> = 10</a:t>
            </a:r>
            <a:r>
              <a:rPr lang="en-US" sz="1600" b="1" baseline="30000" dirty="0" smtClean="0">
                <a:sym typeface="Helvetica Light"/>
              </a:rPr>
              <a:t>o</a:t>
            </a:r>
            <a:endParaRPr lang="en-US" sz="1600" b="1" baseline="30000" dirty="0">
              <a:sym typeface="Helvetica Light"/>
            </a:endParaRPr>
          </a:p>
        </p:txBody>
      </p:sp>
      <p:sp>
        <p:nvSpPr>
          <p:cNvPr id="10" name="TextBox 9"/>
          <p:cNvSpPr txBox="1"/>
          <p:nvPr/>
        </p:nvSpPr>
        <p:spPr>
          <a:xfrm>
            <a:off x="6532536" y="3897607"/>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l-GR" sz="1600" b="1" dirty="0" smtClean="0">
                <a:sym typeface="Helvetica Light"/>
              </a:rPr>
              <a:t>Θ</a:t>
            </a:r>
            <a:r>
              <a:rPr lang="en-US" sz="1600" b="1" dirty="0" smtClean="0">
                <a:sym typeface="Helvetica Light"/>
              </a:rPr>
              <a:t> = 14</a:t>
            </a:r>
            <a:r>
              <a:rPr lang="en-US" sz="1600" b="1" baseline="30000" dirty="0" smtClean="0">
                <a:sym typeface="Helvetica Light"/>
              </a:rPr>
              <a:t>o</a:t>
            </a:r>
            <a:endParaRPr lang="en-US" sz="1600" b="1" baseline="30000" dirty="0">
              <a:sym typeface="Helvetica Light"/>
            </a:endParaRPr>
          </a:p>
        </p:txBody>
      </p:sp>
      <p:sp>
        <p:nvSpPr>
          <p:cNvPr id="11" name="TextBox 10"/>
          <p:cNvSpPr txBox="1"/>
          <p:nvPr/>
        </p:nvSpPr>
        <p:spPr>
          <a:xfrm>
            <a:off x="2220132" y="4320678"/>
            <a:ext cx="5005952"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hangingPunct="0"/>
            <a:r>
              <a:rPr lang="en-US" sz="1600" b="1" dirty="0" err="1" smtClean="0">
                <a:solidFill>
                  <a:srgbClr val="000000"/>
                </a:solidFill>
                <a:sym typeface="Helvetica Light"/>
              </a:rPr>
              <a:t>Iso</a:t>
            </a:r>
            <a:r>
              <a:rPr lang="en-US" sz="1600" b="1" dirty="0" smtClean="0">
                <a:solidFill>
                  <a:srgbClr val="000000"/>
                </a:solidFill>
                <a:sym typeface="Helvetica Light"/>
              </a:rPr>
              <a:t>-surface of q-criterion with vorticity magnitude</a:t>
            </a:r>
            <a:endParaRPr lang="en-US" sz="1600" b="1" baseline="30000" dirty="0">
              <a:solidFill>
                <a:srgbClr val="000000"/>
              </a:solidFill>
              <a:sym typeface="Helvetica Light"/>
            </a:endParaRPr>
          </a:p>
        </p:txBody>
      </p:sp>
      <p:sp>
        <p:nvSpPr>
          <p:cNvPr id="12" name="TextBox 11"/>
          <p:cNvSpPr txBox="1"/>
          <p:nvPr/>
        </p:nvSpPr>
        <p:spPr>
          <a:xfrm>
            <a:off x="83424" y="4937450"/>
            <a:ext cx="8643938" cy="11801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169863" indent="-169863" algn="just" defTabSz="410751" hangingPunct="0">
              <a:buFont typeface="Arial" panose="020B0604020202020204" pitchFamily="34" charset="0"/>
              <a:buChar char="•"/>
            </a:pPr>
            <a:r>
              <a:rPr lang="en-US" sz="2000" b="0" dirty="0" smtClean="0">
                <a:solidFill>
                  <a:srgbClr val="000000"/>
                </a:solidFill>
                <a:sym typeface="Helvetica Light"/>
              </a:rPr>
              <a:t>Tip vortices very well resolved </a:t>
            </a:r>
            <a:r>
              <a:rPr lang="en-US" sz="2000" b="0" dirty="0" smtClean="0">
                <a:solidFill>
                  <a:srgbClr val="000000"/>
                </a:solidFill>
                <a:sym typeface="Wingdings" panose="05000000000000000000" pitchFamily="2" charset="2"/>
              </a:rPr>
              <a:t> Vortex formation captured well</a:t>
            </a:r>
            <a:endParaRPr lang="en-US" sz="600" b="0" dirty="0" smtClean="0">
              <a:solidFill>
                <a:srgbClr val="000000"/>
              </a:solidFill>
              <a:sym typeface="Helvetica Light"/>
            </a:endParaRPr>
          </a:p>
          <a:p>
            <a:pPr marL="169863" indent="-169863" algn="just" defTabSz="410751" hangingPunct="0">
              <a:buFont typeface="Arial" panose="020B0604020202020204" pitchFamily="34" charset="0"/>
              <a:buChar char="•"/>
            </a:pPr>
            <a:endParaRPr lang="en-US" sz="600" b="0" dirty="0" smtClean="0">
              <a:sym typeface="Helvetica Light"/>
            </a:endParaRPr>
          </a:p>
          <a:p>
            <a:pPr marL="169863" indent="-169863" algn="just" defTabSz="410751" hangingPunct="0">
              <a:buFont typeface="Arial" panose="020B0604020202020204" pitchFamily="34" charset="0"/>
              <a:buChar char="•"/>
            </a:pPr>
            <a:r>
              <a:rPr lang="en-US" sz="2000" b="0" dirty="0" smtClean="0">
                <a:sym typeface="Helvetica Light"/>
              </a:rPr>
              <a:t>Twisting of vortices evident</a:t>
            </a:r>
          </a:p>
          <a:p>
            <a:pPr marL="169863" indent="-169863" algn="just" defTabSz="410751" hangingPunct="0">
              <a:buFont typeface="Arial" panose="020B0604020202020204" pitchFamily="34" charset="0"/>
              <a:buChar char="•"/>
            </a:pPr>
            <a:endParaRPr lang="en-US" sz="600" b="0" dirty="0" smtClean="0">
              <a:sym typeface="Helvetica Light"/>
            </a:endParaRPr>
          </a:p>
          <a:p>
            <a:pPr marL="169863" indent="-169863" algn="just" defTabSz="410751" hangingPunct="0">
              <a:buFont typeface="Arial" panose="020B0604020202020204" pitchFamily="34" charset="0"/>
              <a:buChar char="•"/>
            </a:pPr>
            <a:r>
              <a:rPr lang="en-US" sz="2000" b="0" dirty="0" smtClean="0">
                <a:sym typeface="Helvetica Light"/>
              </a:rPr>
              <a:t>Vortex interactions</a:t>
            </a:r>
            <a:endParaRPr lang="en-US" sz="2000" b="0" dirty="0">
              <a:sym typeface="Helvetica Light"/>
            </a:endParaRPr>
          </a:p>
        </p:txBody>
      </p:sp>
    </p:spTree>
    <p:extLst>
      <p:ext uri="{BB962C8B-B14F-4D97-AF65-F5344CB8AC3E}">
        <p14:creationId xmlns:p14="http://schemas.microsoft.com/office/powerpoint/2010/main" val="333130586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32935" y="2988810"/>
            <a:ext cx="4079330" cy="3611105"/>
          </a:xfrm>
          <a:prstGeom prst="rect">
            <a:avLst/>
          </a:prstGeom>
        </p:spPr>
      </p:pic>
      <p:sp>
        <p:nvSpPr>
          <p:cNvPr id="4" name="Content Placeholder 2"/>
          <p:cNvSpPr>
            <a:spLocks noGrp="1"/>
          </p:cNvSpPr>
          <p:nvPr>
            <p:ph idx="1"/>
          </p:nvPr>
        </p:nvSpPr>
        <p:spPr>
          <a:xfrm>
            <a:off x="15902" y="4537722"/>
            <a:ext cx="5401849" cy="4434791"/>
          </a:xfrm>
        </p:spPr>
        <p:txBody>
          <a:bodyPr/>
          <a:lstStyle/>
          <a:p>
            <a:pPr marL="0" indent="0">
              <a:lnSpc>
                <a:spcPct val="90000"/>
              </a:lnSpc>
              <a:buNone/>
            </a:pPr>
            <a:r>
              <a:rPr lang="en-US" b="1" dirty="0" smtClean="0">
                <a:latin typeface="+mn-lt"/>
              </a:rPr>
              <a:t>Simulation Setup</a:t>
            </a:r>
          </a:p>
          <a:p>
            <a:pPr marL="231775" indent="-231775">
              <a:lnSpc>
                <a:spcPct val="90000"/>
              </a:lnSpc>
              <a:buFont typeface="Arial" panose="020B0604020202020204" pitchFamily="34" charset="0"/>
              <a:buChar char="•"/>
            </a:pPr>
            <a:r>
              <a:rPr lang="en-US" sz="1800" b="0" dirty="0" smtClean="0">
                <a:latin typeface="+mn-lt"/>
              </a:rPr>
              <a:t>Time </a:t>
            </a:r>
            <a:r>
              <a:rPr lang="en-US" sz="1800" b="0" dirty="0">
                <a:latin typeface="+mn-lt"/>
              </a:rPr>
              <a:t>step </a:t>
            </a:r>
            <a:r>
              <a:rPr lang="en-US" sz="1800" b="0" dirty="0" smtClean="0">
                <a:latin typeface="+mn-lt"/>
              </a:rPr>
              <a:t>0.25 </a:t>
            </a:r>
            <a:r>
              <a:rPr lang="en-US" sz="1800" b="0" dirty="0" err="1">
                <a:latin typeface="+mn-lt"/>
              </a:rPr>
              <a:t>deg</a:t>
            </a:r>
            <a:r>
              <a:rPr lang="en-US" sz="1800" b="0" dirty="0">
                <a:latin typeface="+mn-lt"/>
              </a:rPr>
              <a:t> </a:t>
            </a:r>
            <a:r>
              <a:rPr lang="en-US" sz="1800" b="0" dirty="0" smtClean="0">
                <a:latin typeface="+mn-lt"/>
              </a:rPr>
              <a:t>azimuth</a:t>
            </a:r>
            <a:endParaRPr lang="en-US" sz="1800" b="0" dirty="0">
              <a:latin typeface="+mn-lt"/>
            </a:endParaRPr>
          </a:p>
          <a:p>
            <a:pPr marL="231775" indent="-231775">
              <a:lnSpc>
                <a:spcPct val="90000"/>
              </a:lnSpc>
              <a:buFont typeface="Arial" panose="020B0604020202020204" pitchFamily="34" charset="0"/>
              <a:buChar char="•"/>
            </a:pPr>
            <a:r>
              <a:rPr lang="en-US" sz="1800" b="0" dirty="0">
                <a:latin typeface="+mn-lt"/>
              </a:rPr>
              <a:t>8 </a:t>
            </a:r>
            <a:r>
              <a:rPr lang="en-US" sz="1800" b="0" dirty="0" smtClean="0">
                <a:latin typeface="+mn-lt"/>
              </a:rPr>
              <a:t>sub-iterations/time </a:t>
            </a:r>
            <a:r>
              <a:rPr lang="en-US" sz="1800" b="0" dirty="0">
                <a:latin typeface="+mn-lt"/>
              </a:rPr>
              <a:t>step </a:t>
            </a:r>
            <a:r>
              <a:rPr lang="en-US" sz="1800" dirty="0" smtClean="0">
                <a:latin typeface="+mn-lt"/>
              </a:rPr>
              <a:t>in</a:t>
            </a:r>
            <a:r>
              <a:rPr lang="en-US" sz="1800" b="0" dirty="0" smtClean="0">
                <a:latin typeface="+mn-lt"/>
              </a:rPr>
              <a:t> </a:t>
            </a:r>
            <a:r>
              <a:rPr lang="en-US" sz="1800" b="0" dirty="0">
                <a:latin typeface="+mn-lt"/>
              </a:rPr>
              <a:t>near-body </a:t>
            </a:r>
            <a:endParaRPr lang="en-US" sz="1800" b="0" dirty="0" smtClean="0">
              <a:latin typeface="+mn-lt"/>
            </a:endParaRPr>
          </a:p>
          <a:p>
            <a:pPr marL="231775" indent="-231775">
              <a:lnSpc>
                <a:spcPct val="90000"/>
              </a:lnSpc>
              <a:buFont typeface="Arial" panose="020B0604020202020204" pitchFamily="34" charset="0"/>
              <a:buChar char="•"/>
            </a:pPr>
            <a:r>
              <a:rPr lang="en-US" sz="1800" b="0" dirty="0" smtClean="0">
                <a:latin typeface="+mn-lt"/>
              </a:rPr>
              <a:t>20 sub-iterations/time </a:t>
            </a:r>
            <a:r>
              <a:rPr lang="en-US" sz="1800" b="0" dirty="0">
                <a:latin typeface="+mn-lt"/>
              </a:rPr>
              <a:t>step </a:t>
            </a:r>
            <a:r>
              <a:rPr lang="en-US" sz="1800" dirty="0" smtClean="0">
                <a:latin typeface="+mn-lt"/>
              </a:rPr>
              <a:t>in</a:t>
            </a:r>
            <a:r>
              <a:rPr lang="en-US" sz="1800" b="0" dirty="0" smtClean="0">
                <a:latin typeface="+mn-lt"/>
              </a:rPr>
              <a:t> </a:t>
            </a:r>
            <a:r>
              <a:rPr lang="en-US" sz="1800" b="0" dirty="0">
                <a:latin typeface="+mn-lt"/>
              </a:rPr>
              <a:t>off-body</a:t>
            </a:r>
          </a:p>
          <a:p>
            <a:pPr marL="231775" indent="-231775">
              <a:lnSpc>
                <a:spcPct val="90000"/>
              </a:lnSpc>
              <a:buFont typeface="Arial" panose="020B0604020202020204" pitchFamily="34" charset="0"/>
              <a:buChar char="•"/>
            </a:pPr>
            <a:r>
              <a:rPr lang="en-US" sz="1800" b="0" dirty="0" err="1">
                <a:latin typeface="+mn-lt"/>
              </a:rPr>
              <a:t>Spalart-Allmaras</a:t>
            </a:r>
            <a:r>
              <a:rPr lang="en-US" sz="1800" b="0" dirty="0">
                <a:latin typeface="+mn-lt"/>
              </a:rPr>
              <a:t> turbulence model with </a:t>
            </a:r>
            <a:r>
              <a:rPr lang="en-US" sz="1800" b="0" dirty="0" smtClean="0">
                <a:latin typeface="+mn-lt"/>
              </a:rPr>
              <a:t>      rotation correction</a:t>
            </a:r>
            <a:endParaRPr lang="en-US" sz="1800" b="0" dirty="0">
              <a:latin typeface="+mn-lt"/>
            </a:endParaRPr>
          </a:p>
        </p:txBody>
      </p:sp>
      <p:sp>
        <p:nvSpPr>
          <p:cNvPr id="6" name="TextBox 5"/>
          <p:cNvSpPr txBox="1"/>
          <p:nvPr/>
        </p:nvSpPr>
        <p:spPr>
          <a:xfrm>
            <a:off x="15902" y="2727596"/>
            <a:ext cx="3986939" cy="1477328"/>
          </a:xfrm>
          <a:prstGeom prst="rect">
            <a:avLst/>
          </a:prstGeom>
          <a:noFill/>
        </p:spPr>
        <p:txBody>
          <a:bodyPr wrap="square" rtlCol="0">
            <a:spAutoFit/>
          </a:bodyPr>
          <a:lstStyle/>
          <a:p>
            <a:pPr>
              <a:lnSpc>
                <a:spcPct val="125000"/>
              </a:lnSpc>
            </a:pPr>
            <a:r>
              <a:rPr lang="en-US" sz="1800" dirty="0" smtClean="0"/>
              <a:t>Strand Grid</a:t>
            </a:r>
          </a:p>
          <a:p>
            <a:pPr marL="231775" indent="-231775">
              <a:lnSpc>
                <a:spcPct val="125000"/>
              </a:lnSpc>
              <a:buFont typeface="Arial" panose="020B0604020202020204" pitchFamily="34" charset="0"/>
              <a:buChar char="•"/>
            </a:pPr>
            <a:r>
              <a:rPr lang="en-US" sz="1800" b="0" dirty="0"/>
              <a:t>Blade-only </a:t>
            </a:r>
            <a:r>
              <a:rPr lang="en-US" sz="1800" b="0" dirty="0" smtClean="0"/>
              <a:t>simulation</a:t>
            </a:r>
          </a:p>
          <a:p>
            <a:pPr marL="231775" indent="-231775">
              <a:lnSpc>
                <a:spcPct val="125000"/>
              </a:lnSpc>
              <a:buFont typeface="Arial" panose="020B0604020202020204" pitchFamily="34" charset="0"/>
              <a:buChar char="•"/>
            </a:pPr>
            <a:r>
              <a:rPr lang="en-US" sz="1800" b="0" dirty="0" smtClean="0"/>
              <a:t>1.6M points </a:t>
            </a:r>
            <a:r>
              <a:rPr lang="en-US" sz="1800" b="0" dirty="0"/>
              <a:t>per </a:t>
            </a:r>
            <a:r>
              <a:rPr lang="en-US" sz="1800" b="0" dirty="0" smtClean="0"/>
              <a:t>blade (61 layers)</a:t>
            </a:r>
            <a:endParaRPr lang="en-US" sz="1800" b="0" dirty="0"/>
          </a:p>
          <a:p>
            <a:pPr marL="231775" indent="-231775">
              <a:lnSpc>
                <a:spcPct val="125000"/>
              </a:lnSpc>
              <a:buFont typeface="Arial" panose="020B0604020202020204" pitchFamily="34" charset="0"/>
              <a:buChar char="•"/>
            </a:pPr>
            <a:r>
              <a:rPr lang="en-US" sz="1800" b="0" dirty="0"/>
              <a:t>Multi-stranded at trailing </a:t>
            </a:r>
            <a:r>
              <a:rPr lang="en-US" sz="1800" b="0" dirty="0" smtClean="0"/>
              <a:t>edge</a:t>
            </a:r>
          </a:p>
        </p:txBody>
      </p:sp>
      <p:sp>
        <p:nvSpPr>
          <p:cNvPr id="8" name="TextBox 7"/>
          <p:cNvSpPr txBox="1"/>
          <p:nvPr/>
        </p:nvSpPr>
        <p:spPr>
          <a:xfrm>
            <a:off x="6477269" y="6245972"/>
            <a:ext cx="2534996" cy="338554"/>
          </a:xfrm>
          <a:prstGeom prst="rect">
            <a:avLst/>
          </a:prstGeom>
          <a:noFill/>
        </p:spPr>
        <p:txBody>
          <a:bodyPr wrap="square" rtlCol="0">
            <a:spAutoFit/>
          </a:bodyPr>
          <a:lstStyle/>
          <a:p>
            <a:pPr algn="ctr"/>
            <a:r>
              <a:rPr lang="en-US" dirty="0" smtClean="0">
                <a:solidFill>
                  <a:srgbClr val="8B0304"/>
                </a:solidFill>
              </a:rPr>
              <a:t>Strand grid</a:t>
            </a:r>
            <a:endParaRPr lang="en-US" dirty="0">
              <a:solidFill>
                <a:srgbClr val="8B0304"/>
              </a:solidFill>
            </a:endParaRPr>
          </a:p>
        </p:txBody>
      </p:sp>
      <p:sp>
        <p:nvSpPr>
          <p:cNvPr id="9" name="TextBox 8"/>
          <p:cNvSpPr txBox="1"/>
          <p:nvPr/>
        </p:nvSpPr>
        <p:spPr>
          <a:xfrm>
            <a:off x="6645679" y="2891055"/>
            <a:ext cx="2198176" cy="338554"/>
          </a:xfrm>
          <a:prstGeom prst="rect">
            <a:avLst/>
          </a:prstGeom>
          <a:noFill/>
        </p:spPr>
        <p:txBody>
          <a:bodyPr wrap="square" rtlCol="0">
            <a:spAutoFit/>
          </a:bodyPr>
          <a:lstStyle/>
          <a:p>
            <a:r>
              <a:rPr lang="en-US" dirty="0" smtClean="0">
                <a:solidFill>
                  <a:srgbClr val="C00000"/>
                </a:solidFill>
              </a:rPr>
              <a:t>Extends 0.5 chords</a:t>
            </a:r>
            <a:endParaRPr lang="en-US" dirty="0">
              <a:solidFill>
                <a:srgbClr val="C00000"/>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2581" y="1368951"/>
            <a:ext cx="4540195" cy="1292311"/>
          </a:xfrm>
          <a:prstGeom prst="rect">
            <a:avLst/>
          </a:prstGeom>
        </p:spPr>
      </p:pic>
      <p:sp>
        <p:nvSpPr>
          <p:cNvPr id="11" name="TextBox 10"/>
          <p:cNvSpPr txBox="1"/>
          <p:nvPr/>
        </p:nvSpPr>
        <p:spPr>
          <a:xfrm>
            <a:off x="15902" y="1056934"/>
            <a:ext cx="5239950" cy="1477328"/>
          </a:xfrm>
          <a:prstGeom prst="rect">
            <a:avLst/>
          </a:prstGeom>
          <a:noFill/>
        </p:spPr>
        <p:txBody>
          <a:bodyPr wrap="square" rtlCol="0">
            <a:spAutoFit/>
          </a:bodyPr>
          <a:lstStyle/>
          <a:p>
            <a:pPr marL="231775" indent="-231775">
              <a:lnSpc>
                <a:spcPct val="125000"/>
              </a:lnSpc>
              <a:buFont typeface="Arial" panose="020B0604020202020204" pitchFamily="34" charset="0"/>
              <a:buChar char="•"/>
            </a:pPr>
            <a:r>
              <a:rPr lang="en-US" sz="1800" b="0" dirty="0" smtClean="0"/>
              <a:t>NASA/U.S. Army UH-60A </a:t>
            </a:r>
            <a:r>
              <a:rPr lang="en-US" sz="1800" b="0" dirty="0" err="1" smtClean="0"/>
              <a:t>Airloads</a:t>
            </a:r>
            <a:r>
              <a:rPr lang="en-US" sz="1800" b="0" dirty="0" smtClean="0"/>
              <a:t> Program</a:t>
            </a:r>
          </a:p>
          <a:p>
            <a:pPr marL="231775" indent="-231775">
              <a:lnSpc>
                <a:spcPct val="125000"/>
              </a:lnSpc>
              <a:buFont typeface="Arial" panose="020B0604020202020204" pitchFamily="34" charset="0"/>
              <a:buChar char="•"/>
            </a:pPr>
            <a:r>
              <a:rPr lang="en-US" sz="1800" b="0" dirty="0" smtClean="0"/>
              <a:t>4-bladed rotor – 322in radius</a:t>
            </a:r>
            <a:endParaRPr lang="en-US" sz="1800" b="0" dirty="0"/>
          </a:p>
          <a:p>
            <a:pPr marL="231775" indent="-231775">
              <a:lnSpc>
                <a:spcPct val="125000"/>
              </a:lnSpc>
              <a:buFont typeface="Arial" panose="020B0604020202020204" pitchFamily="34" charset="0"/>
              <a:buChar char="•"/>
            </a:pPr>
            <a:r>
              <a:rPr lang="en-US" sz="1800" b="0" dirty="0" smtClean="0"/>
              <a:t>Chord at </a:t>
            </a:r>
            <a:r>
              <a:rPr lang="en-US" sz="1800" b="0" dirty="0" err="1" smtClean="0"/>
              <a:t>unswept</a:t>
            </a:r>
            <a:r>
              <a:rPr lang="en-US" sz="1800" b="0" dirty="0" smtClean="0"/>
              <a:t> portion – 20.76in</a:t>
            </a:r>
          </a:p>
          <a:p>
            <a:pPr marL="231775" indent="-231775">
              <a:lnSpc>
                <a:spcPct val="125000"/>
              </a:lnSpc>
              <a:buFont typeface="Arial" panose="020B0604020202020204" pitchFamily="34" charset="0"/>
              <a:buChar char="•"/>
            </a:pPr>
            <a:r>
              <a:rPr lang="en-US" sz="1800" b="0" dirty="0" smtClean="0"/>
              <a:t>Rotor speed – 258RPM </a:t>
            </a:r>
          </a:p>
        </p:txBody>
      </p:sp>
      <p:sp>
        <p:nvSpPr>
          <p:cNvPr id="14" name="Title 1"/>
          <p:cNvSpPr>
            <a:spLocks noGrp="1"/>
          </p:cNvSpPr>
          <p:nvPr>
            <p:ph type="title"/>
          </p:nvPr>
        </p:nvSpPr>
        <p:spPr>
          <a:xfrm>
            <a:off x="1647825" y="-79294"/>
            <a:ext cx="5848350" cy="990600"/>
          </a:xfrm>
        </p:spPr>
        <p:txBody>
          <a:bodyPr/>
          <a:lstStyle/>
          <a:p>
            <a:r>
              <a:rPr lang="en-US" dirty="0" smtClean="0"/>
              <a:t>UH60 High-Altitude Stall Flight,</a:t>
            </a:r>
            <a:br>
              <a:rPr lang="en-US" dirty="0" smtClean="0"/>
            </a:br>
            <a:r>
              <a:rPr lang="en-US" dirty="0" smtClean="0"/>
              <a:t>C9017 </a:t>
            </a:r>
            <a:r>
              <a:rPr lang="en-US" dirty="0">
                <a:latin typeface="Symbol" panose="05050102010706020507" pitchFamily="18" charset="2"/>
              </a:rPr>
              <a:t>-</a:t>
            </a:r>
            <a:r>
              <a:rPr lang="en-US" dirty="0" smtClean="0">
                <a:latin typeface="Symbol" panose="05050102010706020507" pitchFamily="18" charset="2"/>
              </a:rPr>
              <a:t> m </a:t>
            </a:r>
            <a:r>
              <a:rPr lang="en-US" dirty="0" smtClean="0"/>
              <a:t>= 0.24</a:t>
            </a:r>
            <a:endParaRPr lang="en-US" dirty="0"/>
          </a:p>
        </p:txBody>
      </p:sp>
    </p:spTree>
    <p:extLst>
      <p:ext uri="{BB962C8B-B14F-4D97-AF65-F5344CB8AC3E}">
        <p14:creationId xmlns:p14="http://schemas.microsoft.com/office/powerpoint/2010/main" val="1300408502"/>
      </p:ext>
    </p:extLst>
  </p:cSld>
  <p:clrMapOvr>
    <a:masterClrMapping/>
  </p:clrMapOvr>
  <mc:AlternateContent xmlns:mc="http://schemas.openxmlformats.org/markup-compatibility/2006" xmlns:p14="http://schemas.microsoft.com/office/powerpoint/2010/main">
    <mc:Choice Requires="p14">
      <p:transition spd="slow" p14:dur="2000" advTm="82154"/>
    </mc:Choice>
    <mc:Fallback xmlns="">
      <p:transition spd="slow" advTm="8215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825" y="-79294"/>
            <a:ext cx="5848350" cy="990600"/>
          </a:xfrm>
        </p:spPr>
        <p:txBody>
          <a:bodyPr/>
          <a:lstStyle/>
          <a:p>
            <a:r>
              <a:rPr lang="en-US" dirty="0" smtClean="0"/>
              <a:t>UH60 High-Altitude Stall Flight,</a:t>
            </a:r>
            <a:br>
              <a:rPr lang="en-US" dirty="0" smtClean="0"/>
            </a:br>
            <a:r>
              <a:rPr lang="en-US" dirty="0" smtClean="0"/>
              <a:t>C9017 </a:t>
            </a:r>
            <a:r>
              <a:rPr lang="en-US" dirty="0">
                <a:latin typeface="Symbol" panose="05050102010706020507" pitchFamily="18" charset="2"/>
              </a:rPr>
              <a:t>-</a:t>
            </a:r>
            <a:r>
              <a:rPr lang="en-US" dirty="0" smtClean="0">
                <a:latin typeface="Symbol" panose="05050102010706020507" pitchFamily="18" charset="2"/>
              </a:rPr>
              <a:t> m </a:t>
            </a:r>
            <a:r>
              <a:rPr lang="en-US" dirty="0" smtClean="0"/>
              <a:t>= 0.24</a:t>
            </a:r>
            <a:endParaRPr lang="en-US" dirty="0"/>
          </a:p>
        </p:txBody>
      </p:sp>
      <p:sp>
        <p:nvSpPr>
          <p:cNvPr id="10" name="Content Placeholder 2"/>
          <p:cNvSpPr txBox="1">
            <a:spLocks/>
          </p:cNvSpPr>
          <p:nvPr/>
        </p:nvSpPr>
        <p:spPr bwMode="auto">
          <a:xfrm>
            <a:off x="194585" y="6345995"/>
            <a:ext cx="8082723" cy="4237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ts val="600"/>
              </a:spcBef>
              <a:spcAft>
                <a:spcPts val="600"/>
              </a:spcAft>
              <a:buChar char="•"/>
              <a:defRPr sz="2000" b="0">
                <a:solidFill>
                  <a:schemeClr val="tx1"/>
                </a:solidFill>
                <a:latin typeface="Calibri" pitchFamily="34" charset="0"/>
                <a:ea typeface="+mn-ea"/>
                <a:cs typeface="+mn-cs"/>
              </a:defRPr>
            </a:lvl1pPr>
            <a:lvl2pPr marL="742950" indent="-285750" algn="l" rtl="0" fontAlgn="base">
              <a:spcBef>
                <a:spcPts val="0"/>
              </a:spcBef>
              <a:spcAft>
                <a:spcPts val="600"/>
              </a:spcAft>
              <a:buChar char="–"/>
              <a:defRPr sz="1600" b="0">
                <a:solidFill>
                  <a:schemeClr val="tx1"/>
                </a:solidFill>
                <a:latin typeface="Calibri" pitchFamily="34" charset="0"/>
              </a:defRPr>
            </a:lvl2pPr>
            <a:lvl3pPr marL="1143000" indent="-228600" algn="l" rtl="0" fontAlgn="base">
              <a:spcBef>
                <a:spcPts val="0"/>
              </a:spcBef>
              <a:spcAft>
                <a:spcPts val="300"/>
              </a:spcAft>
              <a:buFont typeface="Courier New" pitchFamily="49" charset="0"/>
              <a:buChar char="o"/>
              <a:defRPr sz="1400" b="0">
                <a:solidFill>
                  <a:schemeClr val="tx1"/>
                </a:solidFill>
                <a:latin typeface="Calibri" pitchFamily="34" charset="0"/>
              </a:defRPr>
            </a:lvl3pPr>
            <a:lvl4pPr marL="1600200" indent="-228600" algn="l" rtl="0" fontAlgn="base">
              <a:spcBef>
                <a:spcPts val="0"/>
              </a:spcBef>
              <a:spcAft>
                <a:spcPts val="1200"/>
              </a:spcAft>
              <a:buChar char="–"/>
              <a:defRPr b="1">
                <a:solidFill>
                  <a:schemeClr val="tx1"/>
                </a:solidFill>
                <a:latin typeface="+mn-lt"/>
              </a:defRPr>
            </a:lvl4pPr>
            <a:lvl5pPr marL="2057400" indent="-228600" algn="l" rtl="0" fontAlgn="base">
              <a:spcBef>
                <a:spcPts val="0"/>
              </a:spcBef>
              <a:spcAft>
                <a:spcPts val="120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a:lstStyle>
          <a:p>
            <a:pPr marL="233363" indent="-233363">
              <a:lnSpc>
                <a:spcPct val="90000"/>
              </a:lnSpc>
              <a:buFont typeface="Arial" panose="020B0604020202020204" pitchFamily="34" charset="0"/>
              <a:buChar char="•"/>
            </a:pPr>
            <a:r>
              <a:rPr lang="en-US" sz="1800" kern="0" dirty="0" smtClean="0">
                <a:latin typeface="+mn-lt"/>
              </a:rPr>
              <a:t>Satisfactory solver convergence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5" y="2601400"/>
            <a:ext cx="4114800" cy="36175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099" y="2601400"/>
            <a:ext cx="4114800" cy="3656171"/>
          </a:xfrm>
          <a:prstGeom prst="rect">
            <a:avLst/>
          </a:prstGeom>
        </p:spPr>
      </p:pic>
      <p:sp>
        <p:nvSpPr>
          <p:cNvPr id="11" name="TextBox 10"/>
          <p:cNvSpPr txBox="1"/>
          <p:nvPr/>
        </p:nvSpPr>
        <p:spPr>
          <a:xfrm>
            <a:off x="984487" y="3025183"/>
            <a:ext cx="2534996" cy="338554"/>
          </a:xfrm>
          <a:prstGeom prst="rect">
            <a:avLst/>
          </a:prstGeom>
          <a:noFill/>
        </p:spPr>
        <p:txBody>
          <a:bodyPr wrap="square" rtlCol="0">
            <a:spAutoFit/>
          </a:bodyPr>
          <a:lstStyle/>
          <a:p>
            <a:pPr algn="ctr"/>
            <a:r>
              <a:rPr lang="en-US" dirty="0" smtClean="0">
                <a:solidFill>
                  <a:srgbClr val="8B0304"/>
                </a:solidFill>
              </a:rPr>
              <a:t>Solver Convergence</a:t>
            </a:r>
            <a:endParaRPr lang="en-US" dirty="0">
              <a:solidFill>
                <a:srgbClr val="8B0304"/>
              </a:solidFill>
            </a:endParaRPr>
          </a:p>
        </p:txBody>
      </p:sp>
      <p:sp>
        <p:nvSpPr>
          <p:cNvPr id="12" name="TextBox 11"/>
          <p:cNvSpPr txBox="1"/>
          <p:nvPr/>
        </p:nvSpPr>
        <p:spPr>
          <a:xfrm>
            <a:off x="5677891" y="5241414"/>
            <a:ext cx="2534996" cy="338554"/>
          </a:xfrm>
          <a:prstGeom prst="rect">
            <a:avLst/>
          </a:prstGeom>
          <a:noFill/>
        </p:spPr>
        <p:txBody>
          <a:bodyPr wrap="square" rtlCol="0">
            <a:spAutoFit/>
          </a:bodyPr>
          <a:lstStyle/>
          <a:p>
            <a:pPr algn="ctr"/>
            <a:r>
              <a:rPr lang="en-US" dirty="0" err="1" smtClean="0">
                <a:solidFill>
                  <a:srgbClr val="8B0304"/>
                </a:solidFill>
              </a:rPr>
              <a:t>Airload</a:t>
            </a:r>
            <a:r>
              <a:rPr lang="en-US" dirty="0" smtClean="0">
                <a:solidFill>
                  <a:srgbClr val="8B0304"/>
                </a:solidFill>
              </a:rPr>
              <a:t> Convergence</a:t>
            </a:r>
            <a:endParaRPr lang="en-US" dirty="0">
              <a:solidFill>
                <a:srgbClr val="8B0304"/>
              </a:solidFill>
            </a:endParaRPr>
          </a:p>
        </p:txBody>
      </p:sp>
      <p:sp>
        <p:nvSpPr>
          <p:cNvPr id="4" name="Content Placeholder 2"/>
          <p:cNvSpPr>
            <a:spLocks noGrp="1"/>
          </p:cNvSpPr>
          <p:nvPr>
            <p:ph idx="1"/>
          </p:nvPr>
        </p:nvSpPr>
        <p:spPr>
          <a:xfrm>
            <a:off x="66039" y="998027"/>
            <a:ext cx="9023717" cy="928486"/>
          </a:xfrm>
        </p:spPr>
        <p:txBody>
          <a:bodyPr/>
          <a:lstStyle/>
          <a:p>
            <a:pPr marL="233363" indent="-233363">
              <a:lnSpc>
                <a:spcPct val="90000"/>
              </a:lnSpc>
              <a:buFont typeface="Arial" panose="020B0604020202020204" pitchFamily="34" charset="0"/>
              <a:buChar char="•"/>
            </a:pPr>
            <a:r>
              <a:rPr lang="en-US" sz="1800" b="0" dirty="0" smtClean="0">
                <a:latin typeface="+mn-lt"/>
              </a:rPr>
              <a:t>Fully coupled CFD/CSD simulation </a:t>
            </a:r>
            <a:r>
              <a:rPr lang="en-US" sz="1800" b="0" dirty="0" smtClean="0">
                <a:latin typeface="+mn-lt"/>
                <a:sym typeface="Wingdings" panose="05000000000000000000" pitchFamily="2" charset="2"/>
              </a:rPr>
              <a:t> RCAS for structural dynamics and trim</a:t>
            </a:r>
          </a:p>
          <a:p>
            <a:pPr marL="233363" indent="-233363">
              <a:lnSpc>
                <a:spcPct val="90000"/>
              </a:lnSpc>
              <a:buFont typeface="Arial" panose="020B0604020202020204" pitchFamily="34" charset="0"/>
              <a:buChar char="•"/>
            </a:pPr>
            <a:r>
              <a:rPr lang="en-US" sz="1800" dirty="0" smtClean="0">
                <a:latin typeface="+mn-lt"/>
                <a:sym typeface="Wingdings" panose="05000000000000000000" pitchFamily="2" charset="2"/>
              </a:rPr>
              <a:t>Loose coupling strategy  Forces and deformations over a period</a:t>
            </a:r>
            <a:endParaRPr lang="en-US" sz="1800" b="0" dirty="0" smtClean="0">
              <a:latin typeface="+mn-lt"/>
            </a:endParaRPr>
          </a:p>
          <a:p>
            <a:pPr marL="233363" indent="-233363">
              <a:lnSpc>
                <a:spcPct val="90000"/>
              </a:lnSpc>
              <a:buFont typeface="Arial" panose="020B0604020202020204" pitchFamily="34" charset="0"/>
              <a:buChar char="•"/>
            </a:pPr>
            <a:r>
              <a:rPr lang="en-US" sz="1800" dirty="0">
                <a:latin typeface="+mn-lt"/>
              </a:rPr>
              <a:t>4</a:t>
            </a:r>
            <a:r>
              <a:rPr lang="en-US" sz="1800" b="0" dirty="0" smtClean="0">
                <a:latin typeface="+mn-lt"/>
              </a:rPr>
              <a:t> rotor </a:t>
            </a:r>
            <a:r>
              <a:rPr lang="en-US" sz="1800" b="0" dirty="0">
                <a:latin typeface="+mn-lt"/>
              </a:rPr>
              <a:t>revolutions for </a:t>
            </a:r>
            <a:r>
              <a:rPr lang="en-US" sz="1800" b="0" dirty="0" smtClean="0">
                <a:latin typeface="+mn-lt"/>
              </a:rPr>
              <a:t>convergence </a:t>
            </a:r>
            <a:r>
              <a:rPr lang="en-US" sz="1800" b="0" dirty="0" smtClean="0">
                <a:latin typeface="+mn-lt"/>
                <a:sym typeface="Wingdings" panose="05000000000000000000" pitchFamily="2" charset="2"/>
              </a:rPr>
              <a:t> 5760 steps and 15 coupling iterations</a:t>
            </a:r>
          </a:p>
          <a:p>
            <a:pPr marL="233363" indent="-233363">
              <a:lnSpc>
                <a:spcPct val="90000"/>
              </a:lnSpc>
              <a:buFont typeface="Arial" panose="020B0604020202020204" pitchFamily="34" charset="0"/>
              <a:buChar char="•"/>
            </a:pPr>
            <a:r>
              <a:rPr lang="en-US" sz="1800" dirty="0" smtClean="0">
                <a:latin typeface="+mn-lt"/>
                <a:sym typeface="Wingdings" panose="05000000000000000000" pitchFamily="2" charset="2"/>
              </a:rPr>
              <a:t>AMR off-body Cartesian grid  57M nodes</a:t>
            </a:r>
          </a:p>
          <a:p>
            <a:pPr marL="233363" indent="-233363">
              <a:lnSpc>
                <a:spcPct val="90000"/>
              </a:lnSpc>
              <a:buFont typeface="Arial" panose="020B0604020202020204" pitchFamily="34" charset="0"/>
              <a:buChar char="•"/>
            </a:pPr>
            <a:r>
              <a:rPr lang="en-US" sz="1800" dirty="0" smtClean="0">
                <a:latin typeface="+mn-lt"/>
                <a:sym typeface="Wingdings" panose="05000000000000000000" pitchFamily="2" charset="2"/>
              </a:rPr>
              <a:t>Less than</a:t>
            </a:r>
            <a:r>
              <a:rPr lang="en-US" sz="1800" b="0" dirty="0" smtClean="0">
                <a:latin typeface="+mn-lt"/>
                <a:sym typeface="Wingdings" panose="05000000000000000000" pitchFamily="2" charset="2"/>
              </a:rPr>
              <a:t> 2 days on 720 </a:t>
            </a:r>
            <a:r>
              <a:rPr lang="en-US" sz="1800" b="0" dirty="0" err="1" smtClean="0">
                <a:latin typeface="+mn-lt"/>
                <a:sym typeface="Wingdings" panose="05000000000000000000" pitchFamily="2" charset="2"/>
              </a:rPr>
              <a:t>procs</a:t>
            </a:r>
            <a:r>
              <a:rPr lang="en-US" sz="1800" b="0" dirty="0" smtClean="0">
                <a:latin typeface="+mn-lt"/>
                <a:sym typeface="Wingdings" panose="05000000000000000000" pitchFamily="2" charset="2"/>
              </a:rPr>
              <a:t> </a:t>
            </a:r>
          </a:p>
          <a:p>
            <a:pPr>
              <a:lnSpc>
                <a:spcPct val="90000"/>
              </a:lnSpc>
              <a:buFont typeface="Arial" panose="020B0604020202020204" pitchFamily="34" charset="0"/>
              <a:buChar char="•"/>
            </a:pPr>
            <a:endParaRPr lang="en-US" sz="1800" b="0" dirty="0">
              <a:latin typeface="+mn-lt"/>
            </a:endParaRPr>
          </a:p>
        </p:txBody>
      </p:sp>
    </p:spTree>
    <p:extLst>
      <p:ext uri="{BB962C8B-B14F-4D97-AF65-F5344CB8AC3E}">
        <p14:creationId xmlns:p14="http://schemas.microsoft.com/office/powerpoint/2010/main" val="3419090015"/>
      </p:ext>
    </p:extLst>
  </p:cSld>
  <p:clrMapOvr>
    <a:masterClrMapping/>
  </p:clrMapOvr>
  <mc:AlternateContent xmlns:mc="http://schemas.openxmlformats.org/markup-compatibility/2006" xmlns:p14="http://schemas.microsoft.com/office/powerpoint/2010/main">
    <mc:Choice Requires="p14">
      <p:transition spd="slow" p14:dur="2000" advTm="135346"/>
    </mc:Choice>
    <mc:Fallback xmlns="">
      <p:transition spd="slow" advTm="13534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985434"/>
            <a:ext cx="3200400" cy="28136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160" y="990600"/>
            <a:ext cx="3200400" cy="28136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 y="3822192"/>
            <a:ext cx="3200400" cy="281368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6160" y="3822192"/>
            <a:ext cx="3200400" cy="2813685"/>
          </a:xfrm>
          <a:prstGeom prst="rect">
            <a:avLst/>
          </a:prstGeom>
        </p:spPr>
      </p:pic>
      <p:sp>
        <p:nvSpPr>
          <p:cNvPr id="2" name="Title 1"/>
          <p:cNvSpPr>
            <a:spLocks noGrp="1"/>
          </p:cNvSpPr>
          <p:nvPr>
            <p:ph type="title"/>
          </p:nvPr>
        </p:nvSpPr>
        <p:spPr/>
        <p:txBody>
          <a:bodyPr/>
          <a:lstStyle/>
          <a:p>
            <a:r>
              <a:rPr lang="en-US" dirty="0" err="1" smtClean="0"/>
              <a:t>Airloads</a:t>
            </a:r>
            <a:r>
              <a:rPr lang="en-US" dirty="0" smtClean="0"/>
              <a:t> Comparison (C9017) – </a:t>
            </a:r>
            <a:br>
              <a:rPr lang="en-US" dirty="0" smtClean="0"/>
            </a:br>
            <a:r>
              <a:rPr lang="en-US" dirty="0" smtClean="0"/>
              <a:t>Normal Force</a:t>
            </a:r>
            <a:endParaRPr lang="en-US" dirty="0"/>
          </a:p>
        </p:txBody>
      </p:sp>
      <p:sp>
        <p:nvSpPr>
          <p:cNvPr id="12" name="TextBox 11"/>
          <p:cNvSpPr txBox="1"/>
          <p:nvPr/>
        </p:nvSpPr>
        <p:spPr>
          <a:xfrm>
            <a:off x="640080" y="1280160"/>
            <a:ext cx="990977" cy="338554"/>
          </a:xfrm>
          <a:prstGeom prst="rect">
            <a:avLst/>
          </a:prstGeom>
          <a:noFill/>
        </p:spPr>
        <p:txBody>
          <a:bodyPr wrap="none" rtlCol="0">
            <a:spAutoFit/>
          </a:bodyPr>
          <a:lstStyle/>
          <a:p>
            <a:r>
              <a:rPr lang="en-US" b="1" dirty="0" smtClean="0">
                <a:solidFill>
                  <a:srgbClr val="8B0304"/>
                </a:solidFill>
              </a:rPr>
              <a:t>r/R = 0.4</a:t>
            </a:r>
            <a:endParaRPr lang="en-US" b="1" dirty="0">
              <a:solidFill>
                <a:srgbClr val="8B0304"/>
              </a:solidFill>
            </a:endParaRPr>
          </a:p>
        </p:txBody>
      </p:sp>
      <p:sp>
        <p:nvSpPr>
          <p:cNvPr id="13" name="TextBox 12"/>
          <p:cNvSpPr txBox="1"/>
          <p:nvPr/>
        </p:nvSpPr>
        <p:spPr>
          <a:xfrm>
            <a:off x="4114800" y="1280160"/>
            <a:ext cx="1104790" cy="338554"/>
          </a:xfrm>
          <a:prstGeom prst="rect">
            <a:avLst/>
          </a:prstGeom>
          <a:noFill/>
        </p:spPr>
        <p:txBody>
          <a:bodyPr wrap="none" rtlCol="0">
            <a:spAutoFit/>
          </a:bodyPr>
          <a:lstStyle/>
          <a:p>
            <a:r>
              <a:rPr lang="en-US" b="1" dirty="0" smtClean="0">
                <a:solidFill>
                  <a:srgbClr val="8B0304"/>
                </a:solidFill>
              </a:rPr>
              <a:t>r/R = 0.67</a:t>
            </a:r>
            <a:endParaRPr lang="en-US" b="1" dirty="0">
              <a:solidFill>
                <a:srgbClr val="8B0304"/>
              </a:solidFill>
            </a:endParaRPr>
          </a:p>
        </p:txBody>
      </p:sp>
      <p:sp>
        <p:nvSpPr>
          <p:cNvPr id="14" name="TextBox 13"/>
          <p:cNvSpPr txBox="1"/>
          <p:nvPr/>
        </p:nvSpPr>
        <p:spPr>
          <a:xfrm>
            <a:off x="4114800" y="4114800"/>
            <a:ext cx="1104790" cy="338554"/>
          </a:xfrm>
          <a:prstGeom prst="rect">
            <a:avLst/>
          </a:prstGeom>
          <a:noFill/>
        </p:spPr>
        <p:txBody>
          <a:bodyPr wrap="none" rtlCol="0">
            <a:spAutoFit/>
          </a:bodyPr>
          <a:lstStyle/>
          <a:p>
            <a:r>
              <a:rPr lang="en-US" b="1" dirty="0" smtClean="0">
                <a:solidFill>
                  <a:srgbClr val="8B0304"/>
                </a:solidFill>
              </a:rPr>
              <a:t>r/R = 0.96</a:t>
            </a:r>
            <a:endParaRPr lang="en-US" b="1" dirty="0">
              <a:solidFill>
                <a:srgbClr val="8B0304"/>
              </a:solidFill>
            </a:endParaRPr>
          </a:p>
        </p:txBody>
      </p:sp>
      <p:sp>
        <p:nvSpPr>
          <p:cNvPr id="15" name="TextBox 14"/>
          <p:cNvSpPr txBox="1"/>
          <p:nvPr/>
        </p:nvSpPr>
        <p:spPr>
          <a:xfrm>
            <a:off x="640080" y="4114800"/>
            <a:ext cx="1104790" cy="338554"/>
          </a:xfrm>
          <a:prstGeom prst="rect">
            <a:avLst/>
          </a:prstGeom>
          <a:noFill/>
        </p:spPr>
        <p:txBody>
          <a:bodyPr wrap="none" rtlCol="0">
            <a:spAutoFit/>
          </a:bodyPr>
          <a:lstStyle/>
          <a:p>
            <a:r>
              <a:rPr lang="en-US" b="1" dirty="0" smtClean="0">
                <a:solidFill>
                  <a:srgbClr val="8B0304"/>
                </a:solidFill>
              </a:rPr>
              <a:t>r/R = 0.86</a:t>
            </a:r>
            <a:endParaRPr lang="en-US" b="1" dirty="0">
              <a:solidFill>
                <a:srgbClr val="8B0304"/>
              </a:solidFill>
            </a:endParaRP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766560" y="1015157"/>
            <a:ext cx="2084828" cy="702117"/>
          </a:xfrm>
          <a:prstGeom prst="rect">
            <a:avLst/>
          </a:prstGeom>
        </p:spPr>
      </p:pic>
      <p:grpSp>
        <p:nvGrpSpPr>
          <p:cNvPr id="18" name="Group 17"/>
          <p:cNvGrpSpPr>
            <a:grpSpLocks noChangeAspect="1"/>
          </p:cNvGrpSpPr>
          <p:nvPr/>
        </p:nvGrpSpPr>
        <p:grpSpPr>
          <a:xfrm>
            <a:off x="6526905" y="2180957"/>
            <a:ext cx="2340170" cy="2103120"/>
            <a:chOff x="7496175" y="2850776"/>
            <a:chExt cx="1109942" cy="1042062"/>
          </a:xfrm>
        </p:grpSpPr>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57247" y="2897756"/>
              <a:ext cx="1048870" cy="995082"/>
            </a:xfrm>
            <a:prstGeom prst="rect">
              <a:avLst/>
            </a:prstGeom>
          </p:spPr>
        </p:pic>
        <p:sp>
          <p:nvSpPr>
            <p:cNvPr id="20" name="Rectangle 19"/>
            <p:cNvSpPr/>
            <p:nvPr/>
          </p:nvSpPr>
          <p:spPr bwMode="auto">
            <a:xfrm>
              <a:off x="7496175" y="2850776"/>
              <a:ext cx="267260" cy="1792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3244798667"/>
      </p:ext>
    </p:extLst>
  </p:cSld>
  <p:clrMapOvr>
    <a:masterClrMapping/>
  </p:clrMapOvr>
  <mc:AlternateContent xmlns:mc="http://schemas.openxmlformats.org/markup-compatibility/2006" xmlns:p14="http://schemas.microsoft.com/office/powerpoint/2010/main">
    <mc:Choice Requires="p14">
      <p:transition spd="slow" p14:dur="2000" advTm="89964"/>
    </mc:Choice>
    <mc:Fallback xmlns="">
      <p:transition spd="slow" advTm="8996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987552"/>
            <a:ext cx="3200400" cy="28136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160" y="987552"/>
            <a:ext cx="3200400" cy="28136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 y="3822192"/>
            <a:ext cx="3200400" cy="281368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6160" y="3822192"/>
            <a:ext cx="3200400" cy="2813685"/>
          </a:xfrm>
          <a:prstGeom prst="rect">
            <a:avLst/>
          </a:prstGeom>
        </p:spPr>
      </p:pic>
      <p:sp>
        <p:nvSpPr>
          <p:cNvPr id="2" name="Title 1"/>
          <p:cNvSpPr>
            <a:spLocks noGrp="1"/>
          </p:cNvSpPr>
          <p:nvPr>
            <p:ph type="title"/>
          </p:nvPr>
        </p:nvSpPr>
        <p:spPr/>
        <p:txBody>
          <a:bodyPr/>
          <a:lstStyle/>
          <a:p>
            <a:r>
              <a:rPr lang="en-US" dirty="0" err="1" smtClean="0"/>
              <a:t>Airloads</a:t>
            </a:r>
            <a:r>
              <a:rPr lang="en-US" dirty="0" smtClean="0"/>
              <a:t> Comparison (C9017) – </a:t>
            </a:r>
            <a:br>
              <a:rPr lang="en-US" dirty="0" smtClean="0"/>
            </a:br>
            <a:r>
              <a:rPr lang="en-US" dirty="0" smtClean="0"/>
              <a:t>Pitching Moment</a:t>
            </a:r>
            <a:endParaRPr lang="en-US" dirty="0"/>
          </a:p>
        </p:txBody>
      </p:sp>
      <p:sp>
        <p:nvSpPr>
          <p:cNvPr id="12" name="TextBox 11"/>
          <p:cNvSpPr txBox="1"/>
          <p:nvPr/>
        </p:nvSpPr>
        <p:spPr>
          <a:xfrm>
            <a:off x="640080" y="1280160"/>
            <a:ext cx="990977" cy="338554"/>
          </a:xfrm>
          <a:prstGeom prst="rect">
            <a:avLst/>
          </a:prstGeom>
          <a:noFill/>
        </p:spPr>
        <p:txBody>
          <a:bodyPr wrap="none" rtlCol="0">
            <a:spAutoFit/>
          </a:bodyPr>
          <a:lstStyle/>
          <a:p>
            <a:r>
              <a:rPr lang="en-US" b="1" dirty="0" smtClean="0">
                <a:solidFill>
                  <a:srgbClr val="8B0304"/>
                </a:solidFill>
              </a:rPr>
              <a:t>r/R = 0.4</a:t>
            </a:r>
            <a:endParaRPr lang="en-US" b="1" dirty="0">
              <a:solidFill>
                <a:srgbClr val="8B0304"/>
              </a:solidFill>
            </a:endParaRPr>
          </a:p>
        </p:txBody>
      </p:sp>
      <p:sp>
        <p:nvSpPr>
          <p:cNvPr id="13" name="TextBox 12"/>
          <p:cNvSpPr txBox="1"/>
          <p:nvPr/>
        </p:nvSpPr>
        <p:spPr>
          <a:xfrm>
            <a:off x="4114800" y="1280160"/>
            <a:ext cx="1104790" cy="338554"/>
          </a:xfrm>
          <a:prstGeom prst="rect">
            <a:avLst/>
          </a:prstGeom>
          <a:noFill/>
        </p:spPr>
        <p:txBody>
          <a:bodyPr wrap="none" rtlCol="0">
            <a:spAutoFit/>
          </a:bodyPr>
          <a:lstStyle/>
          <a:p>
            <a:r>
              <a:rPr lang="en-US" b="1" dirty="0" smtClean="0">
                <a:solidFill>
                  <a:srgbClr val="8B0304"/>
                </a:solidFill>
              </a:rPr>
              <a:t>r/R = 0.67</a:t>
            </a:r>
            <a:endParaRPr lang="en-US" b="1" dirty="0">
              <a:solidFill>
                <a:srgbClr val="8B0304"/>
              </a:solidFill>
            </a:endParaRPr>
          </a:p>
        </p:txBody>
      </p:sp>
      <p:sp>
        <p:nvSpPr>
          <p:cNvPr id="14" name="TextBox 13"/>
          <p:cNvSpPr txBox="1"/>
          <p:nvPr/>
        </p:nvSpPr>
        <p:spPr>
          <a:xfrm>
            <a:off x="4114800" y="4114800"/>
            <a:ext cx="1104790" cy="338554"/>
          </a:xfrm>
          <a:prstGeom prst="rect">
            <a:avLst/>
          </a:prstGeom>
          <a:noFill/>
        </p:spPr>
        <p:txBody>
          <a:bodyPr wrap="none" rtlCol="0">
            <a:spAutoFit/>
          </a:bodyPr>
          <a:lstStyle/>
          <a:p>
            <a:r>
              <a:rPr lang="en-US" b="1" dirty="0" smtClean="0">
                <a:solidFill>
                  <a:srgbClr val="8B0304"/>
                </a:solidFill>
              </a:rPr>
              <a:t>r/R = 0.96</a:t>
            </a:r>
            <a:endParaRPr lang="en-US" b="1" dirty="0">
              <a:solidFill>
                <a:srgbClr val="8B0304"/>
              </a:solidFill>
            </a:endParaRPr>
          </a:p>
        </p:txBody>
      </p:sp>
      <p:sp>
        <p:nvSpPr>
          <p:cNvPr id="15" name="TextBox 14"/>
          <p:cNvSpPr txBox="1"/>
          <p:nvPr/>
        </p:nvSpPr>
        <p:spPr>
          <a:xfrm>
            <a:off x="640080" y="4114800"/>
            <a:ext cx="1104790" cy="338554"/>
          </a:xfrm>
          <a:prstGeom prst="rect">
            <a:avLst/>
          </a:prstGeom>
          <a:noFill/>
        </p:spPr>
        <p:txBody>
          <a:bodyPr wrap="none" rtlCol="0">
            <a:spAutoFit/>
          </a:bodyPr>
          <a:lstStyle/>
          <a:p>
            <a:r>
              <a:rPr lang="en-US" b="1" dirty="0" smtClean="0">
                <a:solidFill>
                  <a:srgbClr val="8B0304"/>
                </a:solidFill>
              </a:rPr>
              <a:t>r/R = 0.86</a:t>
            </a:r>
            <a:endParaRPr lang="en-US" b="1" dirty="0">
              <a:solidFill>
                <a:srgbClr val="8B0304"/>
              </a:solidFill>
            </a:endParaRPr>
          </a:p>
        </p:txBody>
      </p:sp>
      <p:sp>
        <p:nvSpPr>
          <p:cNvPr id="16" name="TextBox 15"/>
          <p:cNvSpPr txBox="1"/>
          <p:nvPr/>
        </p:nvSpPr>
        <p:spPr>
          <a:xfrm>
            <a:off x="6603397" y="5326619"/>
            <a:ext cx="2540603" cy="400110"/>
          </a:xfrm>
          <a:prstGeom prst="rect">
            <a:avLst/>
          </a:prstGeom>
          <a:noFill/>
        </p:spPr>
        <p:txBody>
          <a:bodyPr wrap="square" rtlCol="0">
            <a:spAutoFit/>
          </a:bodyPr>
          <a:lstStyle/>
          <a:p>
            <a:pPr>
              <a:lnSpc>
                <a:spcPct val="125000"/>
              </a:lnSpc>
            </a:pPr>
            <a:r>
              <a:rPr lang="en-US" dirty="0" smtClean="0"/>
              <a:t>Overall good agreement</a:t>
            </a:r>
            <a:endParaRPr lang="en-US" dirty="0"/>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766560" y="1015157"/>
            <a:ext cx="2084828" cy="702117"/>
          </a:xfrm>
          <a:prstGeom prst="rect">
            <a:avLst/>
          </a:prstGeom>
        </p:spPr>
      </p:pic>
      <p:grpSp>
        <p:nvGrpSpPr>
          <p:cNvPr id="18" name="Group 17"/>
          <p:cNvGrpSpPr>
            <a:grpSpLocks noChangeAspect="1"/>
          </p:cNvGrpSpPr>
          <p:nvPr/>
        </p:nvGrpSpPr>
        <p:grpSpPr>
          <a:xfrm>
            <a:off x="6526905" y="2180957"/>
            <a:ext cx="2340170" cy="2103120"/>
            <a:chOff x="7496175" y="2850776"/>
            <a:chExt cx="1109942" cy="1042062"/>
          </a:xfrm>
        </p:grpSpPr>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57247" y="2897756"/>
              <a:ext cx="1048870" cy="995082"/>
            </a:xfrm>
            <a:prstGeom prst="rect">
              <a:avLst/>
            </a:prstGeom>
          </p:spPr>
        </p:pic>
        <p:sp>
          <p:nvSpPr>
            <p:cNvPr id="20" name="Rectangle 19"/>
            <p:cNvSpPr/>
            <p:nvPr/>
          </p:nvSpPr>
          <p:spPr bwMode="auto">
            <a:xfrm>
              <a:off x="7496175" y="2850776"/>
              <a:ext cx="267260" cy="1792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977228887"/>
      </p:ext>
    </p:extLst>
  </p:cSld>
  <p:clrMapOvr>
    <a:masterClrMapping/>
  </p:clrMapOvr>
  <mc:AlternateContent xmlns:mc="http://schemas.openxmlformats.org/markup-compatibility/2006" xmlns:p14="http://schemas.microsoft.com/office/powerpoint/2010/main">
    <mc:Choice Requires="p14">
      <p:transition spd="slow" p14:dur="2000" advTm="84222"/>
    </mc:Choice>
    <mc:Fallback xmlns="">
      <p:transition spd="slow" advTm="8422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787" y="894495"/>
            <a:ext cx="4572000" cy="4019550"/>
          </a:xfrm>
          <a:prstGeom prst="rect">
            <a:avLst/>
          </a:prstGeom>
        </p:spPr>
      </p:pic>
      <p:sp>
        <p:nvSpPr>
          <p:cNvPr id="2" name="Title 1"/>
          <p:cNvSpPr>
            <a:spLocks noGrp="1"/>
          </p:cNvSpPr>
          <p:nvPr>
            <p:ph type="title"/>
          </p:nvPr>
        </p:nvSpPr>
        <p:spPr/>
        <p:txBody>
          <a:bodyPr/>
          <a:lstStyle/>
          <a:p>
            <a:r>
              <a:rPr lang="en-US" dirty="0" smtClean="0"/>
              <a:t>Predicted Wake – C9017</a:t>
            </a:r>
            <a:endParaRPr lang="en-US" dirty="0"/>
          </a:p>
        </p:txBody>
      </p:sp>
      <p:sp>
        <p:nvSpPr>
          <p:cNvPr id="5" name="Content Placeholder 2"/>
          <p:cNvSpPr>
            <a:spLocks noGrp="1"/>
          </p:cNvSpPr>
          <p:nvPr>
            <p:ph idx="1"/>
          </p:nvPr>
        </p:nvSpPr>
        <p:spPr>
          <a:xfrm>
            <a:off x="151272" y="5295422"/>
            <a:ext cx="8238744" cy="836126"/>
          </a:xfrm>
        </p:spPr>
        <p:txBody>
          <a:bodyPr/>
          <a:lstStyle/>
          <a:p>
            <a:pPr>
              <a:buClrTx/>
              <a:buSzPct val="100000"/>
              <a:buFont typeface="Arial" panose="020B0604020202020204" pitchFamily="34" charset="0"/>
              <a:buChar char="•"/>
            </a:pPr>
            <a:r>
              <a:rPr lang="en-US" sz="2000" b="0" dirty="0" smtClean="0">
                <a:latin typeface="+mn-lt"/>
              </a:rPr>
              <a:t>Wake well captured</a:t>
            </a:r>
          </a:p>
          <a:p>
            <a:pPr>
              <a:buClrTx/>
              <a:buSzPct val="100000"/>
              <a:buFont typeface="Arial" panose="020B0604020202020204" pitchFamily="34" charset="0"/>
              <a:buChar char="•"/>
            </a:pPr>
            <a:r>
              <a:rPr lang="en-US" dirty="0" smtClean="0">
                <a:latin typeface="+mn-lt"/>
              </a:rPr>
              <a:t>Off-body grid has refined based on solution</a:t>
            </a:r>
            <a:endParaRPr lang="en-US" sz="2000" b="0" dirty="0" smtClean="0">
              <a:latin typeface="+mn-lt"/>
            </a:endParaRPr>
          </a:p>
          <a:p>
            <a:pPr>
              <a:buClrTx/>
              <a:buSzPct val="100000"/>
              <a:buFont typeface="Arial" panose="020B0604020202020204" pitchFamily="34" charset="0"/>
              <a:buChar char="•"/>
            </a:pPr>
            <a:r>
              <a:rPr lang="en-US" dirty="0" smtClean="0">
                <a:latin typeface="+mn-lt"/>
              </a:rPr>
              <a:t>Unsteadiness in the wake</a:t>
            </a:r>
            <a:endParaRPr lang="en-US" sz="2000" b="0" dirty="0" smtClean="0">
              <a:latin typeface="+mn-lt"/>
            </a:endParaRPr>
          </a:p>
        </p:txBody>
      </p:sp>
      <p:sp>
        <p:nvSpPr>
          <p:cNvPr id="7" name="TextBox 6"/>
          <p:cNvSpPr txBox="1"/>
          <p:nvPr/>
        </p:nvSpPr>
        <p:spPr>
          <a:xfrm>
            <a:off x="5424681" y="4615798"/>
            <a:ext cx="3487118" cy="338554"/>
          </a:xfrm>
          <a:prstGeom prst="rect">
            <a:avLst/>
          </a:prstGeom>
          <a:noFill/>
        </p:spPr>
        <p:txBody>
          <a:bodyPr wrap="square" rtlCol="0">
            <a:spAutoFit/>
          </a:bodyPr>
          <a:lstStyle/>
          <a:p>
            <a:pPr algn="ctr"/>
            <a:r>
              <a:rPr lang="en-US" dirty="0" err="1" smtClean="0">
                <a:solidFill>
                  <a:srgbClr val="8B0304"/>
                </a:solidFill>
              </a:rPr>
              <a:t>Iso</a:t>
            </a:r>
            <a:r>
              <a:rPr lang="en-US" dirty="0" smtClean="0">
                <a:solidFill>
                  <a:srgbClr val="8B0304"/>
                </a:solidFill>
              </a:rPr>
              <a:t>-surface of q-criterion</a:t>
            </a:r>
            <a:endParaRPr lang="en-US" dirty="0">
              <a:solidFill>
                <a:srgbClr val="8B0304"/>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51272" y="1739153"/>
            <a:ext cx="4114800" cy="2599765"/>
          </a:xfrm>
          <a:prstGeom prst="rect">
            <a:avLst/>
          </a:prstGeom>
        </p:spPr>
      </p:pic>
    </p:spTree>
    <p:extLst>
      <p:ext uri="{BB962C8B-B14F-4D97-AF65-F5344CB8AC3E}">
        <p14:creationId xmlns:p14="http://schemas.microsoft.com/office/powerpoint/2010/main" val="311303906"/>
      </p:ext>
    </p:extLst>
  </p:cSld>
  <p:clrMapOvr>
    <a:masterClrMapping/>
  </p:clrMapOvr>
  <mc:AlternateContent xmlns:mc="http://schemas.openxmlformats.org/markup-compatibility/2006" xmlns:p14="http://schemas.microsoft.com/office/powerpoint/2010/main">
    <mc:Choice Requires="p14">
      <p:transition spd="slow" p14:dur="2000" advTm="51497"/>
    </mc:Choice>
    <mc:Fallback xmlns="">
      <p:transition spd="slow" advTm="51497"/>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430" y="3195387"/>
            <a:ext cx="3749040" cy="3296031"/>
          </a:xfrm>
          <a:prstGeom prst="rect">
            <a:avLst/>
          </a:prstGeom>
        </p:spPr>
      </p:pic>
      <p:sp>
        <p:nvSpPr>
          <p:cNvPr id="2" name="Title 1"/>
          <p:cNvSpPr>
            <a:spLocks noGrp="1"/>
          </p:cNvSpPr>
          <p:nvPr>
            <p:ph type="title"/>
          </p:nvPr>
        </p:nvSpPr>
        <p:spPr>
          <a:xfrm>
            <a:off x="1733064" y="0"/>
            <a:ext cx="5848350" cy="990600"/>
          </a:xfrm>
        </p:spPr>
        <p:txBody>
          <a:bodyPr/>
          <a:lstStyle/>
          <a:p>
            <a:r>
              <a:rPr lang="en-US" dirty="0" smtClean="0"/>
              <a:t>HART II </a:t>
            </a:r>
            <a:r>
              <a:rPr lang="en-US" dirty="0" smtClean="0"/>
              <a:t>Blade-Vortex Interaction</a:t>
            </a:r>
            <a:endParaRPr lang="en-US" dirty="0"/>
          </a:p>
        </p:txBody>
      </p:sp>
      <p:sp>
        <p:nvSpPr>
          <p:cNvPr id="3" name="Content Placeholder 2"/>
          <p:cNvSpPr>
            <a:spLocks noGrp="1"/>
          </p:cNvSpPr>
          <p:nvPr>
            <p:ph idx="1"/>
          </p:nvPr>
        </p:nvSpPr>
        <p:spPr>
          <a:xfrm>
            <a:off x="193040" y="964145"/>
            <a:ext cx="4608421" cy="1996110"/>
          </a:xfrm>
        </p:spPr>
        <p:txBody>
          <a:bodyPr/>
          <a:lstStyle/>
          <a:p>
            <a:pPr>
              <a:buClrTx/>
              <a:buSzPct val="100000"/>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4-bladed rotor </a:t>
            </a:r>
          </a:p>
          <a:p>
            <a:pPr>
              <a:buClrTx/>
              <a:buSzPct val="100000"/>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2m </a:t>
            </a:r>
            <a:r>
              <a:rPr lang="en-US" sz="1800" b="0" dirty="0">
                <a:latin typeface="Arial" panose="020B0604020202020204" pitchFamily="34" charset="0"/>
                <a:cs typeface="Arial" panose="020B0604020202020204" pitchFamily="34" charset="0"/>
              </a:rPr>
              <a:t>radius and 0.121m </a:t>
            </a:r>
            <a:r>
              <a:rPr lang="en-US" sz="1800" b="0" dirty="0" smtClean="0">
                <a:latin typeface="Arial" panose="020B0604020202020204" pitchFamily="34" charset="0"/>
                <a:cs typeface="Arial" panose="020B0604020202020204" pitchFamily="34" charset="0"/>
              </a:rPr>
              <a:t>chord</a:t>
            </a:r>
          </a:p>
          <a:p>
            <a:pPr>
              <a:buClrTx/>
              <a:buSzPct val="100000"/>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Tests </a:t>
            </a:r>
            <a:r>
              <a:rPr lang="en-US" sz="1800" b="0" dirty="0">
                <a:latin typeface="Arial" panose="020B0604020202020204" pitchFamily="34" charset="0"/>
                <a:cs typeface="Arial" panose="020B0604020202020204" pitchFamily="34" charset="0"/>
              </a:rPr>
              <a:t>conducted at DNW wind </a:t>
            </a:r>
            <a:r>
              <a:rPr lang="en-US" sz="1800" b="0" dirty="0" smtClean="0">
                <a:latin typeface="Arial" panose="020B0604020202020204" pitchFamily="34" charset="0"/>
                <a:cs typeface="Arial" panose="020B0604020202020204" pitchFamily="34" charset="0"/>
              </a:rPr>
              <a:t>tunnel</a:t>
            </a:r>
          </a:p>
          <a:p>
            <a:pPr>
              <a:buClrTx/>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D</a:t>
            </a:r>
            <a:r>
              <a:rPr lang="en-US" sz="1800" b="0" dirty="0" smtClean="0">
                <a:latin typeface="Arial" panose="020B0604020202020204" pitchFamily="34" charset="0"/>
                <a:cs typeface="Arial" panose="020B0604020202020204" pitchFamily="34" charset="0"/>
              </a:rPr>
              <a:t>escending </a:t>
            </a:r>
            <a:r>
              <a:rPr lang="en-US" sz="1800" b="0" dirty="0">
                <a:latin typeface="Arial" panose="020B0604020202020204" pitchFamily="34" charset="0"/>
                <a:cs typeface="Arial" panose="020B0604020202020204" pitchFamily="34" charset="0"/>
              </a:rPr>
              <a:t>flight at μ </a:t>
            </a:r>
            <a:r>
              <a:rPr lang="en-US" sz="1800" b="0" dirty="0" smtClean="0">
                <a:latin typeface="Arial" panose="020B0604020202020204" pitchFamily="34" charset="0"/>
                <a:cs typeface="Arial" panose="020B0604020202020204" pitchFamily="34" charset="0"/>
              </a:rPr>
              <a:t>= 0.15</a:t>
            </a:r>
          </a:p>
          <a:p>
            <a:pPr marL="0" indent="0">
              <a:buNone/>
            </a:pPr>
            <a:r>
              <a:rPr lang="en-US" b="1" u="sng" dirty="0" smtClean="0">
                <a:latin typeface="+mn-lt"/>
              </a:rPr>
              <a:t>Strand Grid</a:t>
            </a:r>
            <a:endParaRPr lang="en-US" b="1" u="sng" dirty="0">
              <a:latin typeface="+mn-lt"/>
            </a:endParaRPr>
          </a:p>
        </p:txBody>
      </p:sp>
      <p:pic>
        <p:nvPicPr>
          <p:cNvPr id="5" name="Picture 4"/>
          <p:cNvPicPr>
            <a:picLocks noChangeAspect="1"/>
          </p:cNvPicPr>
          <p:nvPr/>
        </p:nvPicPr>
        <p:blipFill>
          <a:blip r:embed="rId4"/>
          <a:stretch>
            <a:fillRect/>
          </a:stretch>
        </p:blipFill>
        <p:spPr>
          <a:xfrm>
            <a:off x="4928461" y="861999"/>
            <a:ext cx="4036613" cy="22098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7939" y="3304519"/>
            <a:ext cx="3471620" cy="3077769"/>
          </a:xfrm>
          <a:prstGeom prst="rect">
            <a:avLst/>
          </a:prstGeom>
        </p:spPr>
      </p:pic>
      <p:sp>
        <p:nvSpPr>
          <p:cNvPr id="7" name="TextBox 6"/>
          <p:cNvSpPr txBox="1"/>
          <p:nvPr/>
        </p:nvSpPr>
        <p:spPr>
          <a:xfrm>
            <a:off x="1735810" y="3118539"/>
            <a:ext cx="2198176" cy="369332"/>
          </a:xfrm>
          <a:prstGeom prst="rect">
            <a:avLst/>
          </a:prstGeom>
          <a:noFill/>
        </p:spPr>
        <p:txBody>
          <a:bodyPr wrap="square" rtlCol="0">
            <a:spAutoFit/>
          </a:bodyPr>
          <a:lstStyle/>
          <a:p>
            <a:r>
              <a:rPr lang="en-US" dirty="0" smtClean="0">
                <a:solidFill>
                  <a:srgbClr val="C00000"/>
                </a:solidFill>
              </a:rPr>
              <a:t>3.5million per blade</a:t>
            </a:r>
          </a:p>
        </p:txBody>
      </p:sp>
      <p:sp>
        <p:nvSpPr>
          <p:cNvPr id="8" name="TextBox 7"/>
          <p:cNvSpPr txBox="1"/>
          <p:nvPr/>
        </p:nvSpPr>
        <p:spPr>
          <a:xfrm>
            <a:off x="6012632" y="3115911"/>
            <a:ext cx="1318776" cy="371960"/>
          </a:xfrm>
          <a:prstGeom prst="rect">
            <a:avLst/>
          </a:prstGeom>
          <a:noFill/>
        </p:spPr>
        <p:txBody>
          <a:bodyPr wrap="square" rtlCol="0">
            <a:spAutoFit/>
          </a:bodyPr>
          <a:lstStyle/>
          <a:p>
            <a:r>
              <a:rPr lang="en-US" dirty="0" smtClean="0">
                <a:solidFill>
                  <a:srgbClr val="C00000"/>
                </a:solidFill>
              </a:rPr>
              <a:t>0.67million</a:t>
            </a:r>
            <a:endParaRPr lang="en-US" dirty="0">
              <a:solidFill>
                <a:srgbClr val="C00000"/>
              </a:solidFill>
            </a:endParaRPr>
          </a:p>
        </p:txBody>
      </p:sp>
      <p:sp>
        <p:nvSpPr>
          <p:cNvPr id="9" name="TextBox 8"/>
          <p:cNvSpPr txBox="1"/>
          <p:nvPr/>
        </p:nvSpPr>
        <p:spPr>
          <a:xfrm>
            <a:off x="2497250" y="6070720"/>
            <a:ext cx="2198176" cy="369332"/>
          </a:xfrm>
          <a:prstGeom prst="rect">
            <a:avLst/>
          </a:prstGeom>
          <a:noFill/>
        </p:spPr>
        <p:txBody>
          <a:bodyPr wrap="square" rtlCol="0">
            <a:spAutoFit/>
          </a:bodyPr>
          <a:lstStyle/>
          <a:p>
            <a:r>
              <a:rPr lang="en-US" dirty="0" smtClean="0">
                <a:solidFill>
                  <a:srgbClr val="C00000"/>
                </a:solidFill>
              </a:rPr>
              <a:t>Multi-stranded at tip</a:t>
            </a:r>
            <a:endParaRPr lang="en-US" dirty="0">
              <a:solidFill>
                <a:srgbClr val="C00000"/>
              </a:solidFill>
            </a:endParaRPr>
          </a:p>
        </p:txBody>
      </p:sp>
      <p:sp>
        <p:nvSpPr>
          <p:cNvPr id="11" name="TextBox 10"/>
          <p:cNvSpPr txBox="1"/>
          <p:nvPr/>
        </p:nvSpPr>
        <p:spPr>
          <a:xfrm>
            <a:off x="3376048" y="4232337"/>
            <a:ext cx="2198176" cy="369332"/>
          </a:xfrm>
          <a:prstGeom prst="rect">
            <a:avLst/>
          </a:prstGeom>
          <a:noFill/>
        </p:spPr>
        <p:txBody>
          <a:bodyPr wrap="square" rtlCol="0">
            <a:spAutoFit/>
          </a:bodyPr>
          <a:lstStyle/>
          <a:p>
            <a:r>
              <a:rPr lang="en-US" dirty="0" smtClean="0">
                <a:solidFill>
                  <a:srgbClr val="C00000"/>
                </a:solidFill>
              </a:rPr>
              <a:t>Extends 0.3 chords</a:t>
            </a:r>
            <a:endParaRPr lang="en-US" dirty="0">
              <a:solidFill>
                <a:srgbClr val="C00000"/>
              </a:solidFill>
            </a:endParaRPr>
          </a:p>
        </p:txBody>
      </p:sp>
    </p:spTree>
    <p:extLst>
      <p:ext uri="{BB962C8B-B14F-4D97-AF65-F5344CB8AC3E}">
        <p14:creationId xmlns:p14="http://schemas.microsoft.com/office/powerpoint/2010/main" val="791890610"/>
      </p:ext>
    </p:extLst>
  </p:cSld>
  <p:clrMapOvr>
    <a:masterClrMapping/>
  </p:clrMapOvr>
  <mc:AlternateContent xmlns:mc="http://schemas.openxmlformats.org/markup-compatibility/2006" xmlns:p14="http://schemas.microsoft.com/office/powerpoint/2010/main">
    <mc:Choice Requires="p14">
      <p:transition spd="slow" p14:dur="2000" advTm="97510"/>
    </mc:Choice>
    <mc:Fallback xmlns="">
      <p:transition spd="slow" advTm="9751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176995"/>
            <a:ext cx="3657600" cy="3215640"/>
          </a:xfrm>
          <a:prstGeom prst="rect">
            <a:avLst/>
          </a:prstGeom>
        </p:spPr>
      </p:pic>
      <p:sp>
        <p:nvSpPr>
          <p:cNvPr id="2" name="Title 1"/>
          <p:cNvSpPr>
            <a:spLocks noGrp="1"/>
          </p:cNvSpPr>
          <p:nvPr>
            <p:ph type="title"/>
          </p:nvPr>
        </p:nvSpPr>
        <p:spPr/>
        <p:txBody>
          <a:bodyPr/>
          <a:lstStyle/>
          <a:p>
            <a:r>
              <a:rPr lang="en-US" dirty="0" smtClean="0"/>
              <a:t>Other CFD Data</a:t>
            </a:r>
            <a:endParaRPr lang="en-US" dirty="0"/>
          </a:p>
        </p:txBody>
      </p:sp>
      <p:sp>
        <p:nvSpPr>
          <p:cNvPr id="3" name="Content Placeholder 2"/>
          <p:cNvSpPr>
            <a:spLocks noGrp="1"/>
          </p:cNvSpPr>
          <p:nvPr>
            <p:ph idx="1"/>
          </p:nvPr>
        </p:nvSpPr>
        <p:spPr>
          <a:xfrm>
            <a:off x="100904" y="1117600"/>
            <a:ext cx="5385496" cy="5715431"/>
          </a:xfrm>
        </p:spPr>
        <p:txBody>
          <a:bodyPr/>
          <a:lstStyle/>
          <a:p>
            <a:pPr marL="0" indent="0">
              <a:lnSpc>
                <a:spcPct val="90000"/>
              </a:lnSpc>
              <a:buClrTx/>
              <a:buSzPct val="100000"/>
              <a:buNone/>
            </a:pPr>
            <a:endParaRPr lang="en-US" sz="100" u="sng" dirty="0" smtClean="0">
              <a:latin typeface="+mn-lt"/>
            </a:endParaRPr>
          </a:p>
          <a:p>
            <a:pPr marL="0" indent="0">
              <a:buClrTx/>
              <a:buSzPct val="100000"/>
              <a:buNone/>
            </a:pPr>
            <a:r>
              <a:rPr lang="en-US" dirty="0" smtClean="0">
                <a:latin typeface="+mn-lt"/>
              </a:rPr>
              <a:t>Other CFD Data for Comparison </a:t>
            </a:r>
            <a:r>
              <a:rPr lang="en-US" dirty="0" smtClean="0">
                <a:latin typeface="+mn-lt"/>
                <a:sym typeface="Wingdings" panose="05000000000000000000" pitchFamily="2" charset="2"/>
              </a:rPr>
              <a:t></a:t>
            </a:r>
            <a:r>
              <a:rPr lang="en-US" dirty="0" smtClean="0">
                <a:latin typeface="+mn-lt"/>
              </a:rPr>
              <a:t>         Jayaraman et al. 2016</a:t>
            </a:r>
          </a:p>
          <a:p>
            <a:pPr>
              <a:lnSpc>
                <a:spcPct val="90000"/>
              </a:lnSpc>
              <a:buSzPct val="104000"/>
              <a:buFont typeface="Arial" panose="020B0604020202020204" pitchFamily="34" charset="0"/>
              <a:buChar char="•"/>
            </a:pPr>
            <a:endParaRPr lang="en-US" sz="800" b="0" dirty="0" smtClean="0">
              <a:solidFill>
                <a:srgbClr val="000000"/>
              </a:solidFill>
              <a:latin typeface="+mn-lt"/>
            </a:endParaRPr>
          </a:p>
          <a:p>
            <a:pPr>
              <a:lnSpc>
                <a:spcPct val="90000"/>
              </a:lnSpc>
              <a:buSzPct val="104000"/>
              <a:buFont typeface="Arial" panose="020B0604020202020204" pitchFamily="34" charset="0"/>
              <a:buChar char="•"/>
            </a:pPr>
            <a:r>
              <a:rPr lang="en-US" sz="1800" b="0" dirty="0" smtClean="0">
                <a:solidFill>
                  <a:srgbClr val="000000"/>
                </a:solidFill>
                <a:latin typeface="+mn-lt"/>
              </a:rPr>
              <a:t>Blade grid extends </a:t>
            </a:r>
            <a:r>
              <a:rPr lang="en-US" sz="1800" b="0" dirty="0">
                <a:solidFill>
                  <a:srgbClr val="000000"/>
                </a:solidFill>
                <a:latin typeface="+mn-lt"/>
              </a:rPr>
              <a:t>to one chord from </a:t>
            </a:r>
            <a:r>
              <a:rPr lang="en-US" sz="1800" b="0" dirty="0" smtClean="0">
                <a:solidFill>
                  <a:srgbClr val="000000"/>
                </a:solidFill>
                <a:latin typeface="+mn-lt"/>
              </a:rPr>
              <a:t>surface</a:t>
            </a:r>
          </a:p>
          <a:p>
            <a:pPr>
              <a:lnSpc>
                <a:spcPct val="90000"/>
              </a:lnSpc>
            </a:pPr>
            <a:endParaRPr lang="en-US" sz="800" b="0" dirty="0" smtClean="0">
              <a:solidFill>
                <a:srgbClr val="000000"/>
              </a:solidFill>
              <a:latin typeface="+mn-lt"/>
            </a:endParaRPr>
          </a:p>
          <a:p>
            <a:pPr>
              <a:lnSpc>
                <a:spcPct val="90000"/>
              </a:lnSpc>
              <a:buFont typeface="Arial" panose="020B0604020202020204" pitchFamily="34" charset="0"/>
              <a:buChar char="•"/>
            </a:pPr>
            <a:r>
              <a:rPr lang="en-US" sz="1800" b="0" dirty="0" smtClean="0">
                <a:solidFill>
                  <a:srgbClr val="000000"/>
                </a:solidFill>
                <a:latin typeface="+mn-lt"/>
              </a:rPr>
              <a:t>FUN3D </a:t>
            </a:r>
            <a:r>
              <a:rPr lang="en-US" sz="1800" b="0" dirty="0">
                <a:solidFill>
                  <a:srgbClr val="000000"/>
                </a:solidFill>
                <a:latin typeface="+mn-lt"/>
              </a:rPr>
              <a:t>blade grid</a:t>
            </a:r>
          </a:p>
          <a:p>
            <a:pPr lvl="1">
              <a:lnSpc>
                <a:spcPct val="90000"/>
              </a:lnSpc>
              <a:buSzPct val="100000"/>
            </a:pPr>
            <a:r>
              <a:rPr lang="en-US" dirty="0">
                <a:solidFill>
                  <a:srgbClr val="000000"/>
                </a:solidFill>
                <a:latin typeface="+mn-lt"/>
              </a:rPr>
              <a:t>3.5M nodes mixed element </a:t>
            </a:r>
            <a:r>
              <a:rPr lang="en-US" dirty="0" smtClean="0">
                <a:solidFill>
                  <a:srgbClr val="000000"/>
                </a:solidFill>
                <a:latin typeface="+mn-lt"/>
              </a:rPr>
              <a:t>grid – </a:t>
            </a:r>
            <a:r>
              <a:rPr lang="en-US" dirty="0" smtClean="0">
                <a:solidFill>
                  <a:srgbClr val="C00000"/>
                </a:solidFill>
                <a:latin typeface="+mn-lt"/>
              </a:rPr>
              <a:t>Comparable number of nodes in strand mesh</a:t>
            </a:r>
            <a:endParaRPr lang="en-US" dirty="0">
              <a:solidFill>
                <a:srgbClr val="C00000"/>
              </a:solidFill>
              <a:latin typeface="+mn-lt"/>
            </a:endParaRPr>
          </a:p>
          <a:p>
            <a:pPr lvl="1">
              <a:lnSpc>
                <a:spcPct val="90000"/>
              </a:lnSpc>
              <a:buSzPct val="100000"/>
            </a:pPr>
            <a:r>
              <a:rPr lang="en-US" dirty="0">
                <a:solidFill>
                  <a:srgbClr val="000000"/>
                </a:solidFill>
                <a:latin typeface="+mn-lt"/>
              </a:rPr>
              <a:t>Refinement in the tip </a:t>
            </a:r>
            <a:r>
              <a:rPr lang="en-US" dirty="0" smtClean="0">
                <a:solidFill>
                  <a:srgbClr val="000000"/>
                </a:solidFill>
                <a:latin typeface="+mn-lt"/>
              </a:rPr>
              <a:t>region – </a:t>
            </a:r>
            <a:r>
              <a:rPr lang="en-US" dirty="0" smtClean="0">
                <a:solidFill>
                  <a:srgbClr val="C00000"/>
                </a:solidFill>
                <a:latin typeface="+mn-lt"/>
              </a:rPr>
              <a:t>Similar surface grid as strand mesh</a:t>
            </a:r>
          </a:p>
          <a:p>
            <a:pPr>
              <a:lnSpc>
                <a:spcPct val="90000"/>
              </a:lnSpc>
              <a:buFont typeface="Arial" panose="020B0604020202020204" pitchFamily="34" charset="0"/>
              <a:buChar char="•"/>
            </a:pPr>
            <a:endParaRPr lang="en-US" sz="800" dirty="0" smtClean="0">
              <a:solidFill>
                <a:srgbClr val="000000"/>
              </a:solidFill>
              <a:latin typeface="+mn-lt"/>
            </a:endParaRPr>
          </a:p>
          <a:p>
            <a:pPr>
              <a:lnSpc>
                <a:spcPct val="90000"/>
              </a:lnSpc>
              <a:buFont typeface="Arial" panose="020B0604020202020204" pitchFamily="34" charset="0"/>
              <a:buChar char="•"/>
            </a:pPr>
            <a:r>
              <a:rPr lang="en-US" sz="1800" dirty="0" smtClean="0">
                <a:solidFill>
                  <a:srgbClr val="000000"/>
                </a:solidFill>
                <a:latin typeface="+mn-lt"/>
              </a:rPr>
              <a:t>OVERFLOW </a:t>
            </a:r>
            <a:r>
              <a:rPr lang="en-US" sz="1800" dirty="0">
                <a:solidFill>
                  <a:srgbClr val="000000"/>
                </a:solidFill>
                <a:latin typeface="+mn-lt"/>
              </a:rPr>
              <a:t>blade grid</a:t>
            </a:r>
          </a:p>
          <a:p>
            <a:pPr lvl="1">
              <a:lnSpc>
                <a:spcPct val="90000"/>
              </a:lnSpc>
            </a:pPr>
            <a:r>
              <a:rPr lang="en-US" dirty="0">
                <a:solidFill>
                  <a:srgbClr val="000000"/>
                </a:solidFill>
                <a:latin typeface="+mn-lt"/>
              </a:rPr>
              <a:t>5M nodes per blade</a:t>
            </a:r>
          </a:p>
          <a:p>
            <a:pPr lvl="1">
              <a:lnSpc>
                <a:spcPct val="90000"/>
              </a:lnSpc>
            </a:pPr>
            <a:r>
              <a:rPr lang="en-US" dirty="0">
                <a:solidFill>
                  <a:srgbClr val="000000"/>
                </a:solidFill>
                <a:latin typeface="+mn-lt"/>
              </a:rPr>
              <a:t>Fine mesh with 2% chord spacing from 80% to tip</a:t>
            </a:r>
          </a:p>
          <a:p>
            <a:pPr>
              <a:lnSpc>
                <a:spcPct val="90000"/>
              </a:lnSpc>
              <a:buFont typeface="Arial" panose="020B0604020202020204" pitchFamily="34" charset="0"/>
              <a:buChar char="•"/>
            </a:pPr>
            <a:endParaRPr lang="en-US" sz="800" b="0" dirty="0" smtClean="0">
              <a:latin typeface="+mn-lt"/>
            </a:endParaRPr>
          </a:p>
          <a:p>
            <a:pPr>
              <a:lnSpc>
                <a:spcPct val="90000"/>
              </a:lnSpc>
              <a:buFont typeface="Arial" panose="020B0604020202020204" pitchFamily="34" charset="0"/>
              <a:buChar char="•"/>
            </a:pPr>
            <a:r>
              <a:rPr lang="en-US" sz="1800" dirty="0" smtClean="0">
                <a:latin typeface="+mn-lt"/>
              </a:rPr>
              <a:t>Identical off-body grid</a:t>
            </a:r>
            <a:endParaRPr lang="en-US" sz="1800" b="0" dirty="0">
              <a:latin typeface="+mn-lt"/>
            </a:endParaRPr>
          </a:p>
        </p:txBody>
      </p:sp>
      <p:sp>
        <p:nvSpPr>
          <p:cNvPr id="7" name="TextBox 6"/>
          <p:cNvSpPr txBox="1"/>
          <p:nvPr/>
        </p:nvSpPr>
        <p:spPr>
          <a:xfrm>
            <a:off x="5968214" y="5392635"/>
            <a:ext cx="2693972" cy="338554"/>
          </a:xfrm>
          <a:prstGeom prst="rect">
            <a:avLst/>
          </a:prstGeom>
          <a:noFill/>
        </p:spPr>
        <p:txBody>
          <a:bodyPr wrap="square" rtlCol="0">
            <a:spAutoFit/>
          </a:bodyPr>
          <a:lstStyle/>
          <a:p>
            <a:r>
              <a:rPr lang="en-US" dirty="0" smtClean="0">
                <a:solidFill>
                  <a:srgbClr val="8B0304"/>
                </a:solidFill>
              </a:rPr>
              <a:t>500M off-body grid points</a:t>
            </a:r>
            <a:endParaRPr lang="en-US" dirty="0">
              <a:solidFill>
                <a:srgbClr val="8B0304"/>
              </a:solidFill>
            </a:endParaRPr>
          </a:p>
        </p:txBody>
      </p:sp>
      <p:sp>
        <p:nvSpPr>
          <p:cNvPr id="8" name="TextBox 7"/>
          <p:cNvSpPr txBox="1"/>
          <p:nvPr/>
        </p:nvSpPr>
        <p:spPr>
          <a:xfrm>
            <a:off x="4157662" y="1300194"/>
            <a:ext cx="4206601" cy="400110"/>
          </a:xfrm>
          <a:prstGeom prst="rect">
            <a:avLst/>
          </a:prstGeom>
          <a:noFill/>
        </p:spPr>
        <p:txBody>
          <a:bodyPr wrap="none" rtlCol="0">
            <a:spAutoFit/>
          </a:bodyPr>
          <a:lstStyle/>
          <a:p>
            <a:r>
              <a:rPr lang="en-US" sz="2000" b="0" dirty="0" smtClean="0">
                <a:latin typeface="+mn-lt"/>
              </a:rPr>
              <a:t>FUN3D and OVERFLOW in Helios,</a:t>
            </a:r>
            <a:endParaRPr lang="en-US" sz="2000" b="0" dirty="0">
              <a:latin typeface="+mn-lt"/>
            </a:endParaRPr>
          </a:p>
        </p:txBody>
      </p:sp>
    </p:spTree>
    <p:extLst>
      <p:ext uri="{BB962C8B-B14F-4D97-AF65-F5344CB8AC3E}">
        <p14:creationId xmlns:p14="http://schemas.microsoft.com/office/powerpoint/2010/main" val="295929543"/>
      </p:ext>
    </p:extLst>
  </p:cSld>
  <p:clrMapOvr>
    <a:masterClrMapping/>
  </p:clrMapOvr>
  <mc:AlternateContent xmlns:mc="http://schemas.openxmlformats.org/markup-compatibility/2006" xmlns:p14="http://schemas.microsoft.com/office/powerpoint/2010/main">
    <mc:Choice Requires="p14">
      <p:transition spd="slow" p14:dur="2000" advTm="71095"/>
    </mc:Choice>
    <mc:Fallback xmlns="">
      <p:transition spd="slow" advTm="7109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Parameters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602618"/>
            <a:ext cx="3657600" cy="3215640"/>
          </a:xfrm>
          <a:prstGeom prst="rect">
            <a:avLst/>
          </a:prstGeom>
        </p:spPr>
      </p:pic>
      <p:sp>
        <p:nvSpPr>
          <p:cNvPr id="7" name="Content Placeholder 2"/>
          <p:cNvSpPr txBox="1">
            <a:spLocks/>
          </p:cNvSpPr>
          <p:nvPr/>
        </p:nvSpPr>
        <p:spPr bwMode="auto">
          <a:xfrm>
            <a:off x="4257979" y="4829235"/>
            <a:ext cx="4081668" cy="9284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ts val="600"/>
              </a:spcBef>
              <a:spcAft>
                <a:spcPts val="600"/>
              </a:spcAft>
              <a:buChar char="•"/>
              <a:defRPr sz="2000" b="0">
                <a:solidFill>
                  <a:schemeClr val="tx1"/>
                </a:solidFill>
                <a:latin typeface="Calibri" pitchFamily="34" charset="0"/>
                <a:ea typeface="+mn-ea"/>
                <a:cs typeface="+mn-cs"/>
              </a:defRPr>
            </a:lvl1pPr>
            <a:lvl2pPr marL="742950" indent="-285750" algn="l" rtl="0" fontAlgn="base">
              <a:spcBef>
                <a:spcPts val="0"/>
              </a:spcBef>
              <a:spcAft>
                <a:spcPts val="600"/>
              </a:spcAft>
              <a:buChar char="–"/>
              <a:defRPr sz="1600" b="0">
                <a:solidFill>
                  <a:schemeClr val="tx1"/>
                </a:solidFill>
                <a:latin typeface="Calibri" pitchFamily="34" charset="0"/>
              </a:defRPr>
            </a:lvl2pPr>
            <a:lvl3pPr marL="1143000" indent="-228600" algn="l" rtl="0" fontAlgn="base">
              <a:spcBef>
                <a:spcPts val="0"/>
              </a:spcBef>
              <a:spcAft>
                <a:spcPts val="300"/>
              </a:spcAft>
              <a:buFont typeface="Courier New" pitchFamily="49" charset="0"/>
              <a:buChar char="o"/>
              <a:defRPr sz="1400" b="0">
                <a:solidFill>
                  <a:schemeClr val="tx1"/>
                </a:solidFill>
                <a:latin typeface="Calibri" pitchFamily="34" charset="0"/>
              </a:defRPr>
            </a:lvl3pPr>
            <a:lvl4pPr marL="1600200" indent="-228600" algn="l" rtl="0" fontAlgn="base">
              <a:spcBef>
                <a:spcPts val="0"/>
              </a:spcBef>
              <a:spcAft>
                <a:spcPts val="1200"/>
              </a:spcAft>
              <a:buChar char="–"/>
              <a:defRPr b="1">
                <a:solidFill>
                  <a:schemeClr val="tx1"/>
                </a:solidFill>
                <a:latin typeface="+mn-lt"/>
              </a:defRPr>
            </a:lvl4pPr>
            <a:lvl5pPr marL="2057400" indent="-228600" algn="l" rtl="0" fontAlgn="base">
              <a:spcBef>
                <a:spcPts val="0"/>
              </a:spcBef>
              <a:spcAft>
                <a:spcPts val="120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a:lstStyle>
          <a:p>
            <a:pPr>
              <a:lnSpc>
                <a:spcPct val="90000"/>
              </a:lnSpc>
              <a:buFont typeface="Arial" panose="020B0604020202020204" pitchFamily="34" charset="0"/>
              <a:buChar char="•"/>
            </a:pPr>
            <a:r>
              <a:rPr lang="en-US" sz="1800" kern="0" dirty="0" smtClean="0">
                <a:latin typeface="+mn-lt"/>
              </a:rPr>
              <a:t>Near-body solver </a:t>
            </a:r>
            <a:r>
              <a:rPr lang="en-US" sz="1800" kern="0" dirty="0" smtClean="0">
                <a:latin typeface="+mn-lt"/>
                <a:sym typeface="Wingdings" panose="05000000000000000000" pitchFamily="2" charset="2"/>
              </a:rPr>
              <a:t> 2 orders</a:t>
            </a:r>
          </a:p>
          <a:p>
            <a:pPr>
              <a:lnSpc>
                <a:spcPct val="90000"/>
              </a:lnSpc>
              <a:buFont typeface="Arial" panose="020B0604020202020204" pitchFamily="34" charset="0"/>
              <a:buChar char="•"/>
            </a:pPr>
            <a:r>
              <a:rPr lang="en-US" sz="1800" kern="0" dirty="0" smtClean="0">
                <a:latin typeface="+mn-lt"/>
                <a:sym typeface="Wingdings" panose="05000000000000000000" pitchFamily="2" charset="2"/>
              </a:rPr>
              <a:t>Off-body solver     3.5 orders</a:t>
            </a:r>
            <a:endParaRPr lang="en-US" sz="1800" kern="0" dirty="0" smtClean="0">
              <a:latin typeface="+mn-lt"/>
            </a:endParaRPr>
          </a:p>
        </p:txBody>
      </p:sp>
      <p:sp>
        <p:nvSpPr>
          <p:cNvPr id="8" name="TextBox 7"/>
          <p:cNvSpPr txBox="1"/>
          <p:nvPr/>
        </p:nvSpPr>
        <p:spPr>
          <a:xfrm>
            <a:off x="1475702" y="3765722"/>
            <a:ext cx="2534996" cy="338554"/>
          </a:xfrm>
          <a:prstGeom prst="rect">
            <a:avLst/>
          </a:prstGeom>
          <a:noFill/>
        </p:spPr>
        <p:txBody>
          <a:bodyPr wrap="square" rtlCol="0">
            <a:spAutoFit/>
          </a:bodyPr>
          <a:lstStyle/>
          <a:p>
            <a:pPr algn="ctr"/>
            <a:r>
              <a:rPr lang="en-US" dirty="0" smtClean="0">
                <a:solidFill>
                  <a:srgbClr val="8B0304"/>
                </a:solidFill>
              </a:rPr>
              <a:t>Solver Convergence</a:t>
            </a:r>
            <a:endParaRPr lang="en-US" dirty="0">
              <a:solidFill>
                <a:srgbClr val="8B0304"/>
              </a:solidFill>
            </a:endParaRPr>
          </a:p>
        </p:txBody>
      </p:sp>
      <p:sp>
        <p:nvSpPr>
          <p:cNvPr id="3" name="Content Placeholder 2"/>
          <p:cNvSpPr>
            <a:spLocks noGrp="1"/>
          </p:cNvSpPr>
          <p:nvPr>
            <p:ph idx="1"/>
          </p:nvPr>
        </p:nvSpPr>
        <p:spPr>
          <a:xfrm>
            <a:off x="100903" y="990600"/>
            <a:ext cx="8238744" cy="2473271"/>
          </a:xfrm>
        </p:spPr>
        <p:txBody>
          <a:bodyPr/>
          <a:lstStyle/>
          <a:p>
            <a:pPr marL="231775" indent="-231775">
              <a:lnSpc>
                <a:spcPct val="90000"/>
              </a:lnSpc>
              <a:buClrTx/>
              <a:buSzPct val="100000"/>
              <a:buFont typeface="Arial" panose="020B0604020202020204" pitchFamily="34" charset="0"/>
              <a:buChar char="•"/>
            </a:pPr>
            <a:r>
              <a:rPr lang="en-US" sz="1800" b="0" dirty="0">
                <a:latin typeface="+mn-lt"/>
              </a:rPr>
              <a:t>Prescribed blade motions from a previously coupled </a:t>
            </a:r>
            <a:r>
              <a:rPr lang="en-US" sz="1800" b="0" dirty="0" smtClean="0">
                <a:latin typeface="+mn-lt"/>
              </a:rPr>
              <a:t>simulation</a:t>
            </a:r>
          </a:p>
          <a:p>
            <a:pPr marL="231775" indent="-231775">
              <a:lnSpc>
                <a:spcPct val="90000"/>
              </a:lnSpc>
              <a:buClrTx/>
              <a:buSzPct val="100000"/>
              <a:buFont typeface="Arial" panose="020B0604020202020204" pitchFamily="34" charset="0"/>
              <a:buChar char="•"/>
            </a:pPr>
            <a:r>
              <a:rPr lang="en-US" sz="1800" b="0" dirty="0" smtClean="0">
                <a:latin typeface="+mn-lt"/>
              </a:rPr>
              <a:t>Time step 0.1 deg azimuth (3600 time steps/rev)</a:t>
            </a:r>
          </a:p>
          <a:p>
            <a:pPr marL="231775" indent="-231775">
              <a:lnSpc>
                <a:spcPct val="90000"/>
              </a:lnSpc>
              <a:buSzPct val="100000"/>
              <a:buFont typeface="Arial" panose="020B0604020202020204" pitchFamily="34" charset="0"/>
              <a:buChar char="•"/>
            </a:pPr>
            <a:r>
              <a:rPr lang="en-US" sz="1800" dirty="0">
                <a:latin typeface="+mn-lt"/>
              </a:rPr>
              <a:t>4 full rotor revolutions for convergence – 14400 </a:t>
            </a:r>
            <a:r>
              <a:rPr lang="en-US" sz="1800" dirty="0" smtClean="0">
                <a:latin typeface="+mn-lt"/>
              </a:rPr>
              <a:t>steps</a:t>
            </a:r>
            <a:endParaRPr lang="en-US" sz="1800" b="0" dirty="0" smtClean="0">
              <a:latin typeface="+mn-lt"/>
            </a:endParaRPr>
          </a:p>
          <a:p>
            <a:pPr marL="231775" indent="-231775">
              <a:lnSpc>
                <a:spcPct val="90000"/>
              </a:lnSpc>
              <a:buClrTx/>
              <a:buSzPct val="100000"/>
              <a:buFont typeface="Arial" panose="020B0604020202020204" pitchFamily="34" charset="0"/>
              <a:buChar char="•"/>
            </a:pPr>
            <a:r>
              <a:rPr lang="en-US" sz="1800" b="0" dirty="0" smtClean="0">
                <a:latin typeface="+mn-lt"/>
              </a:rPr>
              <a:t>8 sub-iterations per time step for near-body</a:t>
            </a:r>
          </a:p>
          <a:p>
            <a:pPr marL="231775" indent="-231775">
              <a:lnSpc>
                <a:spcPct val="90000"/>
              </a:lnSpc>
              <a:buClrTx/>
              <a:buSzPct val="100000"/>
              <a:buFont typeface="Arial" panose="020B0604020202020204" pitchFamily="34" charset="0"/>
              <a:buChar char="•"/>
            </a:pPr>
            <a:r>
              <a:rPr lang="en-US" sz="1800" b="0" dirty="0" smtClean="0">
                <a:latin typeface="+mn-lt"/>
              </a:rPr>
              <a:t>12 sub-iterations per time step for off-body</a:t>
            </a:r>
          </a:p>
          <a:p>
            <a:pPr marL="231775" indent="-231775">
              <a:lnSpc>
                <a:spcPct val="90000"/>
              </a:lnSpc>
              <a:buClrTx/>
              <a:buSzPct val="100000"/>
              <a:buFont typeface="Arial" panose="020B0604020202020204" pitchFamily="34" charset="0"/>
              <a:buChar char="•"/>
            </a:pPr>
            <a:r>
              <a:rPr lang="en-US" sz="1800" b="0" dirty="0" smtClean="0">
                <a:latin typeface="+mn-lt"/>
              </a:rPr>
              <a:t>DES in the off-body</a:t>
            </a:r>
          </a:p>
          <a:p>
            <a:pPr marL="231775" indent="-231775">
              <a:lnSpc>
                <a:spcPct val="90000"/>
              </a:lnSpc>
              <a:buClrTx/>
              <a:buSzPct val="100000"/>
              <a:buFont typeface="Arial" panose="020B0604020202020204" pitchFamily="34" charset="0"/>
              <a:buChar char="•"/>
            </a:pPr>
            <a:r>
              <a:rPr lang="en-US" sz="1800" dirty="0" smtClean="0">
                <a:latin typeface="+mn-lt"/>
              </a:rPr>
              <a:t>4 days on 3600 </a:t>
            </a:r>
            <a:r>
              <a:rPr lang="en-US" sz="1800" dirty="0" err="1" smtClean="0">
                <a:latin typeface="+mn-lt"/>
              </a:rPr>
              <a:t>procs</a:t>
            </a:r>
            <a:r>
              <a:rPr lang="en-US" sz="1800" dirty="0" smtClean="0">
                <a:latin typeface="+mn-lt"/>
              </a:rPr>
              <a:t> on HPC</a:t>
            </a:r>
            <a:endParaRPr lang="en-US" sz="1800" b="0" dirty="0" smtClean="0">
              <a:latin typeface="+mn-lt"/>
            </a:endParaRPr>
          </a:p>
        </p:txBody>
      </p:sp>
    </p:spTree>
    <p:extLst>
      <p:ext uri="{BB962C8B-B14F-4D97-AF65-F5344CB8AC3E}">
        <p14:creationId xmlns:p14="http://schemas.microsoft.com/office/powerpoint/2010/main" val="43659754"/>
      </p:ext>
    </p:extLst>
  </p:cSld>
  <p:clrMapOvr>
    <a:masterClrMapping/>
  </p:clrMapOvr>
  <mc:AlternateContent xmlns:mc="http://schemas.openxmlformats.org/markup-compatibility/2006" xmlns:p14="http://schemas.microsoft.com/office/powerpoint/2010/main">
    <mc:Choice Requires="p14">
      <p:transition spd="slow" p14:dur="2000" advTm="66501"/>
    </mc:Choice>
    <mc:Fallback xmlns="">
      <p:transition spd="slow" advTm="6650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6498832" y="938137"/>
          <a:ext cx="2304760" cy="2562575"/>
        </p:xfrm>
        <a:graphic>
          <a:graphicData uri="http://schemas.openxmlformats.org/presentationml/2006/ole">
            <mc:AlternateContent xmlns:mc="http://schemas.openxmlformats.org/markup-compatibility/2006">
              <mc:Choice xmlns:v="urn:schemas-microsoft-com:vml" Requires="v">
                <p:oleObj spid="_x0000_s1217" name="Acrobat Document" r:id="rId4" imgW="4228985" imgH="4701486" progId="AcroExch.Document.11">
                  <p:embed/>
                </p:oleObj>
              </mc:Choice>
              <mc:Fallback>
                <p:oleObj name="Acrobat Document" r:id="rId4" imgW="4228985" imgH="4701486" progId="AcroExch.Document.11">
                  <p:embed/>
                  <p:pic>
                    <p:nvPicPr>
                      <p:cNvPr id="0" name=""/>
                      <p:cNvPicPr/>
                      <p:nvPr/>
                    </p:nvPicPr>
                    <p:blipFill>
                      <a:blip r:embed="rId5"/>
                      <a:stretch>
                        <a:fillRect/>
                      </a:stretch>
                    </p:blipFill>
                    <p:spPr>
                      <a:xfrm>
                        <a:off x="6498832" y="938137"/>
                        <a:ext cx="2304760" cy="2562575"/>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Strand Grid Framework</a:t>
            </a:r>
            <a:endParaRPr lang="en-US" dirty="0"/>
          </a:p>
        </p:txBody>
      </p:sp>
      <p:pic>
        <p:nvPicPr>
          <p:cNvPr id="10" name="Picture 29" descr="near-off-body"/>
          <p:cNvPicPr>
            <a:picLocks noChangeAspect="1" noChangeArrowheads="1"/>
          </p:cNvPicPr>
          <p:nvPr/>
        </p:nvPicPr>
        <p:blipFill>
          <a:blip r:embed="rId6" cstate="print"/>
          <a:srcRect/>
          <a:stretch>
            <a:fillRect/>
          </a:stretch>
        </p:blipFill>
        <p:spPr bwMode="auto">
          <a:xfrm>
            <a:off x="1474727" y="4243807"/>
            <a:ext cx="3525053" cy="2339873"/>
          </a:xfrm>
          <a:prstGeom prst="rect">
            <a:avLst/>
          </a:prstGeom>
          <a:noFill/>
        </p:spPr>
      </p:pic>
      <p:sp>
        <p:nvSpPr>
          <p:cNvPr id="11" name="Rectangle 93"/>
          <p:cNvSpPr>
            <a:spLocks noChangeArrowheads="1"/>
          </p:cNvSpPr>
          <p:nvPr/>
        </p:nvSpPr>
        <p:spPr bwMode="auto">
          <a:xfrm>
            <a:off x="5308923" y="1832640"/>
            <a:ext cx="1358900" cy="954107"/>
          </a:xfrm>
          <a:prstGeom prst="rect">
            <a:avLst/>
          </a:prstGeom>
          <a:noFill/>
          <a:ln w="9525">
            <a:noFill/>
            <a:miter lim="800000"/>
            <a:headEnd/>
            <a:tailEnd/>
          </a:ln>
          <a:effectLst/>
        </p:spPr>
        <p:txBody>
          <a:bodyPr wrap="square">
            <a:prstTxWarp prst="textNoShape">
              <a:avLst/>
            </a:prstTxWarp>
            <a:spAutoFit/>
          </a:bodyPr>
          <a:lstStyle/>
          <a:p>
            <a:pPr algn="r"/>
            <a:r>
              <a:rPr lang="en-US" sz="1400" b="0" dirty="0" smtClean="0"/>
              <a:t>“Strands” grown directly from Surface </a:t>
            </a:r>
            <a:r>
              <a:rPr lang="en-US" sz="1400" b="0" dirty="0" smtClean="0"/>
              <a:t>Tessellation</a:t>
            </a:r>
            <a:endParaRPr lang="en-US" sz="1400" b="0" dirty="0"/>
          </a:p>
        </p:txBody>
      </p:sp>
      <p:sp>
        <p:nvSpPr>
          <p:cNvPr id="16" name="Rectangle 15"/>
          <p:cNvSpPr/>
          <p:nvPr/>
        </p:nvSpPr>
        <p:spPr>
          <a:xfrm>
            <a:off x="0" y="949989"/>
            <a:ext cx="4572000" cy="3354765"/>
          </a:xfrm>
          <a:prstGeom prst="rect">
            <a:avLst/>
          </a:prstGeom>
        </p:spPr>
        <p:txBody>
          <a:bodyPr>
            <a:spAutoFit/>
          </a:bodyPr>
          <a:lstStyle/>
          <a:p>
            <a:pPr marL="228600" indent="-228600">
              <a:spcBef>
                <a:spcPts val="600"/>
              </a:spcBef>
              <a:spcAft>
                <a:spcPts val="600"/>
              </a:spcAft>
              <a:buFont typeface="Arial"/>
              <a:buChar char="•"/>
              <a:defRPr/>
            </a:pPr>
            <a:r>
              <a:rPr lang="en-US" sz="2000" b="0" dirty="0"/>
              <a:t>Introduced by Meakin et al, </a:t>
            </a:r>
            <a:r>
              <a:rPr lang="en-US" sz="2000" b="0" dirty="0" smtClean="0"/>
              <a:t>2007</a:t>
            </a:r>
            <a:endParaRPr lang="en-US" sz="2000" b="1" kern="0" dirty="0" smtClean="0"/>
          </a:p>
          <a:p>
            <a:pPr marL="228600" lvl="0" indent="-228600">
              <a:spcBef>
                <a:spcPts val="600"/>
              </a:spcBef>
              <a:spcAft>
                <a:spcPts val="600"/>
              </a:spcAft>
              <a:buFont typeface="Arial"/>
              <a:buChar char="•"/>
              <a:defRPr/>
            </a:pPr>
            <a:r>
              <a:rPr lang="en-US" sz="2000" b="1" kern="0" dirty="0" smtClean="0"/>
              <a:t>“Strand” near-body grid</a:t>
            </a:r>
          </a:p>
          <a:p>
            <a:pPr marL="742950" lvl="1" indent="-285750">
              <a:spcBef>
                <a:spcPts val="0"/>
              </a:spcBef>
              <a:spcAft>
                <a:spcPts val="600"/>
              </a:spcAft>
              <a:buFontTx/>
              <a:buChar char="–"/>
              <a:defRPr/>
            </a:pPr>
            <a:r>
              <a:rPr lang="en-US" b="0" dirty="0" smtClean="0"/>
              <a:t>Straight line segments grown directly from surface tessellation</a:t>
            </a:r>
          </a:p>
          <a:p>
            <a:pPr marL="742950" lvl="1" indent="-285750">
              <a:spcBef>
                <a:spcPts val="0"/>
              </a:spcBef>
              <a:spcAft>
                <a:spcPts val="600"/>
              </a:spcAft>
              <a:buFontTx/>
              <a:buChar char="–"/>
              <a:defRPr/>
            </a:pPr>
            <a:r>
              <a:rPr lang="en-US" b="0" dirty="0" smtClean="0"/>
              <a:t>Extrudes a short distance</a:t>
            </a:r>
          </a:p>
          <a:p>
            <a:pPr marL="742950" lvl="1" indent="-285750">
              <a:spcBef>
                <a:spcPts val="0"/>
              </a:spcBef>
              <a:spcAft>
                <a:spcPts val="600"/>
              </a:spcAft>
              <a:buFontTx/>
              <a:buChar char="–"/>
              <a:defRPr/>
            </a:pPr>
            <a:r>
              <a:rPr lang="en-US" b="0" dirty="0" smtClean="0"/>
              <a:t>Transitions from viscous spacing at a specified wake spacing</a:t>
            </a:r>
          </a:p>
          <a:p>
            <a:pPr marL="742950" lvl="1" indent="-285750">
              <a:spcBef>
                <a:spcPts val="0"/>
              </a:spcBef>
              <a:spcAft>
                <a:spcPts val="600"/>
              </a:spcAft>
              <a:buFontTx/>
              <a:buChar char="–"/>
              <a:defRPr/>
            </a:pPr>
            <a:r>
              <a:rPr lang="en-US" b="0" dirty="0" smtClean="0"/>
              <a:t>Can self-intersect</a:t>
            </a:r>
          </a:p>
          <a:p>
            <a:pPr marL="342900" indent="-342900">
              <a:spcAft>
                <a:spcPts val="600"/>
              </a:spcAft>
              <a:buFont typeface="Arial" panose="020B0604020202020204" pitchFamily="34" charset="0"/>
              <a:buChar char="•"/>
              <a:defRPr/>
            </a:pPr>
            <a:r>
              <a:rPr lang="en-US" sz="2000" b="1" dirty="0" smtClean="0"/>
              <a:t>Cartesian AMR off-body grid</a:t>
            </a:r>
          </a:p>
          <a:p>
            <a:pPr marL="800100" lvl="1" indent="-342900">
              <a:spcAft>
                <a:spcPts val="600"/>
              </a:spcAft>
              <a:buFont typeface="Arial" panose="020B0604020202020204" pitchFamily="34" charset="0"/>
              <a:buChar char="‒"/>
              <a:defRPr/>
            </a:pPr>
            <a:r>
              <a:rPr lang="en-US" b="0" dirty="0" smtClean="0"/>
              <a:t>Covers rest of the domain</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9186" y="3576277"/>
            <a:ext cx="1634718" cy="1497539"/>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8373" y="5039012"/>
            <a:ext cx="2541625" cy="1352739"/>
          </a:xfrm>
          <a:prstGeom prst="rect">
            <a:avLst/>
          </a:prstGeom>
        </p:spPr>
      </p:pic>
    </p:spTree>
    <p:extLst>
      <p:ext uri="{BB962C8B-B14F-4D97-AF65-F5344CB8AC3E}">
        <p14:creationId xmlns:p14="http://schemas.microsoft.com/office/powerpoint/2010/main" val="743697763"/>
      </p:ext>
    </p:extLst>
  </p:cSld>
  <p:clrMapOvr>
    <a:masterClrMapping/>
  </p:clrMapOvr>
  <mc:AlternateContent xmlns:mc="http://schemas.openxmlformats.org/markup-compatibility/2006" xmlns:p14="http://schemas.microsoft.com/office/powerpoint/2010/main">
    <mc:Choice Requires="p14">
      <p:transition spd="slow" p14:dur="2000" advTm="54545"/>
    </mc:Choice>
    <mc:Fallback xmlns="">
      <p:transition spd="slow" advTm="5454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Airloads</a:t>
            </a:r>
            <a:r>
              <a:rPr lang="en-US" dirty="0"/>
              <a:t> </a:t>
            </a:r>
            <a:r>
              <a:rPr lang="en-US" dirty="0" smtClean="0"/>
              <a:t>Comparison</a:t>
            </a:r>
            <a:endParaRPr lang="en-US" dirty="0"/>
          </a:p>
        </p:txBody>
      </p:sp>
      <p:sp>
        <p:nvSpPr>
          <p:cNvPr id="7" name="Content Placeholder 2"/>
          <p:cNvSpPr>
            <a:spLocks noGrp="1"/>
          </p:cNvSpPr>
          <p:nvPr>
            <p:ph idx="1"/>
          </p:nvPr>
        </p:nvSpPr>
        <p:spPr>
          <a:xfrm>
            <a:off x="307505" y="5180476"/>
            <a:ext cx="8238744" cy="1272143"/>
          </a:xfrm>
        </p:spPr>
        <p:txBody>
          <a:bodyPr/>
          <a:lstStyle/>
          <a:p>
            <a:pPr>
              <a:buClrTx/>
              <a:buSzPct val="100000"/>
              <a:buFont typeface="Arial" panose="020B0604020202020204" pitchFamily="34" charset="0"/>
              <a:buChar char="•"/>
            </a:pPr>
            <a:r>
              <a:rPr lang="en-US" sz="2000" b="0" dirty="0">
                <a:latin typeface="+mn-lt"/>
              </a:rPr>
              <a:t>S</a:t>
            </a:r>
            <a:r>
              <a:rPr lang="en-US" sz="2000" b="0" dirty="0" smtClean="0">
                <a:latin typeface="+mn-lt"/>
              </a:rPr>
              <a:t>trand grid framework results agree well with other CFD</a:t>
            </a:r>
          </a:p>
          <a:p>
            <a:pPr>
              <a:buClrTx/>
              <a:buSzPct val="100000"/>
              <a:buFont typeface="Arial" panose="020B0604020202020204" pitchFamily="34" charset="0"/>
              <a:buChar char="•"/>
            </a:pPr>
            <a:r>
              <a:rPr lang="en-US" sz="2000" b="0" dirty="0" smtClean="0">
                <a:latin typeface="+mn-lt"/>
              </a:rPr>
              <a:t>All CFD comparable to experiment</a:t>
            </a:r>
          </a:p>
          <a:p>
            <a:pPr>
              <a:buClrTx/>
              <a:buSzPct val="100000"/>
              <a:buFont typeface="Arial" panose="020B0604020202020204" pitchFamily="34" charset="0"/>
              <a:buChar char="•"/>
            </a:pPr>
            <a:r>
              <a:rPr lang="en-US" sz="2000" b="0" dirty="0" smtClean="0">
                <a:latin typeface="+mn-lt"/>
              </a:rPr>
              <a:t>BVI events well captured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 y="1087120"/>
            <a:ext cx="4389120" cy="38587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87120"/>
            <a:ext cx="4389120" cy="3858768"/>
          </a:xfrm>
          <a:prstGeom prst="rect">
            <a:avLst/>
          </a:prstGeom>
        </p:spPr>
      </p:pic>
      <p:sp>
        <p:nvSpPr>
          <p:cNvPr id="8" name="Content Placeholder 2"/>
          <p:cNvSpPr txBox="1">
            <a:spLocks/>
          </p:cNvSpPr>
          <p:nvPr/>
        </p:nvSpPr>
        <p:spPr bwMode="auto">
          <a:xfrm>
            <a:off x="459905" y="1014877"/>
            <a:ext cx="8238744" cy="3954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ts val="600"/>
              </a:spcBef>
              <a:spcAft>
                <a:spcPts val="600"/>
              </a:spcAft>
              <a:buChar char="•"/>
              <a:defRPr sz="2000" b="0">
                <a:solidFill>
                  <a:schemeClr val="tx1"/>
                </a:solidFill>
                <a:latin typeface="Calibri" pitchFamily="34" charset="0"/>
                <a:ea typeface="+mn-ea"/>
                <a:cs typeface="+mn-cs"/>
              </a:defRPr>
            </a:lvl1pPr>
            <a:lvl2pPr marL="742950" indent="-285750" algn="l" rtl="0" fontAlgn="base">
              <a:spcBef>
                <a:spcPts val="0"/>
              </a:spcBef>
              <a:spcAft>
                <a:spcPts val="600"/>
              </a:spcAft>
              <a:buChar char="–"/>
              <a:defRPr sz="1600" b="0">
                <a:solidFill>
                  <a:schemeClr val="tx1"/>
                </a:solidFill>
                <a:latin typeface="Calibri" pitchFamily="34" charset="0"/>
              </a:defRPr>
            </a:lvl2pPr>
            <a:lvl3pPr marL="1143000" indent="-228600" algn="l" rtl="0" fontAlgn="base">
              <a:spcBef>
                <a:spcPts val="0"/>
              </a:spcBef>
              <a:spcAft>
                <a:spcPts val="300"/>
              </a:spcAft>
              <a:buFont typeface="Courier New" pitchFamily="49" charset="0"/>
              <a:buChar char="o"/>
              <a:defRPr sz="1400" b="0">
                <a:solidFill>
                  <a:schemeClr val="tx1"/>
                </a:solidFill>
                <a:latin typeface="Calibri" pitchFamily="34" charset="0"/>
              </a:defRPr>
            </a:lvl3pPr>
            <a:lvl4pPr marL="1600200" indent="-228600" algn="l" rtl="0" fontAlgn="base">
              <a:spcBef>
                <a:spcPts val="0"/>
              </a:spcBef>
              <a:spcAft>
                <a:spcPts val="1200"/>
              </a:spcAft>
              <a:buChar char="–"/>
              <a:defRPr b="1">
                <a:solidFill>
                  <a:schemeClr val="tx1"/>
                </a:solidFill>
                <a:latin typeface="+mn-lt"/>
              </a:defRPr>
            </a:lvl4pPr>
            <a:lvl5pPr marL="2057400" indent="-228600" algn="l" rtl="0" fontAlgn="base">
              <a:spcBef>
                <a:spcPts val="0"/>
              </a:spcBef>
              <a:spcAft>
                <a:spcPts val="120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a:lstStyle>
          <a:p>
            <a:pPr>
              <a:buSzPct val="100000"/>
              <a:buFont typeface="Arial" panose="020B0604020202020204" pitchFamily="34" charset="0"/>
              <a:buChar char="•"/>
            </a:pPr>
            <a:r>
              <a:rPr lang="en-US" kern="0" dirty="0" smtClean="0">
                <a:solidFill>
                  <a:srgbClr val="8B0304"/>
                </a:solidFill>
                <a:latin typeface="+mn-lt"/>
              </a:rPr>
              <a:t>At 87% </a:t>
            </a:r>
            <a:r>
              <a:rPr lang="en-US" kern="0" dirty="0" err="1" smtClean="0">
                <a:solidFill>
                  <a:srgbClr val="8B0304"/>
                </a:solidFill>
                <a:latin typeface="+mn-lt"/>
              </a:rPr>
              <a:t>spanwise</a:t>
            </a:r>
            <a:r>
              <a:rPr lang="en-US" kern="0" dirty="0" smtClean="0">
                <a:solidFill>
                  <a:srgbClr val="8B0304"/>
                </a:solidFill>
                <a:latin typeface="+mn-lt"/>
              </a:rPr>
              <a:t> station</a:t>
            </a:r>
          </a:p>
        </p:txBody>
      </p:sp>
    </p:spTree>
    <p:extLst>
      <p:ext uri="{BB962C8B-B14F-4D97-AF65-F5344CB8AC3E}">
        <p14:creationId xmlns:p14="http://schemas.microsoft.com/office/powerpoint/2010/main" val="2210908838"/>
      </p:ext>
    </p:extLst>
  </p:cSld>
  <p:clrMapOvr>
    <a:masterClrMapping/>
  </p:clrMapOvr>
  <mc:AlternateContent xmlns:mc="http://schemas.openxmlformats.org/markup-compatibility/2006" xmlns:p14="http://schemas.microsoft.com/office/powerpoint/2010/main">
    <mc:Choice Requires="p14">
      <p:transition spd="slow" p14:dur="2000" advTm="49527"/>
    </mc:Choice>
    <mc:Fallback xmlns="">
      <p:transition spd="slow" advTm="4952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6734" y="1097280"/>
            <a:ext cx="2726537" cy="2649315"/>
          </a:xfr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481" y="1188720"/>
            <a:ext cx="2724912" cy="2594306"/>
          </a:xfrm>
          <a:prstGeom prst="rect">
            <a:avLst/>
          </a:prstGeom>
        </p:spPr>
      </p:pic>
      <p:sp>
        <p:nvSpPr>
          <p:cNvPr id="16" name="Text Box 7"/>
          <p:cNvSpPr txBox="1">
            <a:spLocks noChangeArrowheads="1"/>
          </p:cNvSpPr>
          <p:nvPr/>
        </p:nvSpPr>
        <p:spPr bwMode="auto">
          <a:xfrm>
            <a:off x="751334" y="3291840"/>
            <a:ext cx="971550" cy="336550"/>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en-US" sz="1600" dirty="0">
                <a:ln>
                  <a:solidFill>
                    <a:schemeClr val="tx1"/>
                  </a:solidFill>
                </a:ln>
                <a:latin typeface="Symbol" pitchFamily="18" charset="2"/>
              </a:rPr>
              <a:t>Y </a:t>
            </a:r>
            <a:r>
              <a:rPr lang="en-US" sz="1600" dirty="0">
                <a:ln>
                  <a:solidFill>
                    <a:schemeClr val="tx1"/>
                  </a:solidFill>
                </a:ln>
              </a:rPr>
              <a:t>= </a:t>
            </a:r>
            <a:r>
              <a:rPr lang="en-US" sz="1600" dirty="0" smtClean="0">
                <a:ln>
                  <a:solidFill>
                    <a:schemeClr val="tx1"/>
                  </a:solidFill>
                </a:ln>
              </a:rPr>
              <a:t>70</a:t>
            </a:r>
            <a:r>
              <a:rPr lang="en-US" sz="1600" baseline="30000" dirty="0" smtClean="0">
                <a:ln>
                  <a:solidFill>
                    <a:schemeClr val="tx1"/>
                  </a:solidFill>
                </a:ln>
              </a:rPr>
              <a:t>o</a:t>
            </a:r>
            <a:endParaRPr lang="en-US" sz="1600" baseline="30000" dirty="0">
              <a:ln>
                <a:solidFill>
                  <a:schemeClr val="tx1"/>
                </a:solidFill>
              </a:ln>
            </a:endParaRPr>
          </a:p>
        </p:txBody>
      </p:sp>
      <p:sp>
        <p:nvSpPr>
          <p:cNvPr id="17" name="Text Box 7"/>
          <p:cNvSpPr txBox="1">
            <a:spLocks noChangeArrowheads="1"/>
          </p:cNvSpPr>
          <p:nvPr/>
        </p:nvSpPr>
        <p:spPr bwMode="auto">
          <a:xfrm>
            <a:off x="5024814" y="3291840"/>
            <a:ext cx="971550" cy="336550"/>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en-US" sz="1600" dirty="0">
                <a:ln>
                  <a:solidFill>
                    <a:schemeClr val="tx1"/>
                  </a:solidFill>
                </a:ln>
                <a:latin typeface="Symbol" pitchFamily="18" charset="2"/>
              </a:rPr>
              <a:t>Y </a:t>
            </a:r>
            <a:r>
              <a:rPr lang="en-US" sz="1600" dirty="0">
                <a:ln>
                  <a:solidFill>
                    <a:schemeClr val="tx1"/>
                  </a:solidFill>
                </a:ln>
              </a:rPr>
              <a:t>= 20</a:t>
            </a:r>
            <a:r>
              <a:rPr lang="en-US" sz="1600" baseline="30000" dirty="0">
                <a:ln>
                  <a:solidFill>
                    <a:schemeClr val="tx1"/>
                  </a:solidFill>
                </a:ln>
              </a:rPr>
              <a:t>o</a:t>
            </a:r>
          </a:p>
        </p:txBody>
      </p:sp>
      <p:sp>
        <p:nvSpPr>
          <p:cNvPr id="20" name="Left Arrow 19"/>
          <p:cNvSpPr/>
          <p:nvPr/>
        </p:nvSpPr>
        <p:spPr>
          <a:xfrm>
            <a:off x="3144328" y="1484632"/>
            <a:ext cx="840079" cy="16484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554970" y="1188720"/>
            <a:ext cx="1116997" cy="338554"/>
          </a:xfrm>
          <a:prstGeom prst="rect">
            <a:avLst/>
          </a:prstGeom>
          <a:noFill/>
        </p:spPr>
        <p:txBody>
          <a:bodyPr wrap="square" rtlCol="0">
            <a:spAutoFit/>
          </a:bodyPr>
          <a:lstStyle/>
          <a:p>
            <a:r>
              <a:rPr lang="en-US" dirty="0"/>
              <a:t>y</a:t>
            </a:r>
            <a:r>
              <a:rPr lang="en-US" dirty="0" smtClean="0"/>
              <a:t>/R = 0.7</a:t>
            </a:r>
            <a:endParaRPr lang="en-US" dirty="0"/>
          </a:p>
        </p:txBody>
      </p:sp>
      <p:sp>
        <p:nvSpPr>
          <p:cNvPr id="22" name="Left Arrow 21"/>
          <p:cNvSpPr/>
          <p:nvPr/>
        </p:nvSpPr>
        <p:spPr>
          <a:xfrm>
            <a:off x="7240670" y="1554480"/>
            <a:ext cx="840079" cy="16484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590099" y="1188720"/>
            <a:ext cx="1116997" cy="338554"/>
          </a:xfrm>
          <a:prstGeom prst="rect">
            <a:avLst/>
          </a:prstGeom>
          <a:noFill/>
        </p:spPr>
        <p:txBody>
          <a:bodyPr wrap="square" rtlCol="0">
            <a:spAutoFit/>
          </a:bodyPr>
          <a:lstStyle/>
          <a:p>
            <a:r>
              <a:rPr lang="en-US" dirty="0"/>
              <a:t>y</a:t>
            </a:r>
            <a:r>
              <a:rPr lang="en-US" dirty="0" smtClean="0"/>
              <a:t>/R = 0.7</a:t>
            </a:r>
            <a:endParaRPr lang="en-US" dirty="0"/>
          </a:p>
        </p:txBody>
      </p:sp>
      <p:sp>
        <p:nvSpPr>
          <p:cNvPr id="25" name="Title 1"/>
          <p:cNvSpPr>
            <a:spLocks noGrp="1"/>
          </p:cNvSpPr>
          <p:nvPr>
            <p:ph type="title"/>
          </p:nvPr>
        </p:nvSpPr>
        <p:spPr>
          <a:xfrm>
            <a:off x="1647825" y="0"/>
            <a:ext cx="5848350" cy="990600"/>
          </a:xfrm>
        </p:spPr>
        <p:txBody>
          <a:bodyPr/>
          <a:lstStyle/>
          <a:p>
            <a:r>
              <a:rPr lang="en-US" dirty="0" smtClean="0"/>
              <a:t>Experimental PIV Location</a:t>
            </a:r>
            <a:endParaRPr lang="en-US" dirty="0"/>
          </a:p>
        </p:txBody>
      </p:sp>
      <p:sp>
        <p:nvSpPr>
          <p:cNvPr id="2" name="TextBox 1"/>
          <p:cNvSpPr txBox="1"/>
          <p:nvPr/>
        </p:nvSpPr>
        <p:spPr>
          <a:xfrm>
            <a:off x="204747" y="3913323"/>
            <a:ext cx="7943850" cy="2769989"/>
          </a:xfrm>
          <a:prstGeom prst="rect">
            <a:avLst/>
          </a:prstGeom>
          <a:noFill/>
        </p:spPr>
        <p:txBody>
          <a:bodyPr wrap="square" rtlCol="0">
            <a:spAutoFit/>
          </a:bodyPr>
          <a:lstStyle/>
          <a:p>
            <a:r>
              <a:rPr lang="en-US" sz="2000" u="sng" dirty="0" smtClean="0">
                <a:latin typeface="+mn-lt"/>
              </a:rPr>
              <a:t>Vortex Roll-up</a:t>
            </a:r>
          </a:p>
          <a:p>
            <a:pPr marL="285750" indent="-285750">
              <a:spcBef>
                <a:spcPct val="50000"/>
              </a:spcBef>
              <a:buFont typeface="Arial" panose="020B0604020202020204" pitchFamily="34" charset="0"/>
              <a:buChar char="•"/>
            </a:pPr>
            <a:r>
              <a:rPr lang="en-US" sz="1800" b="0" dirty="0">
                <a:ln>
                  <a:solidFill>
                    <a:schemeClr val="tx1"/>
                  </a:solidFill>
                </a:ln>
                <a:latin typeface="+mn-lt"/>
              </a:rPr>
              <a:t>Measurement </a:t>
            </a:r>
            <a:r>
              <a:rPr lang="en-US" sz="1800" b="0" dirty="0">
                <a:ln>
                  <a:solidFill>
                    <a:schemeClr val="tx1"/>
                  </a:solidFill>
                </a:ln>
              </a:rPr>
              <a:t>17a, </a:t>
            </a:r>
            <a:r>
              <a:rPr lang="en-US" sz="1800" b="0" dirty="0">
                <a:ln>
                  <a:solidFill>
                    <a:schemeClr val="tx1"/>
                  </a:solidFill>
                </a:ln>
                <a:latin typeface="Symbol" panose="05050102010706020507" pitchFamily="18" charset="2"/>
              </a:rPr>
              <a:t>Y</a:t>
            </a:r>
            <a:r>
              <a:rPr lang="en-US" sz="1800" b="0" dirty="0">
                <a:ln>
                  <a:solidFill>
                    <a:schemeClr val="tx1"/>
                  </a:solidFill>
                </a:ln>
              </a:rPr>
              <a:t> = </a:t>
            </a:r>
            <a:r>
              <a:rPr lang="en-US" sz="1800" b="0" dirty="0" smtClean="0">
                <a:ln>
                  <a:solidFill>
                    <a:schemeClr val="tx1"/>
                  </a:solidFill>
                </a:ln>
              </a:rPr>
              <a:t>51</a:t>
            </a:r>
            <a:r>
              <a:rPr lang="en-US" sz="1800" b="0" baseline="30000" dirty="0" smtClean="0">
                <a:ln>
                  <a:solidFill>
                    <a:schemeClr val="tx1"/>
                  </a:solidFill>
                </a:ln>
              </a:rPr>
              <a:t>o</a:t>
            </a:r>
            <a:r>
              <a:rPr lang="en-US" sz="1800" b="0" dirty="0" smtClean="0">
                <a:ln>
                  <a:solidFill>
                    <a:schemeClr val="tx1"/>
                  </a:solidFill>
                </a:ln>
              </a:rPr>
              <a:t>, vortex wake age = 5.3</a:t>
            </a:r>
            <a:r>
              <a:rPr lang="en-US" sz="1800" b="0" baseline="30000" dirty="0" smtClean="0">
                <a:ln>
                  <a:solidFill>
                    <a:schemeClr val="tx1"/>
                  </a:solidFill>
                </a:ln>
              </a:rPr>
              <a:t>o</a:t>
            </a:r>
            <a:endParaRPr lang="en-US" sz="1800" b="0" baseline="30000" dirty="0">
              <a:ln>
                <a:solidFill>
                  <a:schemeClr val="tx1"/>
                </a:solidFill>
              </a:ln>
            </a:endParaRPr>
          </a:p>
          <a:p>
            <a:pPr marL="285750" indent="-285750">
              <a:spcBef>
                <a:spcPct val="50000"/>
              </a:spcBef>
              <a:buFont typeface="Arial" panose="020B0604020202020204" pitchFamily="34" charset="0"/>
              <a:buChar char="•"/>
            </a:pPr>
            <a:r>
              <a:rPr lang="en-US" sz="1800" b="0" dirty="0">
                <a:ln>
                  <a:solidFill>
                    <a:schemeClr val="tx1"/>
                  </a:solidFill>
                </a:ln>
                <a:latin typeface="+mn-lt"/>
              </a:rPr>
              <a:t>Measurement</a:t>
            </a:r>
            <a:r>
              <a:rPr lang="en-US" sz="1800" b="0" dirty="0">
                <a:ln>
                  <a:solidFill>
                    <a:schemeClr val="tx1"/>
                  </a:solidFill>
                </a:ln>
              </a:rPr>
              <a:t> 17b-d, 17, 17e-h, </a:t>
            </a:r>
            <a:r>
              <a:rPr lang="en-US" sz="1800" b="0" dirty="0" err="1">
                <a:ln>
                  <a:solidFill>
                    <a:schemeClr val="tx1"/>
                  </a:solidFill>
                </a:ln>
              </a:rPr>
              <a:t>d</a:t>
            </a:r>
            <a:r>
              <a:rPr lang="en-US" sz="1800" b="0" dirty="0" err="1">
                <a:ln>
                  <a:solidFill>
                    <a:schemeClr val="tx1"/>
                  </a:solidFill>
                </a:ln>
                <a:latin typeface="Symbol" panose="05050102010706020507" pitchFamily="18" charset="2"/>
              </a:rPr>
              <a:t>Y</a:t>
            </a:r>
            <a:r>
              <a:rPr lang="en-US" sz="1800" b="0" dirty="0">
                <a:ln>
                  <a:solidFill>
                    <a:schemeClr val="tx1"/>
                  </a:solidFill>
                </a:ln>
              </a:rPr>
              <a:t> = </a:t>
            </a:r>
            <a:r>
              <a:rPr lang="en-US" sz="1800" b="0" dirty="0" smtClean="0">
                <a:ln>
                  <a:solidFill>
                    <a:schemeClr val="tx1"/>
                  </a:solidFill>
                </a:ln>
              </a:rPr>
              <a:t>5</a:t>
            </a:r>
            <a:r>
              <a:rPr lang="en-US" sz="1800" b="0" baseline="30000" dirty="0" smtClean="0">
                <a:ln>
                  <a:solidFill>
                    <a:schemeClr val="tx1"/>
                  </a:solidFill>
                </a:ln>
              </a:rPr>
              <a:t>o</a:t>
            </a:r>
            <a:r>
              <a:rPr lang="en-US" sz="1800" b="0" dirty="0" smtClean="0">
                <a:ln>
                  <a:solidFill>
                    <a:schemeClr val="tx1"/>
                  </a:solidFill>
                </a:ln>
              </a:rPr>
              <a:t>, wake age </a:t>
            </a:r>
            <a:r>
              <a:rPr lang="en-US" sz="1800" b="0" dirty="0" smtClean="0">
                <a:ln>
                  <a:solidFill>
                    <a:schemeClr val="tx1"/>
                  </a:solidFill>
                </a:ln>
                <a:sym typeface="Wingdings" panose="05000000000000000000" pitchFamily="2" charset="2"/>
              </a:rPr>
              <a:t> 10.3</a:t>
            </a:r>
            <a:r>
              <a:rPr lang="en-US" sz="1800" b="0" baseline="30000" dirty="0" smtClean="0">
                <a:ln>
                  <a:solidFill>
                    <a:schemeClr val="tx1"/>
                  </a:solidFill>
                </a:ln>
                <a:sym typeface="Wingdings" panose="05000000000000000000" pitchFamily="2" charset="2"/>
              </a:rPr>
              <a:t>o</a:t>
            </a:r>
            <a:r>
              <a:rPr lang="en-US" sz="1800" b="0" dirty="0" smtClean="0">
                <a:ln>
                  <a:solidFill>
                    <a:schemeClr val="tx1"/>
                  </a:solidFill>
                </a:ln>
                <a:sym typeface="Wingdings" panose="05000000000000000000" pitchFamily="2" charset="2"/>
              </a:rPr>
              <a:t> to 45.3</a:t>
            </a:r>
            <a:r>
              <a:rPr lang="en-US" sz="1800" b="0" baseline="30000" dirty="0" smtClean="0">
                <a:ln>
                  <a:solidFill>
                    <a:schemeClr val="tx1"/>
                  </a:solidFill>
                </a:ln>
                <a:sym typeface="Wingdings" panose="05000000000000000000" pitchFamily="2" charset="2"/>
              </a:rPr>
              <a:t>o</a:t>
            </a:r>
            <a:endParaRPr lang="en-US" sz="1800" b="0" baseline="30000" dirty="0">
              <a:ln>
                <a:solidFill>
                  <a:schemeClr val="tx1"/>
                </a:solidFill>
              </a:ln>
            </a:endParaRPr>
          </a:p>
          <a:p>
            <a:endParaRPr lang="en-US" sz="2000" u="sng" dirty="0" smtClean="0">
              <a:latin typeface="+mn-lt"/>
            </a:endParaRPr>
          </a:p>
          <a:p>
            <a:r>
              <a:rPr lang="en-US" sz="2000" u="sng" dirty="0" smtClean="0">
                <a:latin typeface="+mn-lt"/>
              </a:rPr>
              <a:t>Vortex Convection</a:t>
            </a:r>
          </a:p>
          <a:p>
            <a:pPr marL="285750" indent="-285750">
              <a:spcBef>
                <a:spcPct val="50000"/>
              </a:spcBef>
              <a:buFont typeface="Arial" panose="020B0604020202020204" pitchFamily="34" charset="0"/>
              <a:buChar char="•"/>
            </a:pPr>
            <a:r>
              <a:rPr lang="en-US" sz="2000" b="0" dirty="0">
                <a:ln>
                  <a:solidFill>
                    <a:schemeClr val="tx1"/>
                  </a:solidFill>
                </a:ln>
              </a:rPr>
              <a:t>Measurement </a:t>
            </a:r>
            <a:r>
              <a:rPr lang="en-US" sz="2000" b="0" dirty="0" smtClean="0">
                <a:ln>
                  <a:solidFill>
                    <a:schemeClr val="tx1"/>
                  </a:solidFill>
                </a:ln>
              </a:rPr>
              <a:t>17-19, </a:t>
            </a:r>
            <a:r>
              <a:rPr lang="en-US" sz="2000" b="0" dirty="0">
                <a:ln>
                  <a:solidFill>
                    <a:schemeClr val="tx1"/>
                  </a:solidFill>
                </a:ln>
                <a:latin typeface="Symbol" panose="05050102010706020507" pitchFamily="18" charset="2"/>
              </a:rPr>
              <a:t>Y</a:t>
            </a:r>
            <a:r>
              <a:rPr lang="en-US" sz="2000" b="0" dirty="0">
                <a:ln>
                  <a:solidFill>
                    <a:schemeClr val="tx1"/>
                  </a:solidFill>
                </a:ln>
              </a:rPr>
              <a:t> = </a:t>
            </a:r>
            <a:r>
              <a:rPr lang="en-US" sz="2000" b="0" dirty="0" smtClean="0">
                <a:ln>
                  <a:solidFill>
                    <a:schemeClr val="tx1"/>
                  </a:solidFill>
                </a:ln>
              </a:rPr>
              <a:t>70</a:t>
            </a:r>
            <a:r>
              <a:rPr lang="en-US" sz="2000" b="0" baseline="30000" dirty="0" smtClean="0">
                <a:ln>
                  <a:solidFill>
                    <a:schemeClr val="tx1"/>
                  </a:solidFill>
                </a:ln>
              </a:rPr>
              <a:t>o</a:t>
            </a:r>
            <a:r>
              <a:rPr lang="en-US" sz="2000" b="0" dirty="0" smtClean="0">
                <a:ln>
                  <a:solidFill>
                    <a:schemeClr val="tx1"/>
                  </a:solidFill>
                </a:ln>
              </a:rPr>
              <a:t>, </a:t>
            </a:r>
            <a:r>
              <a:rPr lang="en-US" sz="2000" b="0" dirty="0">
                <a:ln>
                  <a:solidFill>
                    <a:schemeClr val="tx1"/>
                  </a:solidFill>
                </a:ln>
              </a:rPr>
              <a:t>wake age </a:t>
            </a:r>
            <a:r>
              <a:rPr lang="en-US" sz="2000" b="0" dirty="0">
                <a:ln>
                  <a:solidFill>
                    <a:schemeClr val="tx1"/>
                  </a:solidFill>
                </a:ln>
                <a:sym typeface="Wingdings" panose="05000000000000000000" pitchFamily="2" charset="2"/>
              </a:rPr>
              <a:t> </a:t>
            </a:r>
            <a:r>
              <a:rPr lang="en-US" sz="2000" b="0" dirty="0" smtClean="0">
                <a:ln>
                  <a:solidFill>
                    <a:schemeClr val="tx1"/>
                  </a:solidFill>
                </a:ln>
                <a:sym typeface="Wingdings" panose="05000000000000000000" pitchFamily="2" charset="2"/>
              </a:rPr>
              <a:t>25.3</a:t>
            </a:r>
            <a:r>
              <a:rPr lang="en-US" sz="2000" b="0" baseline="30000" dirty="0" smtClean="0">
                <a:ln>
                  <a:solidFill>
                    <a:schemeClr val="tx1"/>
                  </a:solidFill>
                </a:ln>
                <a:sym typeface="Wingdings" panose="05000000000000000000" pitchFamily="2" charset="2"/>
              </a:rPr>
              <a:t>o</a:t>
            </a:r>
            <a:r>
              <a:rPr lang="en-US" sz="2000" b="0" dirty="0">
                <a:ln>
                  <a:solidFill>
                    <a:schemeClr val="tx1"/>
                  </a:solidFill>
                </a:ln>
                <a:sym typeface="Wingdings" panose="05000000000000000000" pitchFamily="2" charset="2"/>
              </a:rPr>
              <a:t> </a:t>
            </a:r>
            <a:r>
              <a:rPr lang="en-US" sz="2000" b="0" dirty="0" smtClean="0">
                <a:ln>
                  <a:solidFill>
                    <a:schemeClr val="tx1"/>
                  </a:solidFill>
                </a:ln>
                <a:sym typeface="Wingdings" panose="05000000000000000000" pitchFamily="2" charset="2"/>
              </a:rPr>
              <a:t>to 205.3</a:t>
            </a:r>
            <a:r>
              <a:rPr lang="en-US" sz="2000" b="0" baseline="30000" dirty="0" smtClean="0">
                <a:ln>
                  <a:solidFill>
                    <a:schemeClr val="tx1"/>
                  </a:solidFill>
                </a:ln>
                <a:sym typeface="Wingdings" panose="05000000000000000000" pitchFamily="2" charset="2"/>
              </a:rPr>
              <a:t>o</a:t>
            </a:r>
            <a:endParaRPr lang="en-US" sz="2000" b="0" baseline="30000" dirty="0">
              <a:ln>
                <a:solidFill>
                  <a:schemeClr val="tx1"/>
                </a:solidFill>
              </a:ln>
            </a:endParaRPr>
          </a:p>
          <a:p>
            <a:pPr marL="285750" indent="-285750">
              <a:spcBef>
                <a:spcPct val="50000"/>
              </a:spcBef>
              <a:buFont typeface="Arial" panose="020B0604020202020204" pitchFamily="34" charset="0"/>
              <a:buChar char="•"/>
            </a:pPr>
            <a:r>
              <a:rPr lang="en-US" sz="2000" b="0" dirty="0">
                <a:ln>
                  <a:solidFill>
                    <a:schemeClr val="tx1"/>
                  </a:solidFill>
                </a:ln>
              </a:rPr>
              <a:t>Measurement </a:t>
            </a:r>
            <a:r>
              <a:rPr lang="en-US" sz="2000" b="0" dirty="0" smtClean="0">
                <a:ln>
                  <a:solidFill>
                    <a:schemeClr val="tx1"/>
                  </a:solidFill>
                </a:ln>
              </a:rPr>
              <a:t>20-23, </a:t>
            </a:r>
            <a:r>
              <a:rPr lang="en-US" sz="2000" b="0" dirty="0" smtClean="0">
                <a:ln>
                  <a:solidFill>
                    <a:schemeClr val="tx1"/>
                  </a:solidFill>
                </a:ln>
                <a:latin typeface="Symbol" panose="05050102010706020507" pitchFamily="18" charset="2"/>
              </a:rPr>
              <a:t>Y</a:t>
            </a:r>
            <a:r>
              <a:rPr lang="en-US" sz="2000" b="0" dirty="0" smtClean="0">
                <a:ln>
                  <a:solidFill>
                    <a:schemeClr val="tx1"/>
                  </a:solidFill>
                </a:ln>
              </a:rPr>
              <a:t> </a:t>
            </a:r>
            <a:r>
              <a:rPr lang="en-US" sz="2000" b="0" dirty="0">
                <a:ln>
                  <a:solidFill>
                    <a:schemeClr val="tx1"/>
                  </a:solidFill>
                </a:ln>
              </a:rPr>
              <a:t>= </a:t>
            </a:r>
            <a:r>
              <a:rPr lang="en-US" sz="2000" b="0" dirty="0" smtClean="0">
                <a:ln>
                  <a:solidFill>
                    <a:schemeClr val="tx1"/>
                  </a:solidFill>
                </a:ln>
              </a:rPr>
              <a:t>20</a:t>
            </a:r>
            <a:r>
              <a:rPr lang="en-US" sz="2000" b="0" baseline="30000" dirty="0" smtClean="0">
                <a:ln>
                  <a:solidFill>
                    <a:schemeClr val="tx1"/>
                  </a:solidFill>
                </a:ln>
              </a:rPr>
              <a:t>o</a:t>
            </a:r>
            <a:r>
              <a:rPr lang="en-US" sz="2000" b="0" dirty="0">
                <a:ln>
                  <a:solidFill>
                    <a:schemeClr val="tx1"/>
                  </a:solidFill>
                </a:ln>
              </a:rPr>
              <a:t> , wake age </a:t>
            </a:r>
            <a:r>
              <a:rPr lang="en-US" sz="2000" b="0" dirty="0">
                <a:ln>
                  <a:solidFill>
                    <a:schemeClr val="tx1"/>
                  </a:solidFill>
                </a:ln>
                <a:sym typeface="Wingdings" panose="05000000000000000000" pitchFamily="2" charset="2"/>
              </a:rPr>
              <a:t> </a:t>
            </a:r>
            <a:r>
              <a:rPr lang="en-US" sz="2000" b="0" dirty="0" smtClean="0">
                <a:ln>
                  <a:solidFill>
                    <a:schemeClr val="tx1"/>
                  </a:solidFill>
                </a:ln>
                <a:sym typeface="Wingdings" panose="05000000000000000000" pitchFamily="2" charset="2"/>
              </a:rPr>
              <a:t>245.3</a:t>
            </a:r>
            <a:r>
              <a:rPr lang="en-US" sz="2000" b="0" baseline="30000" dirty="0" smtClean="0">
                <a:ln>
                  <a:solidFill>
                    <a:schemeClr val="tx1"/>
                  </a:solidFill>
                </a:ln>
                <a:sym typeface="Wingdings" panose="05000000000000000000" pitchFamily="2" charset="2"/>
              </a:rPr>
              <a:t>o</a:t>
            </a:r>
            <a:r>
              <a:rPr lang="en-US" sz="2000" b="0" dirty="0">
                <a:ln>
                  <a:solidFill>
                    <a:schemeClr val="tx1"/>
                  </a:solidFill>
                </a:ln>
                <a:sym typeface="Wingdings" panose="05000000000000000000" pitchFamily="2" charset="2"/>
              </a:rPr>
              <a:t> </a:t>
            </a:r>
            <a:r>
              <a:rPr lang="en-US" sz="2000" b="0" dirty="0" smtClean="0">
                <a:ln>
                  <a:solidFill>
                    <a:schemeClr val="tx1"/>
                  </a:solidFill>
                </a:ln>
                <a:sym typeface="Wingdings" panose="05000000000000000000" pitchFamily="2" charset="2"/>
              </a:rPr>
              <a:t>to 515.3</a:t>
            </a:r>
            <a:r>
              <a:rPr lang="en-US" sz="2000" b="0" baseline="30000" dirty="0" smtClean="0">
                <a:ln>
                  <a:solidFill>
                    <a:schemeClr val="tx1"/>
                  </a:solidFill>
                </a:ln>
                <a:sym typeface="Wingdings" panose="05000000000000000000" pitchFamily="2" charset="2"/>
              </a:rPr>
              <a:t>o</a:t>
            </a:r>
            <a:endParaRPr lang="en-US" sz="2000" dirty="0" smtClean="0">
              <a:latin typeface="+mn-lt"/>
            </a:endParaRPr>
          </a:p>
        </p:txBody>
      </p:sp>
    </p:spTree>
    <p:extLst>
      <p:ext uri="{BB962C8B-B14F-4D97-AF65-F5344CB8AC3E}">
        <p14:creationId xmlns:p14="http://schemas.microsoft.com/office/powerpoint/2010/main" val="959367219"/>
      </p:ext>
    </p:extLst>
  </p:cSld>
  <p:clrMapOvr>
    <a:masterClrMapping/>
  </p:clrMapOvr>
  <mc:AlternateContent xmlns:mc="http://schemas.openxmlformats.org/markup-compatibility/2006" xmlns:p14="http://schemas.microsoft.com/office/powerpoint/2010/main">
    <mc:Choice Requires="p14">
      <p:transition spd="slow" p14:dur="2000" advTm="79529"/>
    </mc:Choice>
    <mc:Fallback xmlns="">
      <p:transition spd="slow" advTm="79529"/>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136" y="264310"/>
            <a:ext cx="6810084" cy="584775"/>
          </a:xfrm>
        </p:spPr>
        <p:txBody>
          <a:bodyPr/>
          <a:lstStyle/>
          <a:p>
            <a:r>
              <a:rPr lang="en-US" dirty="0" smtClean="0"/>
              <a:t>Prediction of Vortex Roll-up</a:t>
            </a:r>
            <a:endParaRPr lang="en-US" dirty="0"/>
          </a:p>
        </p:txBody>
      </p:sp>
      <p:pic>
        <p:nvPicPr>
          <p:cNvPr id="5"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48734" y="1612096"/>
            <a:ext cx="2726537" cy="2649315"/>
          </a:xfr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8927" r="8178"/>
          <a:stretch/>
        </p:blipFill>
        <p:spPr>
          <a:xfrm>
            <a:off x="241364" y="1538800"/>
            <a:ext cx="5031660" cy="4387581"/>
          </a:xfrm>
          <a:prstGeom prst="rect">
            <a:avLst/>
          </a:prstGeom>
        </p:spPr>
      </p:pic>
      <p:sp>
        <p:nvSpPr>
          <p:cNvPr id="6" name="Left Arrow 5"/>
          <p:cNvSpPr/>
          <p:nvPr/>
        </p:nvSpPr>
        <p:spPr>
          <a:xfrm>
            <a:off x="7716328" y="1990246"/>
            <a:ext cx="840079" cy="16484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26970" y="1703334"/>
            <a:ext cx="1116997" cy="338554"/>
          </a:xfrm>
          <a:prstGeom prst="rect">
            <a:avLst/>
          </a:prstGeom>
          <a:noFill/>
        </p:spPr>
        <p:txBody>
          <a:bodyPr wrap="square" rtlCol="0">
            <a:spAutoFit/>
          </a:bodyPr>
          <a:lstStyle/>
          <a:p>
            <a:r>
              <a:rPr lang="en-US" dirty="0"/>
              <a:t>y</a:t>
            </a:r>
            <a:r>
              <a:rPr lang="en-US" dirty="0" smtClean="0"/>
              <a:t>/R = 0.7</a:t>
            </a:r>
            <a:endParaRPr lang="en-US" dirty="0"/>
          </a:p>
        </p:txBody>
      </p:sp>
      <p:sp>
        <p:nvSpPr>
          <p:cNvPr id="8" name="Text Box 7"/>
          <p:cNvSpPr txBox="1">
            <a:spLocks noChangeArrowheads="1"/>
          </p:cNvSpPr>
          <p:nvPr/>
        </p:nvSpPr>
        <p:spPr bwMode="auto">
          <a:xfrm>
            <a:off x="5273024" y="4360466"/>
            <a:ext cx="3970943" cy="707886"/>
          </a:xfrm>
          <a:prstGeom prst="rect">
            <a:avLst/>
          </a:prstGeom>
          <a:solidFill>
            <a:schemeClr val="bg1"/>
          </a:solidFill>
          <a:ln w="12700">
            <a:solidFill>
              <a:schemeClr val="tx1"/>
            </a:solidFill>
            <a:miter lim="800000"/>
            <a:headEnd/>
            <a:tailEnd/>
          </a:ln>
        </p:spPr>
        <p:txBody>
          <a:bodyPr wrap="square">
            <a:spAutoFit/>
          </a:bodyPr>
          <a:lstStyle/>
          <a:p>
            <a:pPr>
              <a:spcBef>
                <a:spcPct val="50000"/>
              </a:spcBef>
            </a:pPr>
            <a:r>
              <a:rPr lang="en-US" b="0" dirty="0" smtClean="0">
                <a:ln>
                  <a:solidFill>
                    <a:schemeClr val="tx1"/>
                  </a:solidFill>
                </a:ln>
                <a:latin typeface="+mn-lt"/>
              </a:rPr>
              <a:t>Measurement</a:t>
            </a:r>
            <a:r>
              <a:rPr lang="en-US" sz="1600" b="0" dirty="0" smtClean="0">
                <a:ln>
                  <a:solidFill>
                    <a:schemeClr val="tx1"/>
                  </a:solidFill>
                </a:ln>
                <a:latin typeface="+mn-lt"/>
              </a:rPr>
              <a:t> </a:t>
            </a:r>
            <a:r>
              <a:rPr lang="en-US" sz="1600" b="0" dirty="0">
                <a:ln>
                  <a:solidFill>
                    <a:schemeClr val="tx1"/>
                  </a:solidFill>
                </a:ln>
                <a:latin typeface="+mn-lt"/>
              </a:rPr>
              <a:t>17a, </a:t>
            </a:r>
            <a:r>
              <a:rPr lang="en-US" sz="1600" b="0" dirty="0">
                <a:ln>
                  <a:solidFill>
                    <a:schemeClr val="tx1"/>
                  </a:solidFill>
                </a:ln>
                <a:latin typeface="Symbol" panose="05050102010706020507" pitchFamily="18" charset="2"/>
              </a:rPr>
              <a:t>Y</a:t>
            </a:r>
            <a:r>
              <a:rPr lang="en-US" sz="1600" b="0" dirty="0">
                <a:ln>
                  <a:solidFill>
                    <a:schemeClr val="tx1"/>
                  </a:solidFill>
                </a:ln>
                <a:latin typeface="+mn-lt"/>
              </a:rPr>
              <a:t> = 51</a:t>
            </a:r>
            <a:r>
              <a:rPr lang="en-US" sz="1600" b="0" baseline="30000" dirty="0">
                <a:ln>
                  <a:solidFill>
                    <a:schemeClr val="tx1"/>
                  </a:solidFill>
                </a:ln>
                <a:latin typeface="+mn-lt"/>
              </a:rPr>
              <a:t>o</a:t>
            </a:r>
            <a:endParaRPr lang="en-US" sz="1600" b="0" dirty="0" smtClean="0">
              <a:ln>
                <a:solidFill>
                  <a:schemeClr val="tx1"/>
                </a:solidFill>
              </a:ln>
              <a:latin typeface="+mn-lt"/>
            </a:endParaRPr>
          </a:p>
          <a:p>
            <a:pPr>
              <a:spcBef>
                <a:spcPct val="50000"/>
              </a:spcBef>
            </a:pPr>
            <a:r>
              <a:rPr lang="en-US" b="0" dirty="0" smtClean="0">
                <a:ln>
                  <a:solidFill>
                    <a:schemeClr val="tx1"/>
                  </a:solidFill>
                </a:ln>
                <a:latin typeface="+mn-lt"/>
              </a:rPr>
              <a:t>Measurement</a:t>
            </a:r>
            <a:r>
              <a:rPr lang="en-US" sz="1600" b="0" dirty="0" smtClean="0">
                <a:ln>
                  <a:solidFill>
                    <a:schemeClr val="tx1"/>
                  </a:solidFill>
                </a:ln>
                <a:latin typeface="+mn-lt"/>
              </a:rPr>
              <a:t> 17b-d, 17, 17e-h, </a:t>
            </a:r>
            <a:r>
              <a:rPr lang="en-US" sz="1600" b="0" dirty="0" err="1" smtClean="0">
                <a:ln>
                  <a:solidFill>
                    <a:schemeClr val="tx1"/>
                  </a:solidFill>
                </a:ln>
                <a:latin typeface="+mn-lt"/>
              </a:rPr>
              <a:t>d</a:t>
            </a:r>
            <a:r>
              <a:rPr lang="en-US" sz="1600" b="0" dirty="0" err="1" smtClean="0">
                <a:ln>
                  <a:solidFill>
                    <a:schemeClr val="tx1"/>
                  </a:solidFill>
                </a:ln>
                <a:latin typeface="Symbol" panose="05050102010706020507" pitchFamily="18" charset="2"/>
              </a:rPr>
              <a:t>Y</a:t>
            </a:r>
            <a:r>
              <a:rPr lang="en-US" sz="1600" b="0" dirty="0" smtClean="0">
                <a:ln>
                  <a:solidFill>
                    <a:schemeClr val="tx1"/>
                  </a:solidFill>
                </a:ln>
                <a:latin typeface="+mn-lt"/>
              </a:rPr>
              <a:t> </a:t>
            </a:r>
            <a:r>
              <a:rPr lang="en-US" sz="1600" b="0" dirty="0">
                <a:ln>
                  <a:solidFill>
                    <a:schemeClr val="tx1"/>
                  </a:solidFill>
                </a:ln>
                <a:latin typeface="+mn-lt"/>
              </a:rPr>
              <a:t>=</a:t>
            </a:r>
            <a:r>
              <a:rPr lang="en-US" sz="1600" b="0" dirty="0" smtClean="0">
                <a:ln>
                  <a:solidFill>
                    <a:schemeClr val="tx1"/>
                  </a:solidFill>
                </a:ln>
                <a:latin typeface="+mn-lt"/>
              </a:rPr>
              <a:t> 5</a:t>
            </a:r>
            <a:r>
              <a:rPr lang="en-US" sz="1600" b="0" baseline="30000" dirty="0" smtClean="0">
                <a:ln>
                  <a:solidFill>
                    <a:schemeClr val="tx1"/>
                  </a:solidFill>
                </a:ln>
                <a:latin typeface="+mn-lt"/>
              </a:rPr>
              <a:t>o</a:t>
            </a:r>
          </a:p>
        </p:txBody>
      </p:sp>
      <p:sp>
        <p:nvSpPr>
          <p:cNvPr id="9" name="Content Placeholder 2"/>
          <p:cNvSpPr txBox="1">
            <a:spLocks/>
          </p:cNvSpPr>
          <p:nvPr/>
        </p:nvSpPr>
        <p:spPr>
          <a:xfrm>
            <a:off x="241364" y="6025436"/>
            <a:ext cx="8238744" cy="369332"/>
          </a:xfrm>
          <a:prstGeom prst="rect">
            <a:avLst/>
          </a:prstGeom>
        </p:spPr>
        <p:txBody>
          <a:bodyPr vert="horz" lIns="91440" tIns="45720" rIns="91440" bIns="45720" rtlCol="0">
            <a:spAutoFit/>
          </a:bodyPr>
          <a:lstStyle>
            <a:lvl1pPr marL="342900" indent="-342900" algn="l" defTabSz="914400" rtl="0" eaLnBrk="1" latinLnBrk="0" hangingPunct="1">
              <a:spcBef>
                <a:spcPts val="1000"/>
              </a:spcBef>
              <a:buClrTx/>
              <a:buSzPct val="100000"/>
              <a:buFont typeface="Wingdings 2" pitchFamily="18" charset="2"/>
              <a:buChar char=""/>
              <a:defRPr sz="2400" b="1" kern="1200">
                <a:solidFill>
                  <a:schemeClr val="tx1"/>
                </a:solidFill>
                <a:latin typeface="Arial" pitchFamily="34" charset="0"/>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Arial" pitchFamily="34" charset="0"/>
                <a:ea typeface="+mn-ea"/>
                <a:cs typeface="Arial" pitchFamily="34" charset="0"/>
              </a:defRPr>
            </a:lvl2pPr>
            <a:lvl3pPr marL="1030288" indent="-346075" algn="l" defTabSz="914400" rtl="0" eaLnBrk="1" latinLnBrk="0" hangingPunct="1">
              <a:spcBef>
                <a:spcPts val="400"/>
              </a:spcBef>
              <a:buClrTx/>
              <a:buSzPct val="85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0" dirty="0" smtClean="0"/>
              <a:t>Vortex strength comparable to FUN3D</a:t>
            </a:r>
          </a:p>
        </p:txBody>
      </p:sp>
      <p:sp>
        <p:nvSpPr>
          <p:cNvPr id="10" name="Content Placeholder 2"/>
          <p:cNvSpPr txBox="1">
            <a:spLocks/>
          </p:cNvSpPr>
          <p:nvPr/>
        </p:nvSpPr>
        <p:spPr>
          <a:xfrm>
            <a:off x="241364" y="1100381"/>
            <a:ext cx="8238744" cy="369332"/>
          </a:xfrm>
          <a:prstGeom prst="rect">
            <a:avLst/>
          </a:prstGeom>
        </p:spPr>
        <p:txBody>
          <a:bodyPr vert="horz" lIns="91440" tIns="45720" rIns="91440" bIns="45720" rtlCol="0">
            <a:spAutoFit/>
          </a:bodyPr>
          <a:lstStyle>
            <a:lvl1pPr marL="342900" indent="-342900" algn="l" defTabSz="914400" rtl="0" eaLnBrk="1" latinLnBrk="0" hangingPunct="1">
              <a:spcBef>
                <a:spcPts val="1000"/>
              </a:spcBef>
              <a:buClrTx/>
              <a:buSzPct val="100000"/>
              <a:buFont typeface="Wingdings 2" pitchFamily="18" charset="2"/>
              <a:buChar char=""/>
              <a:defRPr sz="2400" b="1" kern="1200">
                <a:solidFill>
                  <a:schemeClr val="tx1"/>
                </a:solidFill>
                <a:latin typeface="Arial" pitchFamily="34" charset="0"/>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Arial" pitchFamily="34" charset="0"/>
                <a:ea typeface="+mn-ea"/>
                <a:cs typeface="Arial" pitchFamily="34" charset="0"/>
              </a:defRPr>
            </a:lvl2pPr>
            <a:lvl3pPr marL="1030288" indent="-346075" algn="l" defTabSz="914400" rtl="0" eaLnBrk="1" latinLnBrk="0" hangingPunct="1">
              <a:spcBef>
                <a:spcPts val="400"/>
              </a:spcBef>
              <a:buClrTx/>
              <a:buSzPct val="85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0" dirty="0" smtClean="0"/>
              <a:t>Wake age of 5.3</a:t>
            </a:r>
            <a:r>
              <a:rPr lang="en-US" sz="1800" b="0" baseline="30000" dirty="0" smtClean="0"/>
              <a:t>o</a:t>
            </a:r>
            <a:r>
              <a:rPr lang="en-US" sz="1800" b="0" dirty="0" smtClean="0"/>
              <a:t> – 45.3</a:t>
            </a:r>
            <a:r>
              <a:rPr lang="en-US" sz="1800" b="0" baseline="30000" dirty="0" smtClean="0"/>
              <a:t>o</a:t>
            </a:r>
          </a:p>
        </p:txBody>
      </p:sp>
    </p:spTree>
    <p:extLst>
      <p:ext uri="{BB962C8B-B14F-4D97-AF65-F5344CB8AC3E}">
        <p14:creationId xmlns:p14="http://schemas.microsoft.com/office/powerpoint/2010/main" val="1434409438"/>
      </p:ext>
    </p:extLst>
  </p:cSld>
  <p:clrMapOvr>
    <a:masterClrMapping/>
  </p:clrMapOvr>
  <mc:AlternateContent xmlns:mc="http://schemas.openxmlformats.org/markup-compatibility/2006" xmlns:p14="http://schemas.microsoft.com/office/powerpoint/2010/main">
    <mc:Choice Requires="p14">
      <p:transition spd="slow" p14:dur="2000" advTm="51833"/>
    </mc:Choice>
    <mc:Fallback xmlns="">
      <p:transition spd="slow" advTm="5183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136" y="264310"/>
            <a:ext cx="6810084" cy="584775"/>
          </a:xfrm>
        </p:spPr>
        <p:txBody>
          <a:bodyPr/>
          <a:lstStyle/>
          <a:p>
            <a:r>
              <a:rPr lang="en-US" dirty="0" smtClean="0"/>
              <a:t>Prediction of Vortex Roll-up</a:t>
            </a:r>
            <a:endParaRPr lang="en-US" dirty="0"/>
          </a:p>
        </p:txBody>
      </p:sp>
      <p:sp>
        <p:nvSpPr>
          <p:cNvPr id="11" name="Content Placeholder 2"/>
          <p:cNvSpPr txBox="1">
            <a:spLocks/>
          </p:cNvSpPr>
          <p:nvPr/>
        </p:nvSpPr>
        <p:spPr>
          <a:xfrm>
            <a:off x="211785" y="5156458"/>
            <a:ext cx="8238744" cy="1585049"/>
          </a:xfrm>
          <a:prstGeom prst="rect">
            <a:avLst/>
          </a:prstGeom>
        </p:spPr>
        <p:txBody>
          <a:bodyPr vert="horz" lIns="91440" tIns="45720" rIns="91440" bIns="45720" rtlCol="0">
            <a:spAutoFit/>
          </a:bodyPr>
          <a:lstStyle>
            <a:lvl1pPr marL="342900" indent="-342900" algn="l" defTabSz="914400" rtl="0" eaLnBrk="1" latinLnBrk="0" hangingPunct="1">
              <a:spcBef>
                <a:spcPts val="1000"/>
              </a:spcBef>
              <a:buClrTx/>
              <a:buSzPct val="100000"/>
              <a:buFont typeface="Wingdings 2" pitchFamily="18" charset="2"/>
              <a:buChar char=""/>
              <a:defRPr sz="2400" b="1" kern="1200">
                <a:solidFill>
                  <a:schemeClr val="tx1"/>
                </a:solidFill>
                <a:latin typeface="Arial" pitchFamily="34" charset="0"/>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Arial" pitchFamily="34" charset="0"/>
                <a:ea typeface="+mn-ea"/>
                <a:cs typeface="Arial" pitchFamily="34" charset="0"/>
              </a:defRPr>
            </a:lvl2pPr>
            <a:lvl3pPr marL="1030288" indent="-346075" algn="l" defTabSz="914400" rtl="0" eaLnBrk="1" latinLnBrk="0" hangingPunct="1">
              <a:spcBef>
                <a:spcPts val="400"/>
              </a:spcBef>
              <a:buClrTx/>
              <a:buSzPct val="85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0" dirty="0" smtClean="0"/>
              <a:t>Vortex formation and evolution well-captured within strand grid</a:t>
            </a:r>
          </a:p>
          <a:p>
            <a:pPr>
              <a:buFont typeface="Arial" panose="020B0604020202020204" pitchFamily="34" charset="0"/>
              <a:buChar char="•"/>
            </a:pPr>
            <a:r>
              <a:rPr lang="en-US" sz="1800" b="0" dirty="0" smtClean="0"/>
              <a:t>Solution dissipated when transferred to off-body</a:t>
            </a:r>
          </a:p>
          <a:p>
            <a:pPr>
              <a:buFont typeface="Arial" panose="020B0604020202020204" pitchFamily="34" charset="0"/>
              <a:buChar char="•"/>
            </a:pPr>
            <a:r>
              <a:rPr lang="en-US" sz="1800" b="0" dirty="0" smtClean="0"/>
              <a:t>Vortex transferred to off-body at younger wake age</a:t>
            </a:r>
          </a:p>
          <a:p>
            <a:pPr>
              <a:buFont typeface="Arial" panose="020B0604020202020204" pitchFamily="34" charset="0"/>
              <a:buChar char="•"/>
            </a:pPr>
            <a:r>
              <a:rPr lang="en-US" sz="1800" b="0" dirty="0" smtClean="0">
                <a:solidFill>
                  <a:srgbClr val="FF0000"/>
                </a:solidFill>
              </a:rPr>
              <a:t>Need to exercise AMR in off-body with additional levels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410" y="1241072"/>
            <a:ext cx="4114800" cy="3617595"/>
          </a:xfrm>
          <a:prstGeom prst="rect">
            <a:avLst/>
          </a:prstGeom>
        </p:spPr>
      </p:pic>
      <p:sp>
        <p:nvSpPr>
          <p:cNvPr id="6" name="TextBox 5"/>
          <p:cNvSpPr txBox="1"/>
          <p:nvPr/>
        </p:nvSpPr>
        <p:spPr>
          <a:xfrm>
            <a:off x="5056093" y="4218272"/>
            <a:ext cx="3316941" cy="584775"/>
          </a:xfrm>
          <a:prstGeom prst="rect">
            <a:avLst/>
          </a:prstGeom>
          <a:solidFill>
            <a:schemeClr val="bg1"/>
          </a:solidFill>
        </p:spPr>
        <p:txBody>
          <a:bodyPr wrap="square" rtlCol="0">
            <a:spAutoFit/>
          </a:bodyPr>
          <a:lstStyle/>
          <a:p>
            <a:pPr algn="ctr"/>
            <a:r>
              <a:rPr lang="en-US" dirty="0" smtClean="0">
                <a:solidFill>
                  <a:srgbClr val="8B001D"/>
                </a:solidFill>
              </a:rPr>
              <a:t>OVERFLOW as near-body solver in Helios </a:t>
            </a:r>
            <a:endParaRPr lang="en-US" dirty="0">
              <a:solidFill>
                <a:srgbClr val="8B001D"/>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44" y="1202496"/>
            <a:ext cx="4114800" cy="3656171"/>
          </a:xfrm>
          <a:prstGeom prst="rect">
            <a:avLst/>
          </a:prstGeom>
        </p:spPr>
      </p:pic>
      <p:sp>
        <p:nvSpPr>
          <p:cNvPr id="7" name="TextBox 6"/>
          <p:cNvSpPr txBox="1"/>
          <p:nvPr/>
        </p:nvSpPr>
        <p:spPr>
          <a:xfrm>
            <a:off x="526673" y="4341382"/>
            <a:ext cx="3316941" cy="338554"/>
          </a:xfrm>
          <a:prstGeom prst="rect">
            <a:avLst/>
          </a:prstGeom>
          <a:solidFill>
            <a:schemeClr val="bg1"/>
          </a:solidFill>
        </p:spPr>
        <p:txBody>
          <a:bodyPr wrap="square" rtlCol="0">
            <a:spAutoFit/>
          </a:bodyPr>
          <a:lstStyle/>
          <a:p>
            <a:pPr algn="ctr"/>
            <a:r>
              <a:rPr lang="en-US" dirty="0" smtClean="0">
                <a:solidFill>
                  <a:srgbClr val="8B001D"/>
                </a:solidFill>
              </a:rPr>
              <a:t> </a:t>
            </a:r>
            <a:r>
              <a:rPr lang="en-US" dirty="0">
                <a:solidFill>
                  <a:srgbClr val="8B001D"/>
                </a:solidFill>
              </a:rPr>
              <a:t>S</a:t>
            </a:r>
            <a:r>
              <a:rPr lang="en-US" dirty="0" smtClean="0">
                <a:solidFill>
                  <a:srgbClr val="8B001D"/>
                </a:solidFill>
              </a:rPr>
              <a:t>trand grid framework in Helios</a:t>
            </a:r>
            <a:endParaRPr lang="en-US" dirty="0">
              <a:solidFill>
                <a:srgbClr val="8B001D"/>
              </a:solidFill>
            </a:endParaRPr>
          </a:p>
        </p:txBody>
      </p:sp>
    </p:spTree>
    <p:extLst>
      <p:ext uri="{BB962C8B-B14F-4D97-AF65-F5344CB8AC3E}">
        <p14:creationId xmlns:p14="http://schemas.microsoft.com/office/powerpoint/2010/main" val="1920589808"/>
      </p:ext>
    </p:extLst>
  </p:cSld>
  <p:clrMapOvr>
    <a:masterClrMapping/>
  </p:clrMapOvr>
  <mc:AlternateContent xmlns:mc="http://schemas.openxmlformats.org/markup-compatibility/2006" xmlns:p14="http://schemas.microsoft.com/office/powerpoint/2010/main">
    <mc:Choice Requires="p14">
      <p:transition spd="slow" p14:dur="2000" advTm="81153"/>
    </mc:Choice>
    <mc:Fallback xmlns="">
      <p:transition spd="slow" advTm="8115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734" y="970280"/>
            <a:ext cx="2726537" cy="2649315"/>
          </a:xfrm>
          <a:prstGeom prst="rect">
            <a:avLst/>
          </a:prstGeom>
          <a:noFill/>
          <a:ln w="9525">
            <a:noFill/>
            <a:miter lim="800000"/>
            <a:headEnd/>
            <a:tailEnd/>
          </a:ln>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481" y="1061720"/>
            <a:ext cx="2724912" cy="2594306"/>
          </a:xfrm>
          <a:prstGeom prst="rect">
            <a:avLst/>
          </a:prstGeom>
        </p:spPr>
      </p:pic>
      <p:sp>
        <p:nvSpPr>
          <p:cNvPr id="8" name="Text Box 7"/>
          <p:cNvSpPr txBox="1">
            <a:spLocks noChangeArrowheads="1"/>
          </p:cNvSpPr>
          <p:nvPr/>
        </p:nvSpPr>
        <p:spPr bwMode="auto">
          <a:xfrm>
            <a:off x="-10666" y="3164840"/>
            <a:ext cx="971550" cy="336550"/>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en-US" sz="1600" dirty="0">
                <a:ln>
                  <a:solidFill>
                    <a:schemeClr val="tx1"/>
                  </a:solidFill>
                </a:ln>
                <a:latin typeface="Symbol" pitchFamily="18" charset="2"/>
              </a:rPr>
              <a:t>Y </a:t>
            </a:r>
            <a:r>
              <a:rPr lang="en-US" sz="1600" dirty="0">
                <a:ln>
                  <a:solidFill>
                    <a:schemeClr val="tx1"/>
                  </a:solidFill>
                </a:ln>
              </a:rPr>
              <a:t>= </a:t>
            </a:r>
            <a:r>
              <a:rPr lang="en-US" sz="1600" dirty="0" smtClean="0">
                <a:ln>
                  <a:solidFill>
                    <a:schemeClr val="tx1"/>
                  </a:solidFill>
                </a:ln>
              </a:rPr>
              <a:t>70</a:t>
            </a:r>
            <a:r>
              <a:rPr lang="en-US" sz="1600" baseline="30000" dirty="0" smtClean="0">
                <a:ln>
                  <a:solidFill>
                    <a:schemeClr val="tx1"/>
                  </a:solidFill>
                </a:ln>
              </a:rPr>
              <a:t>o</a:t>
            </a:r>
            <a:endParaRPr lang="en-US" sz="1600" baseline="30000" dirty="0">
              <a:ln>
                <a:solidFill>
                  <a:schemeClr val="tx1"/>
                </a:solidFill>
              </a:ln>
            </a:endParaRPr>
          </a:p>
        </p:txBody>
      </p:sp>
      <p:sp>
        <p:nvSpPr>
          <p:cNvPr id="9" name="Text Box 7"/>
          <p:cNvSpPr txBox="1">
            <a:spLocks noChangeArrowheads="1"/>
          </p:cNvSpPr>
          <p:nvPr/>
        </p:nvSpPr>
        <p:spPr bwMode="auto">
          <a:xfrm>
            <a:off x="3373814" y="3164840"/>
            <a:ext cx="971550" cy="336550"/>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en-US" sz="1600" dirty="0">
                <a:ln>
                  <a:solidFill>
                    <a:schemeClr val="tx1"/>
                  </a:solidFill>
                </a:ln>
                <a:latin typeface="Symbol" pitchFamily="18" charset="2"/>
              </a:rPr>
              <a:t>Y </a:t>
            </a:r>
            <a:r>
              <a:rPr lang="en-US" sz="1600" dirty="0">
                <a:ln>
                  <a:solidFill>
                    <a:schemeClr val="tx1"/>
                  </a:solidFill>
                </a:ln>
              </a:rPr>
              <a:t>= 20</a:t>
            </a:r>
            <a:r>
              <a:rPr lang="en-US" sz="1600" baseline="30000" dirty="0">
                <a:ln>
                  <a:solidFill>
                    <a:schemeClr val="tx1"/>
                  </a:solidFill>
                </a:ln>
              </a:rPr>
              <a:t>o</a:t>
            </a:r>
          </a:p>
        </p:txBody>
      </p:sp>
      <p:sp>
        <p:nvSpPr>
          <p:cNvPr id="10" name="Left Arrow 9"/>
          <p:cNvSpPr/>
          <p:nvPr/>
        </p:nvSpPr>
        <p:spPr>
          <a:xfrm>
            <a:off x="2382328" y="1427480"/>
            <a:ext cx="840079" cy="16484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92970" y="1061720"/>
            <a:ext cx="1116997" cy="338554"/>
          </a:xfrm>
          <a:prstGeom prst="rect">
            <a:avLst/>
          </a:prstGeom>
          <a:noFill/>
        </p:spPr>
        <p:txBody>
          <a:bodyPr wrap="square" rtlCol="0">
            <a:spAutoFit/>
          </a:bodyPr>
          <a:lstStyle/>
          <a:p>
            <a:r>
              <a:rPr lang="en-US" dirty="0"/>
              <a:t>y</a:t>
            </a:r>
            <a:r>
              <a:rPr lang="en-US" dirty="0" smtClean="0"/>
              <a:t>/R = 0.7</a:t>
            </a:r>
            <a:endParaRPr lang="en-US" dirty="0"/>
          </a:p>
        </p:txBody>
      </p:sp>
      <p:sp>
        <p:nvSpPr>
          <p:cNvPr id="12" name="Left Arrow 11"/>
          <p:cNvSpPr/>
          <p:nvPr/>
        </p:nvSpPr>
        <p:spPr>
          <a:xfrm>
            <a:off x="5589670" y="1427480"/>
            <a:ext cx="840079" cy="16484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939099" y="1061720"/>
            <a:ext cx="1116997" cy="338554"/>
          </a:xfrm>
          <a:prstGeom prst="rect">
            <a:avLst/>
          </a:prstGeom>
          <a:noFill/>
        </p:spPr>
        <p:txBody>
          <a:bodyPr wrap="square" rtlCol="0">
            <a:spAutoFit/>
          </a:bodyPr>
          <a:lstStyle/>
          <a:p>
            <a:r>
              <a:rPr lang="en-US" dirty="0"/>
              <a:t>y</a:t>
            </a:r>
            <a:r>
              <a:rPr lang="en-US" dirty="0" smtClean="0"/>
              <a:t>/R = 0.7</a:t>
            </a:r>
            <a:endParaRPr lang="en-US" dirty="0"/>
          </a:p>
        </p:txBody>
      </p:sp>
      <p:sp>
        <p:nvSpPr>
          <p:cNvPr id="2" name="Title 1"/>
          <p:cNvSpPr>
            <a:spLocks noGrp="1"/>
          </p:cNvSpPr>
          <p:nvPr>
            <p:ph type="title"/>
          </p:nvPr>
        </p:nvSpPr>
        <p:spPr>
          <a:xfrm>
            <a:off x="1774825" y="0"/>
            <a:ext cx="5848350" cy="990600"/>
          </a:xfrm>
        </p:spPr>
        <p:txBody>
          <a:bodyPr/>
          <a:lstStyle/>
          <a:p>
            <a:r>
              <a:rPr lang="en-US" dirty="0" smtClean="0"/>
              <a:t>Prediction of Vortex Convection</a:t>
            </a: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2275" y="3630399"/>
            <a:ext cx="6391114" cy="2988879"/>
          </a:xfrm>
          <a:prstGeom prst="rect">
            <a:avLst/>
          </a:prstGeom>
        </p:spPr>
      </p:pic>
      <p:sp>
        <p:nvSpPr>
          <p:cNvPr id="14" name="TextBox 13"/>
          <p:cNvSpPr txBox="1"/>
          <p:nvPr/>
        </p:nvSpPr>
        <p:spPr>
          <a:xfrm>
            <a:off x="6775110" y="4938184"/>
            <a:ext cx="2454583" cy="369332"/>
          </a:xfrm>
          <a:prstGeom prst="rect">
            <a:avLst/>
          </a:prstGeom>
          <a:noFill/>
        </p:spPr>
        <p:txBody>
          <a:bodyPr wrap="none" rtlCol="0">
            <a:spAutoFit/>
          </a:bodyPr>
          <a:lstStyle/>
          <a:p>
            <a:r>
              <a:rPr lang="en-US" sz="1800" b="0" dirty="0" smtClean="0"/>
              <a:t>Vortices well identified</a:t>
            </a:r>
            <a:endParaRPr lang="en-US" sz="1800" b="0" dirty="0"/>
          </a:p>
        </p:txBody>
      </p:sp>
      <p:sp>
        <p:nvSpPr>
          <p:cNvPr id="15" name="Text Box 7"/>
          <p:cNvSpPr txBox="1">
            <a:spLocks noChangeArrowheads="1"/>
          </p:cNvSpPr>
          <p:nvPr/>
        </p:nvSpPr>
        <p:spPr bwMode="auto">
          <a:xfrm>
            <a:off x="6111721" y="2052813"/>
            <a:ext cx="2904749" cy="707886"/>
          </a:xfrm>
          <a:prstGeom prst="rect">
            <a:avLst/>
          </a:prstGeom>
          <a:solidFill>
            <a:schemeClr val="bg1"/>
          </a:solidFill>
          <a:ln w="12700">
            <a:solidFill>
              <a:schemeClr val="tx1"/>
            </a:solidFill>
            <a:miter lim="800000"/>
            <a:headEnd/>
            <a:tailEnd/>
          </a:ln>
        </p:spPr>
        <p:txBody>
          <a:bodyPr wrap="square">
            <a:spAutoFit/>
          </a:bodyPr>
          <a:lstStyle/>
          <a:p>
            <a:pPr>
              <a:spcBef>
                <a:spcPct val="50000"/>
              </a:spcBef>
            </a:pPr>
            <a:r>
              <a:rPr lang="en-US" b="0" dirty="0" smtClean="0">
                <a:ln>
                  <a:solidFill>
                    <a:schemeClr val="tx1"/>
                  </a:solidFill>
                </a:ln>
                <a:latin typeface="+mn-lt"/>
              </a:rPr>
              <a:t>Measurement</a:t>
            </a:r>
            <a:r>
              <a:rPr lang="en-US" sz="1600" b="0" dirty="0" smtClean="0">
                <a:ln>
                  <a:solidFill>
                    <a:schemeClr val="tx1"/>
                  </a:solidFill>
                </a:ln>
                <a:latin typeface="+mn-lt"/>
              </a:rPr>
              <a:t> 17-19, </a:t>
            </a:r>
            <a:r>
              <a:rPr lang="en-US" sz="1600" b="0" dirty="0">
                <a:ln>
                  <a:solidFill>
                    <a:schemeClr val="tx1"/>
                  </a:solidFill>
                </a:ln>
                <a:latin typeface="Symbol" panose="05050102010706020507" pitchFamily="18" charset="2"/>
              </a:rPr>
              <a:t>Y</a:t>
            </a:r>
            <a:r>
              <a:rPr lang="en-US" sz="1600" b="0" dirty="0">
                <a:ln>
                  <a:solidFill>
                    <a:schemeClr val="tx1"/>
                  </a:solidFill>
                </a:ln>
                <a:latin typeface="+mn-lt"/>
              </a:rPr>
              <a:t> = </a:t>
            </a:r>
            <a:r>
              <a:rPr lang="en-US" b="0" dirty="0" smtClean="0">
                <a:ln>
                  <a:solidFill>
                    <a:schemeClr val="tx1"/>
                  </a:solidFill>
                </a:ln>
                <a:latin typeface="+mn-lt"/>
              </a:rPr>
              <a:t>70</a:t>
            </a:r>
            <a:r>
              <a:rPr lang="en-US" sz="1600" b="0" baseline="30000" dirty="0" smtClean="0">
                <a:ln>
                  <a:solidFill>
                    <a:schemeClr val="tx1"/>
                  </a:solidFill>
                </a:ln>
                <a:latin typeface="+mn-lt"/>
              </a:rPr>
              <a:t>o</a:t>
            </a:r>
            <a:endParaRPr lang="en-US" sz="1600" b="0" dirty="0" smtClean="0">
              <a:ln>
                <a:solidFill>
                  <a:schemeClr val="tx1"/>
                </a:solidFill>
              </a:ln>
              <a:latin typeface="+mn-lt"/>
            </a:endParaRPr>
          </a:p>
          <a:p>
            <a:pPr>
              <a:spcBef>
                <a:spcPct val="50000"/>
              </a:spcBef>
            </a:pPr>
            <a:r>
              <a:rPr lang="en-US" b="0" dirty="0" smtClean="0">
                <a:ln>
                  <a:solidFill>
                    <a:schemeClr val="tx1"/>
                  </a:solidFill>
                </a:ln>
                <a:latin typeface="+mn-lt"/>
              </a:rPr>
              <a:t>Measurement</a:t>
            </a:r>
            <a:r>
              <a:rPr lang="en-US" sz="1600" b="0" dirty="0" smtClean="0">
                <a:ln>
                  <a:solidFill>
                    <a:schemeClr val="tx1"/>
                  </a:solidFill>
                </a:ln>
                <a:latin typeface="+mn-lt"/>
              </a:rPr>
              <a:t> 20-23, </a:t>
            </a:r>
            <a:r>
              <a:rPr lang="en-US" sz="1600" b="0" dirty="0" smtClean="0">
                <a:ln>
                  <a:solidFill>
                    <a:schemeClr val="tx1"/>
                  </a:solidFill>
                </a:ln>
                <a:latin typeface="Symbol" panose="05050102010706020507" pitchFamily="18" charset="2"/>
              </a:rPr>
              <a:t>Y</a:t>
            </a:r>
            <a:r>
              <a:rPr lang="en-US" sz="1600" b="0" dirty="0" smtClean="0">
                <a:ln>
                  <a:solidFill>
                    <a:schemeClr val="tx1"/>
                  </a:solidFill>
                </a:ln>
                <a:latin typeface="+mn-lt"/>
              </a:rPr>
              <a:t> </a:t>
            </a:r>
            <a:r>
              <a:rPr lang="en-US" sz="1600" b="0" dirty="0">
                <a:ln>
                  <a:solidFill>
                    <a:schemeClr val="tx1"/>
                  </a:solidFill>
                </a:ln>
                <a:latin typeface="+mn-lt"/>
              </a:rPr>
              <a:t>=</a:t>
            </a:r>
            <a:r>
              <a:rPr lang="en-US" sz="1600" b="0" dirty="0" smtClean="0">
                <a:ln>
                  <a:solidFill>
                    <a:schemeClr val="tx1"/>
                  </a:solidFill>
                </a:ln>
                <a:latin typeface="+mn-lt"/>
              </a:rPr>
              <a:t> 20</a:t>
            </a:r>
            <a:r>
              <a:rPr lang="en-US" sz="1600" b="0" baseline="30000" dirty="0" smtClean="0">
                <a:ln>
                  <a:solidFill>
                    <a:schemeClr val="tx1"/>
                  </a:solidFill>
                </a:ln>
                <a:latin typeface="+mn-lt"/>
              </a:rPr>
              <a:t>o</a:t>
            </a:r>
          </a:p>
        </p:txBody>
      </p:sp>
    </p:spTree>
    <p:extLst>
      <p:ext uri="{BB962C8B-B14F-4D97-AF65-F5344CB8AC3E}">
        <p14:creationId xmlns:p14="http://schemas.microsoft.com/office/powerpoint/2010/main" val="3573483014"/>
      </p:ext>
    </p:extLst>
  </p:cSld>
  <p:clrMapOvr>
    <a:masterClrMapping/>
  </p:clrMapOvr>
  <mc:AlternateContent xmlns:mc="http://schemas.openxmlformats.org/markup-compatibility/2006" xmlns:p14="http://schemas.microsoft.com/office/powerpoint/2010/main">
    <mc:Choice Requires="p14">
      <p:transition spd="slow" p14:dur="2000" advTm="21471"/>
    </mc:Choice>
    <mc:Fallback xmlns="">
      <p:transition spd="slow" advTm="2147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825" y="-84136"/>
            <a:ext cx="5848350" cy="990600"/>
          </a:xfrm>
        </p:spPr>
        <p:txBody>
          <a:bodyPr/>
          <a:lstStyle/>
          <a:p>
            <a:r>
              <a:rPr lang="en-US" dirty="0" smtClean="0"/>
              <a:t>Wake Comparison – Positions 17-23</a:t>
            </a:r>
            <a:endParaRPr lang="en-US" dirty="0"/>
          </a:p>
        </p:txBody>
      </p:sp>
      <p:sp>
        <p:nvSpPr>
          <p:cNvPr id="8" name="Content Placeholder 2"/>
          <p:cNvSpPr>
            <a:spLocks noGrp="1"/>
          </p:cNvSpPr>
          <p:nvPr>
            <p:ph idx="1"/>
          </p:nvPr>
        </p:nvSpPr>
        <p:spPr>
          <a:xfrm>
            <a:off x="217715" y="4404789"/>
            <a:ext cx="8238744" cy="2472472"/>
          </a:xfrm>
        </p:spPr>
        <p:txBody>
          <a:bodyPr/>
          <a:lstStyle/>
          <a:p>
            <a:pPr>
              <a:buClrTx/>
              <a:buSzPct val="100000"/>
              <a:buFont typeface="Arial" panose="020B0604020202020204" pitchFamily="34" charset="0"/>
              <a:buChar char="•"/>
            </a:pPr>
            <a:r>
              <a:rPr lang="en-US" sz="1800" b="0" dirty="0" smtClean="0">
                <a:latin typeface="+mn-lt"/>
              </a:rPr>
              <a:t>Vortex position predicted similar to other CFD</a:t>
            </a:r>
          </a:p>
          <a:p>
            <a:pPr>
              <a:buClrTx/>
              <a:buSzPct val="100000"/>
              <a:buFont typeface="Arial" panose="020B0604020202020204" pitchFamily="34" charset="0"/>
              <a:buChar char="•"/>
            </a:pPr>
            <a:r>
              <a:rPr lang="en-US" sz="1800" b="0" dirty="0" smtClean="0">
                <a:latin typeface="+mn-lt"/>
              </a:rPr>
              <a:t>Vortex strength at position 17 </a:t>
            </a:r>
          </a:p>
          <a:p>
            <a:pPr lvl="1">
              <a:buClrTx/>
              <a:buSzPct val="100000"/>
              <a:buFont typeface="Arial" panose="020B0604020202020204" pitchFamily="34" charset="0"/>
              <a:buChar char="‒"/>
            </a:pPr>
            <a:r>
              <a:rPr lang="en-US" sz="1600" dirty="0">
                <a:latin typeface="+mn-lt"/>
              </a:rPr>
              <a:t>C</a:t>
            </a:r>
            <a:r>
              <a:rPr lang="en-US" sz="1600" b="0" dirty="0" smtClean="0">
                <a:latin typeface="+mn-lt"/>
              </a:rPr>
              <a:t>omparable to FUN3D</a:t>
            </a:r>
          </a:p>
          <a:p>
            <a:pPr lvl="1">
              <a:buClrTx/>
              <a:buSzPct val="100000"/>
              <a:buFont typeface="Arial" panose="020B0604020202020204" pitchFamily="34" charset="0"/>
              <a:buChar char="‒"/>
            </a:pPr>
            <a:r>
              <a:rPr lang="en-US" sz="1600" dirty="0">
                <a:latin typeface="+mn-lt"/>
              </a:rPr>
              <a:t>L</a:t>
            </a:r>
            <a:r>
              <a:rPr lang="en-US" sz="1600" b="0" dirty="0" smtClean="0">
                <a:latin typeface="+mn-lt"/>
              </a:rPr>
              <a:t>ower than OVERFLOW</a:t>
            </a:r>
          </a:p>
          <a:p>
            <a:pPr>
              <a:buFont typeface="Arial" panose="020B0604020202020204" pitchFamily="34" charset="0"/>
              <a:buChar char="•"/>
            </a:pPr>
            <a:r>
              <a:rPr lang="en-US" sz="1800" b="0" dirty="0" smtClean="0">
                <a:latin typeface="+mn-lt"/>
              </a:rPr>
              <a:t>Vortex strength at position 18-23</a:t>
            </a:r>
          </a:p>
          <a:p>
            <a:pPr lvl="1">
              <a:buFont typeface="Arial" panose="020B0604020202020204" pitchFamily="34" charset="0"/>
              <a:buChar char="‒"/>
            </a:pPr>
            <a:r>
              <a:rPr lang="en-US" sz="1600" b="0" dirty="0" smtClean="0">
                <a:latin typeface="+mn-lt"/>
              </a:rPr>
              <a:t>Comparable or better than OVERFLOW</a:t>
            </a:r>
            <a:endParaRPr lang="en-US" sz="1600" dirty="0" smtClean="0">
              <a:latin typeface="+mn-l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499" r="10396"/>
          <a:stretch/>
        </p:blipFill>
        <p:spPr>
          <a:xfrm>
            <a:off x="84899" y="838629"/>
            <a:ext cx="4016163" cy="356616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7909" r="9667"/>
          <a:stretch/>
        </p:blipFill>
        <p:spPr>
          <a:xfrm>
            <a:off x="4228578" y="810173"/>
            <a:ext cx="3978863" cy="3566160"/>
          </a:xfrm>
          <a:prstGeom prst="rect">
            <a:avLst/>
          </a:prstGeom>
        </p:spPr>
      </p:pic>
      <p:sp>
        <p:nvSpPr>
          <p:cNvPr id="6" name="TextBox 5"/>
          <p:cNvSpPr txBox="1"/>
          <p:nvPr/>
        </p:nvSpPr>
        <p:spPr>
          <a:xfrm>
            <a:off x="449451" y="2621709"/>
            <a:ext cx="3047177" cy="369332"/>
          </a:xfrm>
          <a:prstGeom prst="rect">
            <a:avLst/>
          </a:prstGeom>
          <a:noFill/>
        </p:spPr>
        <p:txBody>
          <a:bodyPr wrap="square" rtlCol="0">
            <a:spAutoFit/>
          </a:bodyPr>
          <a:lstStyle/>
          <a:p>
            <a:pPr algn="ctr"/>
            <a:r>
              <a:rPr lang="en-US" b="1" dirty="0" smtClean="0">
                <a:solidFill>
                  <a:srgbClr val="FF0000"/>
                </a:solidFill>
              </a:rPr>
              <a:t>Vortex Position</a:t>
            </a:r>
            <a:endParaRPr lang="en-US" b="1" dirty="0">
              <a:solidFill>
                <a:srgbClr val="FF0000"/>
              </a:solidFill>
            </a:endParaRPr>
          </a:p>
        </p:txBody>
      </p:sp>
      <p:sp>
        <p:nvSpPr>
          <p:cNvPr id="7" name="TextBox 6"/>
          <p:cNvSpPr txBox="1"/>
          <p:nvPr/>
        </p:nvSpPr>
        <p:spPr>
          <a:xfrm>
            <a:off x="4871634" y="1025616"/>
            <a:ext cx="3047177" cy="369332"/>
          </a:xfrm>
          <a:prstGeom prst="rect">
            <a:avLst/>
          </a:prstGeom>
          <a:noFill/>
        </p:spPr>
        <p:txBody>
          <a:bodyPr wrap="square" rtlCol="0">
            <a:spAutoFit/>
          </a:bodyPr>
          <a:lstStyle/>
          <a:p>
            <a:pPr algn="ctr"/>
            <a:r>
              <a:rPr lang="en-US" b="1" dirty="0" smtClean="0">
                <a:solidFill>
                  <a:srgbClr val="FF0000"/>
                </a:solidFill>
              </a:rPr>
              <a:t>Vortex Strength</a:t>
            </a:r>
            <a:endParaRPr lang="en-US" b="1" dirty="0">
              <a:solidFill>
                <a:srgbClr val="FF0000"/>
              </a:solidFill>
            </a:endParaRPr>
          </a:p>
        </p:txBody>
      </p:sp>
      <p:pic>
        <p:nvPicPr>
          <p:cNvPr id="9" name="Content Placeholder 1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760627" y="4702596"/>
            <a:ext cx="1943219" cy="1888182"/>
          </a:xfrm>
          <a:prstGeom prst="rect">
            <a:avLst/>
          </a:prstGeom>
          <a:noFill/>
          <a:ln w="9525">
            <a:noFill/>
            <a:miter lim="800000"/>
            <a:headEnd/>
            <a:tailEnd/>
          </a:ln>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0934" y="4685143"/>
            <a:ext cx="1988182" cy="1892888"/>
          </a:xfrm>
          <a:prstGeom prst="rect">
            <a:avLst/>
          </a:prstGeom>
        </p:spPr>
      </p:pic>
      <p:sp>
        <p:nvSpPr>
          <p:cNvPr id="11" name="Text Box 7"/>
          <p:cNvSpPr txBox="1">
            <a:spLocks noChangeArrowheads="1"/>
          </p:cNvSpPr>
          <p:nvPr/>
        </p:nvSpPr>
        <p:spPr bwMode="auto">
          <a:xfrm>
            <a:off x="5367406" y="6409756"/>
            <a:ext cx="971550" cy="336550"/>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en-US" sz="1600" dirty="0">
                <a:ln>
                  <a:solidFill>
                    <a:schemeClr val="tx1"/>
                  </a:solidFill>
                </a:ln>
                <a:latin typeface="Symbol" pitchFamily="18" charset="2"/>
              </a:rPr>
              <a:t>Y </a:t>
            </a:r>
            <a:r>
              <a:rPr lang="en-US" sz="1600" dirty="0">
                <a:ln>
                  <a:solidFill>
                    <a:schemeClr val="tx1"/>
                  </a:solidFill>
                </a:ln>
              </a:rPr>
              <a:t>= </a:t>
            </a:r>
            <a:r>
              <a:rPr lang="en-US" sz="1600" dirty="0" smtClean="0">
                <a:ln>
                  <a:solidFill>
                    <a:schemeClr val="tx1"/>
                  </a:solidFill>
                </a:ln>
              </a:rPr>
              <a:t>70</a:t>
            </a:r>
            <a:r>
              <a:rPr lang="en-US" sz="1600" baseline="30000" dirty="0" smtClean="0">
                <a:ln>
                  <a:solidFill>
                    <a:schemeClr val="tx1"/>
                  </a:solidFill>
                </a:ln>
              </a:rPr>
              <a:t>o</a:t>
            </a:r>
            <a:endParaRPr lang="en-US" sz="1600" baseline="30000" dirty="0">
              <a:ln>
                <a:solidFill>
                  <a:schemeClr val="tx1"/>
                </a:solidFill>
              </a:ln>
            </a:endParaRPr>
          </a:p>
        </p:txBody>
      </p:sp>
      <p:sp>
        <p:nvSpPr>
          <p:cNvPr id="12" name="Text Box 7"/>
          <p:cNvSpPr txBox="1">
            <a:spLocks noChangeArrowheads="1"/>
          </p:cNvSpPr>
          <p:nvPr/>
        </p:nvSpPr>
        <p:spPr bwMode="auto">
          <a:xfrm>
            <a:off x="7519746" y="6415556"/>
            <a:ext cx="971550" cy="336550"/>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en-US" sz="1600" dirty="0">
                <a:ln>
                  <a:solidFill>
                    <a:schemeClr val="tx1"/>
                  </a:solidFill>
                </a:ln>
                <a:latin typeface="Symbol" pitchFamily="18" charset="2"/>
              </a:rPr>
              <a:t>Y </a:t>
            </a:r>
            <a:r>
              <a:rPr lang="en-US" sz="1600" dirty="0">
                <a:ln>
                  <a:solidFill>
                    <a:schemeClr val="tx1"/>
                  </a:solidFill>
                </a:ln>
              </a:rPr>
              <a:t>= 20</a:t>
            </a:r>
            <a:r>
              <a:rPr lang="en-US" sz="1600" baseline="30000" dirty="0">
                <a:ln>
                  <a:solidFill>
                    <a:schemeClr val="tx1"/>
                  </a:solidFill>
                </a:ln>
              </a:rPr>
              <a:t>o</a:t>
            </a:r>
          </a:p>
        </p:txBody>
      </p:sp>
      <p:sp>
        <p:nvSpPr>
          <p:cNvPr id="15" name="Left Arrow 14"/>
          <p:cNvSpPr/>
          <p:nvPr/>
        </p:nvSpPr>
        <p:spPr>
          <a:xfrm>
            <a:off x="8716959" y="4938291"/>
            <a:ext cx="349429" cy="14738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29255" y="4702596"/>
            <a:ext cx="807736" cy="276999"/>
          </a:xfrm>
          <a:prstGeom prst="rect">
            <a:avLst/>
          </a:prstGeom>
          <a:noFill/>
        </p:spPr>
        <p:txBody>
          <a:bodyPr wrap="square" rtlCol="0">
            <a:spAutoFit/>
          </a:bodyPr>
          <a:lstStyle/>
          <a:p>
            <a:r>
              <a:rPr lang="en-US" sz="1200" dirty="0"/>
              <a:t>y</a:t>
            </a:r>
            <a:r>
              <a:rPr lang="en-US" sz="1200" dirty="0" smtClean="0"/>
              <a:t>/R = 0.7</a:t>
            </a:r>
            <a:endParaRPr lang="en-US" sz="1200" dirty="0"/>
          </a:p>
        </p:txBody>
      </p:sp>
      <p:sp>
        <p:nvSpPr>
          <p:cNvPr id="3" name="Oval 2"/>
          <p:cNvSpPr/>
          <p:nvPr/>
        </p:nvSpPr>
        <p:spPr bwMode="auto">
          <a:xfrm>
            <a:off x="5154705" y="4909746"/>
            <a:ext cx="636495" cy="192405"/>
          </a:xfrm>
          <a:prstGeom prst="ellipse">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
        <p:nvSpPr>
          <p:cNvPr id="17" name="Oval 16"/>
          <p:cNvSpPr/>
          <p:nvPr/>
        </p:nvSpPr>
        <p:spPr bwMode="auto">
          <a:xfrm>
            <a:off x="7763433" y="4909746"/>
            <a:ext cx="910114" cy="183439"/>
          </a:xfrm>
          <a:prstGeom prst="ellipse">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59269318"/>
      </p:ext>
    </p:extLst>
  </p:cSld>
  <p:clrMapOvr>
    <a:masterClrMapping/>
  </p:clrMapOvr>
  <mc:AlternateContent xmlns:mc="http://schemas.openxmlformats.org/markup-compatibility/2006" xmlns:p14="http://schemas.microsoft.com/office/powerpoint/2010/main">
    <mc:Choice Requires="p14">
      <p:transition spd="slow" p14:dur="2000" advTm="94470"/>
    </mc:Choice>
    <mc:Fallback xmlns="">
      <p:transition spd="slow" advTm="9447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9854" y="1196385"/>
            <a:ext cx="4114800" cy="3656171"/>
          </a:xfrm>
          <a:prstGeom prst="rect">
            <a:avLst/>
          </a:prstGeom>
        </p:spPr>
      </p:pic>
      <p:cxnSp>
        <p:nvCxnSpPr>
          <p:cNvPr id="24" name="Straight Arrow Connector 23"/>
          <p:cNvCxnSpPr/>
          <p:nvPr/>
        </p:nvCxnSpPr>
        <p:spPr bwMode="auto">
          <a:xfrm flipH="1">
            <a:off x="5848411" y="1528005"/>
            <a:ext cx="320963" cy="240145"/>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22" name="Straight Arrow Connector 21"/>
          <p:cNvCxnSpPr/>
          <p:nvPr/>
        </p:nvCxnSpPr>
        <p:spPr bwMode="auto">
          <a:xfrm flipH="1" flipV="1">
            <a:off x="8447743" y="3879247"/>
            <a:ext cx="157179" cy="37318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3" name="TextBox 22"/>
          <p:cNvSpPr txBox="1"/>
          <p:nvPr/>
        </p:nvSpPr>
        <p:spPr>
          <a:xfrm>
            <a:off x="8404451" y="4222586"/>
            <a:ext cx="1394691" cy="338554"/>
          </a:xfrm>
          <a:prstGeom prst="rect">
            <a:avLst/>
          </a:prstGeom>
          <a:noFill/>
        </p:spPr>
        <p:txBody>
          <a:bodyPr wrap="square" rtlCol="0">
            <a:spAutoFit/>
          </a:bodyPr>
          <a:lstStyle/>
          <a:p>
            <a:r>
              <a:rPr lang="en-US" dirty="0" smtClean="0">
                <a:solidFill>
                  <a:srgbClr val="FF0000"/>
                </a:solidFill>
              </a:rPr>
              <a:t>Tip</a:t>
            </a:r>
            <a:endParaRPr lang="en-US" dirty="0">
              <a:solidFill>
                <a:srgbClr val="FF0000"/>
              </a:solidFill>
            </a:endParaRPr>
          </a:p>
        </p:txBody>
      </p:sp>
      <p:sp>
        <p:nvSpPr>
          <p:cNvPr id="2" name="Title 1"/>
          <p:cNvSpPr>
            <a:spLocks noGrp="1"/>
          </p:cNvSpPr>
          <p:nvPr>
            <p:ph type="title"/>
          </p:nvPr>
        </p:nvSpPr>
        <p:spPr/>
        <p:txBody>
          <a:bodyPr/>
          <a:lstStyle/>
          <a:p>
            <a:r>
              <a:rPr lang="en-US" dirty="0" smtClean="0"/>
              <a:t>Predicted Wake</a:t>
            </a:r>
            <a:endParaRPr lang="en-US" dirty="0"/>
          </a:p>
        </p:txBody>
      </p:sp>
      <p:sp>
        <p:nvSpPr>
          <p:cNvPr id="5" name="Content Placeholder 2"/>
          <p:cNvSpPr>
            <a:spLocks noGrp="1"/>
          </p:cNvSpPr>
          <p:nvPr>
            <p:ph idx="1"/>
          </p:nvPr>
        </p:nvSpPr>
        <p:spPr>
          <a:xfrm>
            <a:off x="24272" y="5168421"/>
            <a:ext cx="9094328" cy="1611069"/>
          </a:xfrm>
        </p:spPr>
        <p:txBody>
          <a:bodyPr/>
          <a:lstStyle/>
          <a:p>
            <a:pPr>
              <a:buClrTx/>
              <a:buSzPct val="100000"/>
              <a:buFont typeface="Arial" panose="020B0604020202020204" pitchFamily="34" charset="0"/>
              <a:buChar char="•"/>
            </a:pPr>
            <a:r>
              <a:rPr lang="en-US" sz="2000" b="0" dirty="0" err="1" smtClean="0">
                <a:latin typeface="+mn-lt"/>
              </a:rPr>
              <a:t>Iso</a:t>
            </a:r>
            <a:r>
              <a:rPr lang="en-US" sz="2000" b="0" dirty="0" smtClean="0">
                <a:latin typeface="+mn-lt"/>
              </a:rPr>
              <a:t>-surface of Q-criterion</a:t>
            </a:r>
          </a:p>
          <a:p>
            <a:pPr>
              <a:buClrTx/>
              <a:buSzPct val="100000"/>
              <a:buFont typeface="Arial" panose="020B0604020202020204" pitchFamily="34" charset="0"/>
              <a:buChar char="•"/>
            </a:pPr>
            <a:r>
              <a:rPr lang="en-US" sz="2000" b="0" dirty="0" smtClean="0">
                <a:latin typeface="+mn-lt"/>
              </a:rPr>
              <a:t>Several interaction of vortices with blade</a:t>
            </a:r>
          </a:p>
          <a:p>
            <a:pPr>
              <a:buClrTx/>
              <a:buSzPct val="100000"/>
              <a:buFont typeface="Arial" panose="020B0604020202020204" pitchFamily="34" charset="0"/>
              <a:buChar char="•"/>
            </a:pPr>
            <a:r>
              <a:rPr lang="en-US" dirty="0" smtClean="0">
                <a:latin typeface="+mn-lt"/>
              </a:rPr>
              <a:t>Returning vortex has less chance of re-entering coarser portion of blade grid</a:t>
            </a:r>
            <a:endParaRPr lang="en-US" sz="2000" b="0" dirty="0" smtClean="0">
              <a:latin typeface="+mn-lt"/>
            </a:endParaRPr>
          </a:p>
        </p:txBody>
      </p:sp>
      <p:pic>
        <p:nvPicPr>
          <p:cNvPr id="3" name="hart_movi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20073" y="990600"/>
            <a:ext cx="4572638" cy="4067743"/>
          </a:xfrm>
          <a:prstGeom prst="rect">
            <a:avLst/>
          </a:prstGeom>
        </p:spPr>
      </p:pic>
      <p:sp>
        <p:nvSpPr>
          <p:cNvPr id="8" name="TextBox 7"/>
          <p:cNvSpPr txBox="1"/>
          <p:nvPr/>
        </p:nvSpPr>
        <p:spPr>
          <a:xfrm>
            <a:off x="5686070" y="1216819"/>
            <a:ext cx="2761673" cy="338554"/>
          </a:xfrm>
          <a:prstGeom prst="rect">
            <a:avLst/>
          </a:prstGeom>
          <a:noFill/>
        </p:spPr>
        <p:txBody>
          <a:bodyPr wrap="square" rtlCol="0">
            <a:spAutoFit/>
          </a:bodyPr>
          <a:lstStyle/>
          <a:p>
            <a:r>
              <a:rPr lang="en-US" dirty="0" smtClean="0">
                <a:solidFill>
                  <a:srgbClr val="FF0000"/>
                </a:solidFill>
              </a:rPr>
              <a:t>Coarser inboard portion</a:t>
            </a:r>
            <a:endParaRPr lang="en-US" dirty="0">
              <a:solidFill>
                <a:srgbClr val="FF0000"/>
              </a:solidFill>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854" y="1302773"/>
            <a:ext cx="4114800" cy="3656171"/>
          </a:xfrm>
          <a:prstGeom prst="rect">
            <a:avLst/>
          </a:prstGeom>
        </p:spPr>
      </p:pic>
      <p:sp>
        <p:nvSpPr>
          <p:cNvPr id="9" name="TextBox 8"/>
          <p:cNvSpPr txBox="1"/>
          <p:nvPr/>
        </p:nvSpPr>
        <p:spPr>
          <a:xfrm>
            <a:off x="7629236" y="4910554"/>
            <a:ext cx="1394691" cy="338554"/>
          </a:xfrm>
          <a:prstGeom prst="rect">
            <a:avLst/>
          </a:prstGeom>
          <a:noFill/>
        </p:spPr>
        <p:txBody>
          <a:bodyPr wrap="square" rtlCol="0">
            <a:spAutoFit/>
          </a:bodyPr>
          <a:lstStyle/>
          <a:p>
            <a:r>
              <a:rPr lang="en-US" dirty="0" smtClean="0">
                <a:solidFill>
                  <a:srgbClr val="FF0000"/>
                </a:solidFill>
              </a:rPr>
              <a:t>Tip Vortex</a:t>
            </a:r>
            <a:endParaRPr lang="en-US" dirty="0">
              <a:solidFill>
                <a:srgbClr val="FF0000"/>
              </a:solidFill>
            </a:endParaRPr>
          </a:p>
        </p:txBody>
      </p:sp>
      <p:sp>
        <p:nvSpPr>
          <p:cNvPr id="10" name="TextBox 9"/>
          <p:cNvSpPr txBox="1"/>
          <p:nvPr/>
        </p:nvSpPr>
        <p:spPr>
          <a:xfrm>
            <a:off x="7146636" y="1887954"/>
            <a:ext cx="1394691" cy="584775"/>
          </a:xfrm>
          <a:prstGeom prst="rect">
            <a:avLst/>
          </a:prstGeom>
          <a:noFill/>
        </p:spPr>
        <p:txBody>
          <a:bodyPr wrap="square" rtlCol="0">
            <a:spAutoFit/>
          </a:bodyPr>
          <a:lstStyle/>
          <a:p>
            <a:r>
              <a:rPr lang="en-US" dirty="0" smtClean="0">
                <a:solidFill>
                  <a:srgbClr val="FF0000"/>
                </a:solidFill>
              </a:rPr>
              <a:t>Returning Vortices</a:t>
            </a:r>
            <a:endParaRPr lang="en-US" dirty="0">
              <a:solidFill>
                <a:srgbClr val="FF0000"/>
              </a:solidFill>
            </a:endParaRPr>
          </a:p>
        </p:txBody>
      </p:sp>
      <p:cxnSp>
        <p:nvCxnSpPr>
          <p:cNvPr id="15" name="Straight Arrow Connector 14"/>
          <p:cNvCxnSpPr/>
          <p:nvPr/>
        </p:nvCxnSpPr>
        <p:spPr bwMode="auto">
          <a:xfrm flipH="1">
            <a:off x="6839011" y="2137605"/>
            <a:ext cx="320963" cy="240145"/>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16" name="Straight Arrow Connector 15"/>
          <p:cNvCxnSpPr/>
          <p:nvPr/>
        </p:nvCxnSpPr>
        <p:spPr bwMode="auto">
          <a:xfrm>
            <a:off x="8012222" y="2248275"/>
            <a:ext cx="314359" cy="270768"/>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H="1" flipV="1">
            <a:off x="8169402" y="4525687"/>
            <a:ext cx="157179" cy="37318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custDataLst>
      <p:tags r:id="rId1"/>
    </p:custDataLst>
    <p:extLst>
      <p:ext uri="{BB962C8B-B14F-4D97-AF65-F5344CB8AC3E}">
        <p14:creationId xmlns:p14="http://schemas.microsoft.com/office/powerpoint/2010/main" val="4193495414"/>
      </p:ext>
    </p:extLst>
  </p:cSld>
  <p:clrMapOvr>
    <a:masterClrMapping/>
  </p:clrMapOvr>
  <mc:AlternateContent xmlns:mc="http://schemas.openxmlformats.org/markup-compatibility/2006" xmlns:p14="http://schemas.microsoft.com/office/powerpoint/2010/main">
    <mc:Choice Requires="p14">
      <p:transition spd="slow" p14:dur="2000" advTm="70380"/>
    </mc:Choice>
    <mc:Fallback xmlns="">
      <p:transition spd="slow" advTm="70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
                                        </p:tgtEl>
                                      </p:cBhvr>
                                    </p:cmd>
                                  </p:childTnLst>
                                </p:cTn>
                              </p:par>
                            </p:childTnLst>
                          </p:cTn>
                        </p:par>
                      </p:childTnLst>
                    </p:cTn>
                  </p:par>
                </p:childTnLst>
              </p:cTn>
              <p:nextCondLst>
                <p:cond evt="onClick" delay="0">
                  <p:tgtEl>
                    <p:spTgt spid="3"/>
                  </p:tgtEl>
                </p:cond>
              </p:nextCondLst>
            </p:seq>
            <p:video>
              <p:cMediaNode vol="80000">
                <p:cTn id="36" repeatCount="indefinite" fill="hold" display="0">
                  <p:stCondLst>
                    <p:cond delay="indefinite"/>
                  </p:stCondLst>
                </p:cTn>
                <p:tgtEl>
                  <p:spTgt spid="3"/>
                </p:tgtEl>
              </p:cMediaNode>
            </p:video>
          </p:childTnLst>
        </p:cTn>
      </p:par>
    </p:tnLst>
    <p:bldLst>
      <p:bldP spid="23" grpId="0"/>
      <p:bldP spid="8" grpId="0"/>
      <p:bldP spid="9" grpId="0"/>
      <p:bldP spid="10" grpId="0"/>
    </p:bldLst>
  </p:timing>
  <p:extLst>
    <p:ext uri="{E180D4A7-C9FB-4DFB-919C-405C955672EB}">
      <p14:showEvtLst xmlns:p14="http://schemas.microsoft.com/office/powerpoint/2010/main">
        <p14:playEvt time="16366" objId="3"/>
        <p14:playEvt time="25712" objId="3"/>
        <p14:playEvt time="34975" objId="3"/>
        <p14:playEvt time="44237" objId="3"/>
        <p14:playEvt time="53499" objId="3"/>
        <p14:playEvt time="62761" objId="3"/>
        <p14:pauseEvt time="68871" objId="3"/>
        <p14:seekEvt time="68871" objId="3" seek="6106"/>
        <p14:resumeEvt time="69071" objId="3"/>
        <p14:pauseEvt time="69276" objId="3"/>
        <p14:stopEvt time="70380"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250" b="-5169"/>
          <a:stretch/>
        </p:blipFill>
        <p:spPr>
          <a:xfrm>
            <a:off x="5664708" y="1056310"/>
            <a:ext cx="3108960" cy="2588197"/>
          </a:xfrm>
          <a:prstGeom prst="rect">
            <a:avLst/>
          </a:prstGeom>
        </p:spPr>
      </p:pic>
      <p:sp>
        <p:nvSpPr>
          <p:cNvPr id="2" name="Shape 42"/>
          <p:cNvSpPr txBox="1">
            <a:spLocks/>
          </p:cNvSpPr>
          <p:nvPr/>
        </p:nvSpPr>
        <p:spPr>
          <a:xfrm>
            <a:off x="1945037" y="228600"/>
            <a:ext cx="4905214" cy="656018"/>
          </a:xfrm>
          <a:prstGeom prst="rect">
            <a:avLst/>
          </a:prstGeom>
        </p:spPr>
        <p:txBody>
          <a:bodyPr lIns="64291" tIns="32146" rIns="64291" bIns="32146"/>
          <a:lstStyle/>
          <a:p>
            <a:pPr algn="ctr" defTabSz="410751">
              <a:defRPr sz="1800"/>
            </a:pPr>
            <a:r>
              <a:rPr lang="en-US" sz="2800" b="1" kern="0" dirty="0" smtClean="0">
                <a:solidFill>
                  <a:schemeClr val="bg1"/>
                </a:solidFill>
                <a:sym typeface="Helvetica Light"/>
              </a:rPr>
              <a:t>Code Performance</a:t>
            </a:r>
            <a:endParaRPr lang="en-US" sz="2800" b="1" kern="0" dirty="0">
              <a:solidFill>
                <a:schemeClr val="bg1"/>
              </a:solidFill>
              <a:sym typeface="Helvetica Light"/>
            </a:endParaRPr>
          </a:p>
        </p:txBody>
      </p:sp>
      <p:sp>
        <p:nvSpPr>
          <p:cNvPr id="6" name="TextBox 5"/>
          <p:cNvSpPr txBox="1"/>
          <p:nvPr/>
        </p:nvSpPr>
        <p:spPr>
          <a:xfrm>
            <a:off x="23247" y="1243311"/>
            <a:ext cx="6222570" cy="14879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169863" indent="-169863" defTabSz="410751" hangingPunct="0">
              <a:buFont typeface="Arial" panose="020B0604020202020204" pitchFamily="34" charset="0"/>
              <a:buChar char="•"/>
              <a:tabLst>
                <a:tab pos="8229600" algn="l"/>
              </a:tabLst>
            </a:pPr>
            <a:r>
              <a:rPr lang="en-US" sz="2000" b="0" dirty="0" smtClean="0">
                <a:solidFill>
                  <a:srgbClr val="000000"/>
                </a:solidFill>
                <a:sym typeface="Helvetica Light"/>
              </a:rPr>
              <a:t>Performance for TRAM blade simulation compared with established structured and unstructured solvers</a:t>
            </a:r>
          </a:p>
          <a:p>
            <a:pPr marL="342900" indent="-342900" algn="just" defTabSz="410751" hangingPunct="0">
              <a:buFont typeface="Arial" panose="020B0604020202020204" pitchFamily="34" charset="0"/>
              <a:buChar char="•"/>
              <a:tabLst>
                <a:tab pos="8229600" algn="l"/>
              </a:tabLst>
            </a:pPr>
            <a:endParaRPr lang="en-US" sz="600" b="0" dirty="0" smtClean="0">
              <a:solidFill>
                <a:srgbClr val="000000"/>
              </a:solidFill>
              <a:sym typeface="Helvetica Light"/>
            </a:endParaRPr>
          </a:p>
          <a:p>
            <a:pPr marL="169863" indent="-169863" defTabSz="410751" hangingPunct="0">
              <a:buFont typeface="Arial" panose="020B0604020202020204" pitchFamily="34" charset="0"/>
              <a:buChar char="•"/>
              <a:tabLst>
                <a:tab pos="8229600" algn="l"/>
              </a:tabLst>
            </a:pPr>
            <a:r>
              <a:rPr lang="en-US" sz="2000" b="0" dirty="0" smtClean="0">
                <a:solidFill>
                  <a:srgbClr val="000000"/>
                </a:solidFill>
                <a:sym typeface="Helvetica Light"/>
              </a:rPr>
              <a:t>OVERFLOW – NASA structured grid solver</a:t>
            </a:r>
          </a:p>
          <a:p>
            <a:pPr marL="342900" indent="-342900" defTabSz="410751" hangingPunct="0">
              <a:buFont typeface="Arial" panose="020B0604020202020204" pitchFamily="34" charset="0"/>
              <a:buChar char="•"/>
              <a:tabLst>
                <a:tab pos="8229600" algn="l"/>
              </a:tabLst>
            </a:pPr>
            <a:endParaRPr lang="en-US" sz="600" b="0" dirty="0" smtClean="0">
              <a:solidFill>
                <a:srgbClr val="000000"/>
              </a:solidFill>
              <a:sym typeface="Helvetica Light"/>
            </a:endParaRPr>
          </a:p>
          <a:p>
            <a:pPr marL="169863" indent="-169863" defTabSz="410751" hangingPunct="0">
              <a:buFont typeface="Arial" panose="020B0604020202020204" pitchFamily="34" charset="0"/>
              <a:buChar char="•"/>
              <a:tabLst>
                <a:tab pos="8229600" algn="l"/>
              </a:tabLst>
            </a:pPr>
            <a:r>
              <a:rPr lang="en-US" sz="2000" b="0" dirty="0" smtClean="0">
                <a:solidFill>
                  <a:srgbClr val="000000"/>
                </a:solidFill>
                <a:sym typeface="Helvetica Light"/>
              </a:rPr>
              <a:t>NSU3D – Univ. of Wyoming unstructured grid solver</a:t>
            </a:r>
            <a:endParaRPr lang="en-US" sz="2000" b="0" dirty="0" smtClean="0">
              <a:solidFill>
                <a:srgbClr val="000000"/>
              </a:solidFill>
              <a:sym typeface="Wingdings" panose="05000000000000000000" pitchFamily="2" charset="2"/>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34" y="3548967"/>
            <a:ext cx="3108960" cy="273329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126" y="3548967"/>
            <a:ext cx="3108960" cy="273329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8086" y="3548967"/>
            <a:ext cx="3108960" cy="2733294"/>
          </a:xfrm>
          <a:prstGeom prst="rect">
            <a:avLst/>
          </a:prstGeom>
        </p:spPr>
      </p:pic>
      <p:sp>
        <p:nvSpPr>
          <p:cNvPr id="12" name="TextBox 11"/>
          <p:cNvSpPr txBox="1"/>
          <p:nvPr/>
        </p:nvSpPr>
        <p:spPr>
          <a:xfrm>
            <a:off x="184000" y="5963908"/>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1600" b="1" dirty="0" smtClean="0">
                <a:sym typeface="Helvetica Light"/>
              </a:rPr>
              <a:t>mStrand grid</a:t>
            </a:r>
            <a:endParaRPr lang="en-US" sz="1600" b="1" baseline="30000" dirty="0">
              <a:sym typeface="Helvetica Light"/>
            </a:endParaRPr>
          </a:p>
        </p:txBody>
      </p:sp>
      <p:sp>
        <p:nvSpPr>
          <p:cNvPr id="13" name="TextBox 12"/>
          <p:cNvSpPr txBox="1"/>
          <p:nvPr/>
        </p:nvSpPr>
        <p:spPr>
          <a:xfrm>
            <a:off x="3167064" y="5957281"/>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1600" b="1" dirty="0" smtClean="0">
                <a:sym typeface="Helvetica Light"/>
              </a:rPr>
              <a:t>NSU3D grid</a:t>
            </a:r>
            <a:endParaRPr lang="en-US" sz="1600" b="1" baseline="30000" dirty="0">
              <a:sym typeface="Helvetica Light"/>
            </a:endParaRPr>
          </a:p>
        </p:txBody>
      </p:sp>
      <p:sp>
        <p:nvSpPr>
          <p:cNvPr id="14" name="TextBox 13"/>
          <p:cNvSpPr txBox="1"/>
          <p:nvPr/>
        </p:nvSpPr>
        <p:spPr>
          <a:xfrm>
            <a:off x="6380716" y="5958609"/>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1600" b="1" dirty="0" smtClean="0">
                <a:sym typeface="Helvetica Light"/>
              </a:rPr>
              <a:t>OVERFLOW grid</a:t>
            </a:r>
            <a:endParaRPr lang="en-US" sz="1600" b="1" baseline="30000" dirty="0">
              <a:sym typeface="Helvetica Light"/>
            </a:endParaRPr>
          </a:p>
        </p:txBody>
      </p:sp>
      <p:sp>
        <p:nvSpPr>
          <p:cNvPr id="15" name="TextBox 14"/>
          <p:cNvSpPr txBox="1"/>
          <p:nvPr/>
        </p:nvSpPr>
        <p:spPr>
          <a:xfrm>
            <a:off x="5949009" y="2974579"/>
            <a:ext cx="2781945" cy="3183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1600" b="1" dirty="0" smtClean="0">
                <a:sym typeface="Helvetica Light"/>
              </a:rPr>
              <a:t>TRAM case without hub</a:t>
            </a:r>
            <a:endParaRPr lang="en-US" sz="1600" b="1" baseline="30000" dirty="0">
              <a:sym typeface="Helvetica Light"/>
            </a:endParaRPr>
          </a:p>
        </p:txBody>
      </p:sp>
      <p:sp>
        <p:nvSpPr>
          <p:cNvPr id="3" name="Rectangle 2"/>
          <p:cNvSpPr/>
          <p:nvPr/>
        </p:nvSpPr>
        <p:spPr>
          <a:xfrm>
            <a:off x="3178972" y="3142177"/>
            <a:ext cx="2978701" cy="400110"/>
          </a:xfrm>
          <a:prstGeom prst="rect">
            <a:avLst/>
          </a:prstGeom>
        </p:spPr>
        <p:txBody>
          <a:bodyPr wrap="none">
            <a:spAutoFit/>
          </a:bodyPr>
          <a:lstStyle/>
          <a:p>
            <a:r>
              <a:rPr lang="en-US" sz="2000" b="1" dirty="0">
                <a:sym typeface="Wingdings" pitchFamily="2" charset="2"/>
              </a:rPr>
              <a:t>~</a:t>
            </a:r>
            <a:r>
              <a:rPr lang="en-US" sz="2000" b="1" dirty="0" smtClean="0">
                <a:sym typeface="Wingdings" pitchFamily="2" charset="2"/>
              </a:rPr>
              <a:t>6.4 million grid points</a:t>
            </a:r>
            <a:endParaRPr lang="en-US" sz="2000" b="1" dirty="0"/>
          </a:p>
        </p:txBody>
      </p:sp>
    </p:spTree>
    <p:extLst>
      <p:ext uri="{BB962C8B-B14F-4D97-AF65-F5344CB8AC3E}">
        <p14:creationId xmlns:p14="http://schemas.microsoft.com/office/powerpoint/2010/main" val="108039724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
          <p:cNvSpPr txBox="1">
            <a:spLocks/>
          </p:cNvSpPr>
          <p:nvPr/>
        </p:nvSpPr>
        <p:spPr>
          <a:xfrm>
            <a:off x="1945037" y="228600"/>
            <a:ext cx="4905214" cy="656018"/>
          </a:xfrm>
          <a:prstGeom prst="rect">
            <a:avLst/>
          </a:prstGeom>
        </p:spPr>
        <p:txBody>
          <a:bodyPr lIns="64291" tIns="32146" rIns="64291" bIns="32146"/>
          <a:lstStyle/>
          <a:p>
            <a:pPr algn="ctr" defTabSz="410751">
              <a:defRPr sz="1800"/>
            </a:pPr>
            <a:r>
              <a:rPr lang="en-US" sz="2800" b="1" kern="0" dirty="0" smtClean="0">
                <a:solidFill>
                  <a:schemeClr val="bg1"/>
                </a:solidFill>
                <a:sym typeface="Helvetica Light"/>
              </a:rPr>
              <a:t>Code Performance</a:t>
            </a:r>
            <a:endParaRPr lang="en-US" sz="2800" b="1" kern="0" dirty="0">
              <a:solidFill>
                <a:schemeClr val="bg1"/>
              </a:solidFill>
              <a:sym typeface="Helvetica Ligh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44" y="2720998"/>
            <a:ext cx="3657600" cy="324993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4064"/>
          <a:stretch/>
        </p:blipFill>
        <p:spPr>
          <a:xfrm>
            <a:off x="5570893" y="3525186"/>
            <a:ext cx="3508939" cy="324993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8317" r="8553"/>
          <a:stretch/>
        </p:blipFill>
        <p:spPr>
          <a:xfrm>
            <a:off x="5558589" y="850231"/>
            <a:ext cx="3344779" cy="2979635"/>
          </a:xfrm>
          <a:prstGeom prst="rect">
            <a:avLst/>
          </a:prstGeom>
        </p:spPr>
      </p:pic>
      <p:sp>
        <p:nvSpPr>
          <p:cNvPr id="6" name="TextBox 5"/>
          <p:cNvSpPr txBox="1"/>
          <p:nvPr/>
        </p:nvSpPr>
        <p:spPr>
          <a:xfrm>
            <a:off x="0" y="1004218"/>
            <a:ext cx="5747408" cy="22881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169863" indent="-169863" defTabSz="410751" hangingPunct="0">
              <a:buFont typeface="Arial" panose="020B0604020202020204" pitchFamily="34" charset="0"/>
              <a:buChar char="•"/>
              <a:tabLst>
                <a:tab pos="8229600" algn="l"/>
              </a:tabLst>
            </a:pPr>
            <a:r>
              <a:rPr lang="en-US" sz="2000" b="0" dirty="0" smtClean="0">
                <a:solidFill>
                  <a:srgbClr val="000000"/>
                </a:solidFill>
                <a:sym typeface="Helvetica Light"/>
              </a:rPr>
              <a:t>OVERFLOW – Structured grid solver</a:t>
            </a:r>
          </a:p>
          <a:p>
            <a:pPr marL="342900" indent="-342900" defTabSz="410751" hangingPunct="0">
              <a:buFont typeface="Arial" panose="020B0604020202020204" pitchFamily="34" charset="0"/>
              <a:buChar char="•"/>
              <a:tabLst>
                <a:tab pos="8229600" algn="l"/>
              </a:tabLst>
            </a:pPr>
            <a:endParaRPr lang="en-US" sz="600" b="0" dirty="0" smtClean="0">
              <a:solidFill>
                <a:srgbClr val="000000"/>
              </a:solidFill>
              <a:sym typeface="Helvetica Light"/>
            </a:endParaRPr>
          </a:p>
          <a:p>
            <a:pPr marL="169863" indent="-169863" defTabSz="410751" hangingPunct="0">
              <a:buFont typeface="Arial" panose="020B0604020202020204" pitchFamily="34" charset="0"/>
              <a:buChar char="•"/>
              <a:tabLst>
                <a:tab pos="8229600" algn="l"/>
              </a:tabLst>
            </a:pPr>
            <a:r>
              <a:rPr lang="en-US" sz="2000" b="0" dirty="0" smtClean="0">
                <a:solidFill>
                  <a:srgbClr val="000000"/>
                </a:solidFill>
                <a:sym typeface="Helvetica Light"/>
              </a:rPr>
              <a:t>NSU3D – Unstructured grid solver</a:t>
            </a:r>
            <a:endParaRPr lang="en-US" sz="600" b="0" dirty="0" smtClean="0">
              <a:solidFill>
                <a:srgbClr val="000000"/>
              </a:solidFill>
              <a:sym typeface="Wingdings" panose="05000000000000000000" pitchFamily="2" charset="2"/>
            </a:endParaRPr>
          </a:p>
          <a:p>
            <a:pPr marL="342900" indent="-342900" defTabSz="410751" latinLnBrk="1" hangingPunct="0">
              <a:buFont typeface="Arial" panose="020B0604020202020204" pitchFamily="34" charset="0"/>
              <a:buChar char="•"/>
              <a:tabLst>
                <a:tab pos="8229600" algn="l"/>
              </a:tabLst>
            </a:pPr>
            <a:endParaRPr lang="en-US" sz="600" b="0" dirty="0" smtClean="0">
              <a:solidFill>
                <a:srgbClr val="000000"/>
              </a:solidFill>
              <a:sym typeface="Helvetica Light"/>
            </a:endParaRPr>
          </a:p>
          <a:p>
            <a:pPr marL="169863" indent="-169863" defTabSz="410751" latinLnBrk="1" hangingPunct="0">
              <a:buFont typeface="Arial" panose="020B0604020202020204" pitchFamily="34" charset="0"/>
              <a:buChar char="•"/>
              <a:tabLst>
                <a:tab pos="8229600" algn="l"/>
              </a:tabLst>
            </a:pPr>
            <a:r>
              <a:rPr lang="en-US" sz="2000" b="0" dirty="0" smtClean="0">
                <a:solidFill>
                  <a:srgbClr val="000000"/>
                </a:solidFill>
                <a:sym typeface="Helvetica Light"/>
              </a:rPr>
              <a:t>Two orders sub-iteration convergence sought</a:t>
            </a:r>
          </a:p>
          <a:p>
            <a:pPr marL="169863" indent="-169863" defTabSz="410751" latinLnBrk="1" hangingPunct="0">
              <a:buFont typeface="Arial" panose="020B0604020202020204" pitchFamily="34" charset="0"/>
              <a:buChar char="•"/>
              <a:tabLst>
                <a:tab pos="8229600" algn="l"/>
              </a:tabLst>
            </a:pPr>
            <a:endParaRPr lang="en-US" sz="600" b="0" dirty="0" smtClean="0">
              <a:solidFill>
                <a:srgbClr val="000000"/>
              </a:solidFill>
              <a:sym typeface="Helvetica Light"/>
            </a:endParaRPr>
          </a:p>
          <a:p>
            <a:pPr marL="169863" indent="-169863" defTabSz="410751" latinLnBrk="1" hangingPunct="0">
              <a:buFont typeface="Arial" panose="020B0604020202020204" pitchFamily="34" charset="0"/>
              <a:buChar char="•"/>
              <a:tabLst>
                <a:tab pos="8229600" algn="l"/>
              </a:tabLst>
            </a:pPr>
            <a:r>
              <a:rPr lang="en-US" sz="2000" b="0" dirty="0">
                <a:solidFill>
                  <a:srgbClr val="000000"/>
                </a:solidFill>
                <a:sym typeface="Helvetica Light"/>
              </a:rPr>
              <a:t>S</a:t>
            </a:r>
            <a:r>
              <a:rPr lang="en-US" sz="2000" b="0" dirty="0" smtClean="0">
                <a:solidFill>
                  <a:srgbClr val="000000"/>
                </a:solidFill>
                <a:sym typeface="Helvetica Light"/>
              </a:rPr>
              <a:t>et max number of sub-iterations</a:t>
            </a:r>
          </a:p>
          <a:p>
            <a:pPr marL="169863" indent="-169863" defTabSz="410751" latinLnBrk="1" hangingPunct="0">
              <a:buFont typeface="Arial" panose="020B0604020202020204" pitchFamily="34" charset="0"/>
              <a:buChar char="•"/>
              <a:tabLst>
                <a:tab pos="8229600" algn="l"/>
              </a:tabLst>
            </a:pPr>
            <a:endParaRPr lang="en-US" sz="600" b="0" dirty="0" smtClean="0">
              <a:solidFill>
                <a:srgbClr val="000000"/>
              </a:solidFill>
              <a:sym typeface="Helvetica Light"/>
            </a:endParaRPr>
          </a:p>
          <a:p>
            <a:pPr marL="169863" indent="-169863" defTabSz="410751" latinLnBrk="1" hangingPunct="0">
              <a:buFont typeface="Arial" panose="020B0604020202020204" pitchFamily="34" charset="0"/>
              <a:buChar char="•"/>
              <a:tabLst>
                <a:tab pos="8229600" algn="l"/>
              </a:tabLst>
            </a:pPr>
            <a:r>
              <a:rPr lang="en-US" sz="2000" b="0" dirty="0" smtClean="0">
                <a:solidFill>
                  <a:srgbClr val="000000"/>
                </a:solidFill>
                <a:sym typeface="Helvetica Light"/>
              </a:rPr>
              <a:t>Codes </a:t>
            </a:r>
            <a:r>
              <a:rPr lang="en-US" sz="2000" b="0" dirty="0">
                <a:solidFill>
                  <a:srgbClr val="000000"/>
                </a:solidFill>
                <a:sym typeface="Helvetica Light"/>
              </a:rPr>
              <a:t>tested on different number of </a:t>
            </a:r>
            <a:r>
              <a:rPr lang="en-US" sz="2000" b="0" dirty="0" err="1">
                <a:solidFill>
                  <a:srgbClr val="000000"/>
                </a:solidFill>
                <a:sym typeface="Helvetica Light"/>
              </a:rPr>
              <a:t>procs</a:t>
            </a:r>
            <a:endParaRPr lang="en-US" sz="2000" b="0" dirty="0">
              <a:solidFill>
                <a:srgbClr val="000000"/>
              </a:solidFill>
              <a:sym typeface="Helvetica Light"/>
            </a:endParaRPr>
          </a:p>
          <a:p>
            <a:pPr marL="169863" indent="-169863" defTabSz="410751" latinLnBrk="1" hangingPunct="0">
              <a:buFont typeface="Arial" panose="020B0604020202020204" pitchFamily="34" charset="0"/>
              <a:buChar char="•"/>
              <a:tabLst>
                <a:tab pos="8229600" algn="l"/>
              </a:tabLst>
            </a:pPr>
            <a:endParaRPr lang="en-US" sz="2000" b="0" dirty="0" smtClean="0">
              <a:solidFill>
                <a:srgbClr val="000000"/>
              </a:solidFill>
              <a:sym typeface="Helvetica Light"/>
            </a:endParaRPr>
          </a:p>
        </p:txBody>
      </p:sp>
      <p:sp>
        <p:nvSpPr>
          <p:cNvPr id="9" name="TextBox 8"/>
          <p:cNvSpPr txBox="1"/>
          <p:nvPr/>
        </p:nvSpPr>
        <p:spPr>
          <a:xfrm>
            <a:off x="70103" y="6087350"/>
            <a:ext cx="6697851" cy="3799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169863" indent="-169863" defTabSz="410751" hangingPunct="0">
              <a:buFont typeface="Arial" panose="020B0604020202020204" pitchFamily="34" charset="0"/>
              <a:buChar char="•"/>
              <a:tabLst>
                <a:tab pos="8229600" algn="l"/>
              </a:tabLst>
            </a:pPr>
            <a:r>
              <a:rPr lang="en-US" sz="2000" b="0" dirty="0" smtClean="0">
                <a:sym typeface="Helvetica Light"/>
              </a:rPr>
              <a:t>mStrand </a:t>
            </a:r>
            <a:r>
              <a:rPr lang="en-US" sz="2000" b="0" dirty="0" smtClean="0">
                <a:sym typeface="Wingdings" panose="05000000000000000000" pitchFamily="2" charset="2"/>
              </a:rPr>
              <a:t></a:t>
            </a:r>
            <a:r>
              <a:rPr lang="en-US" sz="2000" b="0" dirty="0" smtClean="0">
                <a:sym typeface="Helvetica Light"/>
              </a:rPr>
              <a:t> best turn-around time at NCPU = 1440</a:t>
            </a:r>
          </a:p>
        </p:txBody>
      </p:sp>
    </p:spTree>
    <p:extLst>
      <p:ext uri="{BB962C8B-B14F-4D97-AF65-F5344CB8AC3E}">
        <p14:creationId xmlns:p14="http://schemas.microsoft.com/office/powerpoint/2010/main" val="393903514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2400" y="4292137"/>
            <a:ext cx="5181600" cy="2608191"/>
          </a:xfrm>
          <a:prstGeom prst="rect">
            <a:avLst/>
          </a:prstGeom>
        </p:spPr>
      </p:pic>
      <p:sp>
        <p:nvSpPr>
          <p:cNvPr id="2" name="Shape 42"/>
          <p:cNvSpPr txBox="1">
            <a:spLocks/>
          </p:cNvSpPr>
          <p:nvPr/>
        </p:nvSpPr>
        <p:spPr>
          <a:xfrm>
            <a:off x="2000365" y="186030"/>
            <a:ext cx="4920712" cy="656018"/>
          </a:xfrm>
          <a:prstGeom prst="rect">
            <a:avLst/>
          </a:prstGeom>
        </p:spPr>
        <p:txBody>
          <a:bodyPr lIns="64291" tIns="32146" rIns="64291" bIns="32146"/>
          <a:lstStyle/>
          <a:p>
            <a:pPr algn="ctr" defTabSz="410751">
              <a:defRPr sz="1800"/>
            </a:pPr>
            <a:r>
              <a:rPr lang="en-US" sz="2800" b="1" kern="0" dirty="0" smtClean="0">
                <a:solidFill>
                  <a:schemeClr val="bg1"/>
                </a:solidFill>
                <a:sym typeface="Helvetica Light"/>
              </a:rPr>
              <a:t>Concluding Remarks</a:t>
            </a:r>
          </a:p>
        </p:txBody>
      </p:sp>
      <p:sp>
        <p:nvSpPr>
          <p:cNvPr id="4" name="TextBox 3"/>
          <p:cNvSpPr txBox="1"/>
          <p:nvPr/>
        </p:nvSpPr>
        <p:spPr>
          <a:xfrm>
            <a:off x="138752" y="957245"/>
            <a:ext cx="8831512" cy="45410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174625" indent="-174625" defTabSz="410751" hangingPunct="0">
              <a:lnSpc>
                <a:spcPct val="110000"/>
              </a:lnSpc>
              <a:buFont typeface="Arial" pitchFamily="34" charset="0"/>
              <a:buChar char="•"/>
            </a:pPr>
            <a:r>
              <a:rPr lang="en-US" sz="2000" b="0" dirty="0" smtClean="0">
                <a:solidFill>
                  <a:srgbClr val="000000"/>
                </a:solidFill>
              </a:rPr>
              <a:t>Demonstrated ability to </a:t>
            </a:r>
            <a:r>
              <a:rPr lang="en-US" sz="2000" b="0" dirty="0" smtClean="0">
                <a:solidFill>
                  <a:srgbClr val="000000"/>
                </a:solidFill>
              </a:rPr>
              <a:t>accurately simulate rotorcraft </a:t>
            </a:r>
            <a:r>
              <a:rPr lang="en-US" sz="2000" b="0" dirty="0" smtClean="0">
                <a:solidFill>
                  <a:srgbClr val="000000"/>
                </a:solidFill>
              </a:rPr>
              <a:t>problems </a:t>
            </a:r>
            <a:r>
              <a:rPr lang="en-US" sz="2000" b="0" dirty="0" smtClean="0">
                <a:solidFill>
                  <a:srgbClr val="000000"/>
                </a:solidFill>
              </a:rPr>
              <a:t>with complex physics using </a:t>
            </a:r>
            <a:r>
              <a:rPr lang="en-US" sz="2000" b="0" dirty="0" smtClean="0">
                <a:solidFill>
                  <a:srgbClr val="000000"/>
                </a:solidFill>
              </a:rPr>
              <a:t>strand-grid framework</a:t>
            </a:r>
            <a:endParaRPr lang="en-US" sz="2000" b="0" dirty="0">
              <a:solidFill>
                <a:srgbClr val="000000"/>
              </a:solidFill>
            </a:endParaRPr>
          </a:p>
          <a:p>
            <a:pPr defTabSz="410751" hangingPunct="0">
              <a:lnSpc>
                <a:spcPct val="110000"/>
              </a:lnSpc>
            </a:pPr>
            <a:endParaRPr lang="en-US" sz="800" b="0" dirty="0" smtClean="0">
              <a:solidFill>
                <a:srgbClr val="000000"/>
              </a:solidFill>
            </a:endParaRPr>
          </a:p>
          <a:p>
            <a:pPr marL="800100" lvl="1" indent="-342900" defTabSz="410751" hangingPunct="0">
              <a:lnSpc>
                <a:spcPct val="110000"/>
              </a:lnSpc>
              <a:buFont typeface="Arial" panose="020B0604020202020204" pitchFamily="34" charset="0"/>
              <a:buChar char="–"/>
            </a:pPr>
            <a:r>
              <a:rPr lang="en-US" sz="2000" b="0" dirty="0" smtClean="0">
                <a:solidFill>
                  <a:srgbClr val="000000"/>
                </a:solidFill>
              </a:rPr>
              <a:t>mStrand </a:t>
            </a:r>
            <a:r>
              <a:rPr lang="en-US" sz="2000" b="0" dirty="0" smtClean="0">
                <a:solidFill>
                  <a:srgbClr val="000000"/>
                </a:solidFill>
              </a:rPr>
              <a:t>able </a:t>
            </a:r>
            <a:r>
              <a:rPr lang="en-US" sz="2000" b="0" dirty="0" smtClean="0">
                <a:solidFill>
                  <a:srgbClr val="000000"/>
                </a:solidFill>
              </a:rPr>
              <a:t>to handle deforming blades, CFD/CSD coupling</a:t>
            </a:r>
          </a:p>
          <a:p>
            <a:pPr marL="631825" lvl="1" indent="-174625" defTabSz="410751" hangingPunct="0">
              <a:lnSpc>
                <a:spcPct val="110000"/>
              </a:lnSpc>
              <a:buFont typeface="Arial" panose="020B0604020202020204" pitchFamily="34" charset="0"/>
              <a:buChar char="–"/>
            </a:pPr>
            <a:endParaRPr lang="en-US" sz="800" b="0" dirty="0" smtClean="0">
              <a:solidFill>
                <a:srgbClr val="000000"/>
              </a:solidFill>
            </a:endParaRPr>
          </a:p>
          <a:p>
            <a:pPr marL="800100" lvl="1" indent="-342900" defTabSz="410751" hangingPunct="0">
              <a:lnSpc>
                <a:spcPct val="110000"/>
              </a:lnSpc>
              <a:buFont typeface="Arial" panose="020B0604020202020204" pitchFamily="34" charset="0"/>
              <a:buChar char="–"/>
            </a:pPr>
            <a:r>
              <a:rPr lang="en-US" sz="2000" b="0" dirty="0" err="1">
                <a:solidFill>
                  <a:srgbClr val="000000"/>
                </a:solidFill>
              </a:rPr>
              <a:t>A</a:t>
            </a:r>
            <a:r>
              <a:rPr lang="en-US" sz="2000" b="0" dirty="0" err="1" smtClean="0">
                <a:solidFill>
                  <a:srgbClr val="000000"/>
                </a:solidFill>
              </a:rPr>
              <a:t>irloads</a:t>
            </a:r>
            <a:r>
              <a:rPr lang="en-US" sz="2000" b="0" dirty="0" smtClean="0">
                <a:solidFill>
                  <a:srgbClr val="000000"/>
                </a:solidFill>
              </a:rPr>
              <a:t> and stall well </a:t>
            </a:r>
            <a:r>
              <a:rPr lang="en-US" sz="2000" b="0" dirty="0" smtClean="0">
                <a:solidFill>
                  <a:srgbClr val="000000"/>
                </a:solidFill>
              </a:rPr>
              <a:t>predicted</a:t>
            </a:r>
            <a:endParaRPr lang="en-US" sz="2000" b="0" dirty="0" smtClean="0">
              <a:solidFill>
                <a:srgbClr val="000000"/>
              </a:solidFill>
            </a:endParaRPr>
          </a:p>
          <a:p>
            <a:pPr marL="631825" lvl="1" indent="-174625" defTabSz="410751" hangingPunct="0">
              <a:lnSpc>
                <a:spcPct val="110000"/>
              </a:lnSpc>
              <a:buFont typeface="Arial" panose="020B0604020202020204" pitchFamily="34" charset="0"/>
              <a:buChar char="–"/>
            </a:pPr>
            <a:endParaRPr lang="en-US" sz="800" b="0" dirty="0" smtClean="0">
              <a:solidFill>
                <a:srgbClr val="000000"/>
              </a:solidFill>
            </a:endParaRPr>
          </a:p>
          <a:p>
            <a:pPr marL="800100" lvl="1" indent="-342900" defTabSz="410751" hangingPunct="0">
              <a:lnSpc>
                <a:spcPct val="110000"/>
              </a:lnSpc>
              <a:buFont typeface="Arial" panose="020B0604020202020204" pitchFamily="34" charset="0"/>
              <a:buChar char="–"/>
            </a:pPr>
            <a:r>
              <a:rPr lang="en-US" sz="2000" b="0" dirty="0" smtClean="0">
                <a:solidFill>
                  <a:srgbClr val="000000"/>
                </a:solidFill>
              </a:rPr>
              <a:t>Able </a:t>
            </a:r>
            <a:r>
              <a:rPr lang="en-US" sz="2000" b="0" dirty="0">
                <a:solidFill>
                  <a:srgbClr val="000000"/>
                </a:solidFill>
              </a:rPr>
              <a:t>to predict wake comparable to established solution </a:t>
            </a:r>
            <a:r>
              <a:rPr lang="en-US" sz="2000" b="0" dirty="0" smtClean="0">
                <a:solidFill>
                  <a:srgbClr val="000000"/>
                </a:solidFill>
              </a:rPr>
              <a:t>procedure</a:t>
            </a:r>
          </a:p>
          <a:p>
            <a:pPr marL="174625" indent="-174625" defTabSz="410751" hangingPunct="0">
              <a:lnSpc>
                <a:spcPct val="110000"/>
              </a:lnSpc>
              <a:buFont typeface="Arial" pitchFamily="34" charset="0"/>
              <a:buChar char="•"/>
            </a:pPr>
            <a:endParaRPr lang="en-US" sz="800" b="0" dirty="0" smtClean="0">
              <a:solidFill>
                <a:srgbClr val="000000"/>
              </a:solidFill>
            </a:endParaRPr>
          </a:p>
          <a:p>
            <a:pPr marL="174625" indent="-174625" defTabSz="410751" hangingPunct="0">
              <a:lnSpc>
                <a:spcPct val="110000"/>
              </a:lnSpc>
              <a:buFont typeface="Arial" pitchFamily="34" charset="0"/>
              <a:buChar char="•"/>
            </a:pPr>
            <a:r>
              <a:rPr lang="en-US" sz="2000" b="0" dirty="0" smtClean="0">
                <a:solidFill>
                  <a:srgbClr val="000000"/>
                </a:solidFill>
              </a:rPr>
              <a:t>Strand </a:t>
            </a:r>
            <a:r>
              <a:rPr lang="en-US" sz="2000" b="0" dirty="0">
                <a:solidFill>
                  <a:srgbClr val="000000"/>
                </a:solidFill>
              </a:rPr>
              <a:t>technology is promising with the ability to automate </a:t>
            </a:r>
            <a:r>
              <a:rPr lang="en-US" sz="2000" b="0" dirty="0" smtClean="0">
                <a:solidFill>
                  <a:srgbClr val="000000"/>
                </a:solidFill>
              </a:rPr>
              <a:t>solution procedure; </a:t>
            </a:r>
            <a:r>
              <a:rPr lang="en-US" sz="2000" b="0" dirty="0">
                <a:solidFill>
                  <a:srgbClr val="000000"/>
                </a:solidFill>
              </a:rPr>
              <a:t>at the same time provide good solver </a:t>
            </a:r>
            <a:r>
              <a:rPr lang="en-US" sz="2000" b="0" dirty="0" smtClean="0">
                <a:solidFill>
                  <a:srgbClr val="000000"/>
                </a:solidFill>
              </a:rPr>
              <a:t>efficiency</a:t>
            </a:r>
            <a:endParaRPr lang="en-US" sz="800" b="0" dirty="0" smtClean="0">
              <a:solidFill>
                <a:srgbClr val="000000"/>
              </a:solidFill>
            </a:endParaRPr>
          </a:p>
          <a:p>
            <a:pPr defTabSz="410751" hangingPunct="0">
              <a:lnSpc>
                <a:spcPct val="110000"/>
              </a:lnSpc>
            </a:pPr>
            <a:endParaRPr lang="en-US" sz="2000" b="0" dirty="0">
              <a:solidFill>
                <a:srgbClr val="000000"/>
              </a:solidFill>
            </a:endParaRPr>
          </a:p>
          <a:p>
            <a:pPr defTabSz="410751" hangingPunct="0">
              <a:lnSpc>
                <a:spcPct val="110000"/>
              </a:lnSpc>
            </a:pPr>
            <a:r>
              <a:rPr lang="en-US" sz="2000" u="sng" dirty="0" smtClean="0">
                <a:solidFill>
                  <a:srgbClr val="000000"/>
                </a:solidFill>
              </a:rPr>
              <a:t>Future Work</a:t>
            </a:r>
          </a:p>
          <a:p>
            <a:pPr defTabSz="410751" hangingPunct="0">
              <a:lnSpc>
                <a:spcPct val="110000"/>
              </a:lnSpc>
            </a:pPr>
            <a:endParaRPr lang="en-US" sz="600" b="0" dirty="0" smtClean="0">
              <a:solidFill>
                <a:srgbClr val="000000"/>
              </a:solidFill>
            </a:endParaRPr>
          </a:p>
          <a:p>
            <a:pPr marL="171450" indent="-171450" defTabSz="410751" hangingPunct="0">
              <a:lnSpc>
                <a:spcPct val="110000"/>
              </a:lnSpc>
              <a:buFont typeface="Arial" panose="020B0604020202020204" pitchFamily="34" charset="0"/>
              <a:buChar char="•"/>
            </a:pPr>
            <a:r>
              <a:rPr lang="en-US" sz="2000" b="0" dirty="0" smtClean="0">
                <a:solidFill>
                  <a:srgbClr val="000000"/>
                </a:solidFill>
              </a:rPr>
              <a:t>Address meshing challenges for complex geometries</a:t>
            </a:r>
          </a:p>
          <a:p>
            <a:pPr marL="171450" indent="-171450" defTabSz="410751" hangingPunct="0">
              <a:lnSpc>
                <a:spcPct val="110000"/>
              </a:lnSpc>
              <a:buFont typeface="Arial" panose="020B0604020202020204" pitchFamily="34" charset="0"/>
              <a:buChar char="•"/>
            </a:pPr>
            <a:endParaRPr lang="en-US" sz="600" b="0" dirty="0" smtClean="0">
              <a:solidFill>
                <a:srgbClr val="000000"/>
              </a:solidFill>
            </a:endParaRPr>
          </a:p>
          <a:p>
            <a:pPr marL="171450" indent="-171450" defTabSz="410751" hangingPunct="0">
              <a:lnSpc>
                <a:spcPct val="110000"/>
              </a:lnSpc>
              <a:buFont typeface="Arial" panose="020B0604020202020204" pitchFamily="34" charset="0"/>
              <a:buChar char="•"/>
            </a:pPr>
            <a:r>
              <a:rPr lang="en-US" sz="2000" b="0" dirty="0" smtClean="0">
                <a:solidFill>
                  <a:srgbClr val="000000"/>
                </a:solidFill>
              </a:rPr>
              <a:t>Simulate helicopters with complex fuselage</a:t>
            </a:r>
          </a:p>
        </p:txBody>
      </p:sp>
    </p:spTree>
    <p:extLst>
      <p:ext uri="{BB962C8B-B14F-4D97-AF65-F5344CB8AC3E}">
        <p14:creationId xmlns:p14="http://schemas.microsoft.com/office/powerpoint/2010/main" val="399059885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Grid Framework</a:t>
            </a:r>
            <a:endParaRPr lang="en-US" dirty="0"/>
          </a:p>
        </p:txBody>
      </p:sp>
      <p:sp>
        <p:nvSpPr>
          <p:cNvPr id="5" name="Content Placeholder 2"/>
          <p:cNvSpPr txBox="1">
            <a:spLocks/>
          </p:cNvSpPr>
          <p:nvPr/>
        </p:nvSpPr>
        <p:spPr bwMode="auto">
          <a:xfrm>
            <a:off x="0" y="961113"/>
            <a:ext cx="7145871" cy="1507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spcBef>
                <a:spcPts val="600"/>
              </a:spcBef>
              <a:spcAft>
                <a:spcPts val="600"/>
              </a:spcAft>
              <a:defRPr/>
            </a:pPr>
            <a:r>
              <a:rPr lang="en-US" sz="2000" kern="0" dirty="0" smtClean="0"/>
              <a:t>Advantages</a:t>
            </a:r>
          </a:p>
          <a:p>
            <a:pPr marL="285750" indent="-285750">
              <a:spcAft>
                <a:spcPts val="600"/>
              </a:spcAft>
              <a:buFont typeface="Arial" panose="020B0604020202020204" pitchFamily="34" charset="0"/>
              <a:buChar char="•"/>
              <a:defRPr/>
            </a:pPr>
            <a:r>
              <a:rPr lang="en-US" sz="2000" b="0" dirty="0" smtClean="0"/>
              <a:t>“Nearly automatic” </a:t>
            </a:r>
            <a:r>
              <a:rPr lang="en-US" sz="2000" b="0" dirty="0" smtClean="0"/>
              <a:t>mesh </a:t>
            </a:r>
            <a:r>
              <a:rPr lang="en-US" sz="2000" b="0" dirty="0" smtClean="0"/>
              <a:t>generation</a:t>
            </a:r>
          </a:p>
          <a:p>
            <a:pPr marL="742950" lvl="1" indent="-285750">
              <a:spcAft>
                <a:spcPts val="600"/>
              </a:spcAft>
              <a:buFont typeface="Arial" panose="020B0604020202020204" pitchFamily="34" charset="0"/>
              <a:buChar char="‒"/>
              <a:defRPr/>
            </a:pPr>
            <a:r>
              <a:rPr lang="en-US" sz="1800" b="0" dirty="0" smtClean="0"/>
              <a:t>Only three inputs : surface tessellation, viscous spacing, wake spacing</a:t>
            </a:r>
            <a:endParaRPr lang="en-US" sz="1800" b="0" dirty="0" smtClean="0"/>
          </a:p>
          <a:p>
            <a:pPr marL="742950" lvl="1" indent="-285750">
              <a:spcAft>
                <a:spcPts val="600"/>
              </a:spcAft>
              <a:buFont typeface="Arial" panose="020B0604020202020204" pitchFamily="34" charset="0"/>
              <a:buChar char="‒"/>
              <a:defRPr/>
            </a:pPr>
            <a:r>
              <a:rPr lang="en-US" sz="1800" b="0" dirty="0" smtClean="0"/>
              <a:t>Haimes</a:t>
            </a:r>
            <a:r>
              <a:rPr lang="en-US" sz="1800" b="0" dirty="0"/>
              <a:t>, 2014 – 2016 </a:t>
            </a:r>
            <a:r>
              <a:rPr lang="en-US" sz="1800" b="0" dirty="0">
                <a:sym typeface="Wingdings" panose="05000000000000000000" pitchFamily="2" charset="2"/>
              </a:rPr>
              <a:t> </a:t>
            </a:r>
            <a:r>
              <a:rPr lang="en-US" sz="1800" b="0" dirty="0">
                <a:solidFill>
                  <a:srgbClr val="8B0304"/>
                </a:solidFill>
                <a:sym typeface="Wingdings" panose="05000000000000000000" pitchFamily="2" charset="2"/>
              </a:rPr>
              <a:t>MOSS </a:t>
            </a:r>
            <a:r>
              <a:rPr lang="en-US" sz="1800" b="0" dirty="0" smtClean="0">
                <a:solidFill>
                  <a:srgbClr val="8B0304"/>
                </a:solidFill>
                <a:sym typeface="Wingdings" panose="05000000000000000000" pitchFamily="2" charset="2"/>
              </a:rPr>
              <a:t>code</a:t>
            </a:r>
            <a:endParaRPr lang="en-US" sz="2000" b="0" dirty="0" smtClean="0"/>
          </a:p>
          <a:p>
            <a:pPr marL="285750" indent="-285750">
              <a:spcAft>
                <a:spcPts val="600"/>
              </a:spcAft>
              <a:buFont typeface="Arial" panose="020B0604020202020204" pitchFamily="34" charset="0"/>
              <a:buChar char="•"/>
              <a:defRPr/>
            </a:pPr>
            <a:endParaRPr lang="en-US" sz="400" b="0" dirty="0" smtClean="0"/>
          </a:p>
          <a:p>
            <a:pPr marL="285750" indent="-285750">
              <a:spcAft>
                <a:spcPts val="600"/>
              </a:spcAft>
              <a:buFont typeface="Arial" panose="020B0604020202020204" pitchFamily="34" charset="0"/>
              <a:buChar char="•"/>
              <a:defRPr/>
            </a:pPr>
            <a:r>
              <a:rPr lang="en-US" sz="2000" b="0" dirty="0" smtClean="0"/>
              <a:t>Strands </a:t>
            </a:r>
            <a:r>
              <a:rPr lang="en-US" sz="2000" b="0" dirty="0" smtClean="0"/>
              <a:t>represented with minimal information</a:t>
            </a:r>
          </a:p>
          <a:p>
            <a:pPr marL="742950" lvl="1" indent="-285750">
              <a:spcAft>
                <a:spcPts val="600"/>
              </a:spcAft>
              <a:buFont typeface="Arial" panose="020B0604020202020204" pitchFamily="34" charset="0"/>
              <a:buChar char="‒"/>
              <a:defRPr/>
            </a:pPr>
            <a:r>
              <a:rPr lang="en-US" sz="1800" b="0" dirty="0" smtClean="0">
                <a:sym typeface="Wingdings" panose="05000000000000000000" pitchFamily="2" charset="2"/>
              </a:rPr>
              <a:t>Mesh can be stored in all processors</a:t>
            </a:r>
          </a:p>
          <a:p>
            <a:pPr marL="742950" lvl="1" indent="-285750">
              <a:spcAft>
                <a:spcPts val="600"/>
              </a:spcAft>
              <a:buFont typeface="Arial" panose="020B0604020202020204" pitchFamily="34" charset="0"/>
              <a:buChar char="‒"/>
              <a:defRPr/>
            </a:pPr>
            <a:r>
              <a:rPr lang="en-US" sz="1800" b="0" dirty="0" smtClean="0">
                <a:sym typeface="Wingdings" panose="05000000000000000000" pitchFamily="2" charset="2"/>
              </a:rPr>
              <a:t>Highly parallel </a:t>
            </a:r>
            <a:r>
              <a:rPr lang="en-US" sz="1800" b="0" dirty="0">
                <a:sym typeface="Wingdings" panose="05000000000000000000" pitchFamily="2" charset="2"/>
              </a:rPr>
              <a:t>d</a:t>
            </a:r>
            <a:r>
              <a:rPr lang="en-US" sz="1800" b="0" dirty="0" smtClean="0">
                <a:sym typeface="Wingdings" panose="05000000000000000000" pitchFamily="2" charset="2"/>
              </a:rPr>
              <a:t>omain connectivity</a:t>
            </a:r>
          </a:p>
          <a:p>
            <a:pPr marL="742950" lvl="1" indent="-285750">
              <a:spcAft>
                <a:spcPts val="600"/>
              </a:spcAft>
              <a:buFont typeface="Arial" panose="020B0604020202020204" pitchFamily="34" charset="0"/>
              <a:buChar char="‒"/>
              <a:defRPr/>
            </a:pPr>
            <a:r>
              <a:rPr lang="en-US" sz="1800" b="0" dirty="0" smtClean="0">
                <a:sym typeface="Wingdings" panose="05000000000000000000" pitchFamily="2" charset="2"/>
              </a:rPr>
              <a:t>Sitaraman </a:t>
            </a:r>
            <a:r>
              <a:rPr lang="en-US" sz="1800" b="0" dirty="0">
                <a:sym typeface="Wingdings" panose="05000000000000000000" pitchFamily="2" charset="2"/>
              </a:rPr>
              <a:t>et al. 2012  </a:t>
            </a:r>
            <a:r>
              <a:rPr lang="en-US" sz="1800" b="0" dirty="0" smtClean="0">
                <a:solidFill>
                  <a:srgbClr val="8B0304"/>
                </a:solidFill>
                <a:sym typeface="Wingdings" panose="05000000000000000000" pitchFamily="2" charset="2"/>
              </a:rPr>
              <a:t>OSCAR</a:t>
            </a:r>
            <a:endParaRPr lang="en-US" sz="1800" b="0" dirty="0" smtClean="0"/>
          </a:p>
          <a:p>
            <a:pPr marL="285750" indent="-285750">
              <a:spcAft>
                <a:spcPts val="600"/>
              </a:spcAft>
              <a:buFont typeface="Arial" panose="020B0604020202020204" pitchFamily="34" charset="0"/>
              <a:buChar char="•"/>
              <a:defRPr/>
            </a:pPr>
            <a:endParaRPr lang="en-US" sz="400" b="0" dirty="0" smtClean="0"/>
          </a:p>
          <a:p>
            <a:pPr marL="285750" indent="-285750">
              <a:spcAft>
                <a:spcPts val="600"/>
              </a:spcAft>
              <a:buFont typeface="Arial" panose="020B0604020202020204" pitchFamily="34" charset="0"/>
              <a:buChar char="•"/>
              <a:defRPr/>
            </a:pPr>
            <a:r>
              <a:rPr lang="en-US" sz="2000" b="0" dirty="0" smtClean="0"/>
              <a:t>Facilitate </a:t>
            </a:r>
            <a:r>
              <a:rPr lang="en-US" sz="2000" b="0" dirty="0"/>
              <a:t>efficient flow </a:t>
            </a:r>
            <a:r>
              <a:rPr lang="en-US" sz="2000" b="0" dirty="0" smtClean="0"/>
              <a:t>solvers</a:t>
            </a:r>
          </a:p>
          <a:p>
            <a:pPr marL="742950" lvl="1" indent="-285750">
              <a:spcAft>
                <a:spcPts val="600"/>
              </a:spcAft>
              <a:buFont typeface="Arial" panose="020B0604020202020204" pitchFamily="34" charset="0"/>
              <a:buChar char="‒"/>
              <a:defRPr/>
            </a:pPr>
            <a:r>
              <a:rPr lang="en-US" sz="1800" b="0" dirty="0" smtClean="0">
                <a:sym typeface="Wingdings" panose="05000000000000000000" pitchFamily="2" charset="2"/>
              </a:rPr>
              <a:t>Line-based solution methodology</a:t>
            </a:r>
          </a:p>
          <a:p>
            <a:pPr marL="742950" lvl="1" indent="-285750">
              <a:spcAft>
                <a:spcPts val="600"/>
              </a:spcAft>
              <a:buFont typeface="Arial" panose="020B0604020202020204" pitchFamily="34" charset="0"/>
              <a:buChar char="‒"/>
              <a:defRPr/>
            </a:pPr>
            <a:r>
              <a:rPr lang="en-US" sz="1800" dirty="0" smtClean="0">
                <a:sym typeface="Wingdings" panose="05000000000000000000" pitchFamily="2" charset="2"/>
              </a:rPr>
              <a:t>Lakshminarayan </a:t>
            </a:r>
            <a:r>
              <a:rPr lang="en-US" sz="1800" dirty="0">
                <a:sym typeface="Wingdings" panose="05000000000000000000" pitchFamily="2" charset="2"/>
              </a:rPr>
              <a:t>et al. 2016 </a:t>
            </a:r>
            <a:r>
              <a:rPr lang="en-US" sz="1800" dirty="0" smtClean="0">
                <a:solidFill>
                  <a:srgbClr val="8B0304"/>
                </a:solidFill>
                <a:sym typeface="Wingdings" panose="05000000000000000000" pitchFamily="2" charset="2"/>
              </a:rPr>
              <a:t> </a:t>
            </a:r>
            <a:r>
              <a:rPr lang="en-US" sz="1800" dirty="0" smtClean="0">
                <a:solidFill>
                  <a:srgbClr val="8B0304"/>
                </a:solidFill>
                <a:sym typeface="Wingdings" panose="05000000000000000000" pitchFamily="2" charset="2"/>
              </a:rPr>
              <a:t>mStrand</a:t>
            </a:r>
            <a:endParaRPr lang="en-US" sz="1800" b="0" dirty="0" smtClean="0">
              <a:solidFill>
                <a:srgbClr val="8B0304"/>
              </a:solidFill>
              <a:sym typeface="Wingdings" panose="05000000000000000000" pitchFamily="2" charset="2"/>
            </a:endParaRPr>
          </a:p>
          <a:p>
            <a:pPr marL="742950" lvl="1" indent="-285750">
              <a:spcAft>
                <a:spcPts val="600"/>
              </a:spcAft>
              <a:buFont typeface="Arial" panose="020B0604020202020204" pitchFamily="34" charset="0"/>
              <a:buChar char="‒"/>
              <a:defRPr/>
            </a:pPr>
            <a:endParaRPr lang="en-US" sz="1800" b="0" dirty="0"/>
          </a:p>
        </p:txBody>
      </p:sp>
      <p:sp>
        <p:nvSpPr>
          <p:cNvPr id="7" name="TextBox 6"/>
          <p:cNvSpPr txBox="1"/>
          <p:nvPr/>
        </p:nvSpPr>
        <p:spPr>
          <a:xfrm>
            <a:off x="0" y="5556516"/>
            <a:ext cx="8520451" cy="1107996"/>
          </a:xfrm>
          <a:prstGeom prst="rect">
            <a:avLst/>
          </a:prstGeom>
          <a:noFill/>
        </p:spPr>
        <p:txBody>
          <a:bodyPr wrap="square" rtlCol="0">
            <a:spAutoFit/>
          </a:bodyPr>
          <a:lstStyle/>
          <a:p>
            <a:pPr>
              <a:lnSpc>
                <a:spcPct val="110000"/>
              </a:lnSpc>
            </a:pPr>
            <a:r>
              <a:rPr lang="en-US" sz="2000" u="sng" dirty="0" smtClean="0"/>
              <a:t>This work</a:t>
            </a:r>
            <a:endParaRPr lang="en-US" sz="2000" dirty="0" smtClean="0"/>
          </a:p>
          <a:p>
            <a:pPr marL="231775">
              <a:lnSpc>
                <a:spcPct val="110000"/>
              </a:lnSpc>
            </a:pPr>
            <a:r>
              <a:rPr lang="en-US" sz="2000" b="0" dirty="0" smtClean="0"/>
              <a:t>Shows </a:t>
            </a:r>
            <a:r>
              <a:rPr lang="en-US" sz="2000" b="0" dirty="0" smtClean="0"/>
              <a:t>validation of strand grid framework using mStrand </a:t>
            </a:r>
            <a:r>
              <a:rPr lang="en-US" sz="2000" b="0" dirty="0" smtClean="0"/>
              <a:t>for </a:t>
            </a:r>
            <a:r>
              <a:rPr lang="en-US" sz="2000" b="0" dirty="0" smtClean="0"/>
              <a:t>rotorcraft problems</a:t>
            </a:r>
            <a:endParaRPr lang="en-US" sz="2000" b="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850" y="1137253"/>
            <a:ext cx="2170562" cy="198841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0433" y="3623297"/>
            <a:ext cx="3883567" cy="2066966"/>
          </a:xfrm>
          <a:prstGeom prst="rect">
            <a:avLst/>
          </a:prstGeom>
        </p:spPr>
      </p:pic>
      <p:cxnSp>
        <p:nvCxnSpPr>
          <p:cNvPr id="9" name="Straight Arrow Connector 8"/>
          <p:cNvCxnSpPr/>
          <p:nvPr/>
        </p:nvCxnSpPr>
        <p:spPr bwMode="auto">
          <a:xfrm flipV="1">
            <a:off x="6982249" y="2858448"/>
            <a:ext cx="76829" cy="227928"/>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sp>
        <p:nvSpPr>
          <p:cNvPr id="16" name="TextBox 15"/>
          <p:cNvSpPr txBox="1"/>
          <p:nvPr/>
        </p:nvSpPr>
        <p:spPr>
          <a:xfrm>
            <a:off x="5979460" y="3071902"/>
            <a:ext cx="1452282" cy="584775"/>
          </a:xfrm>
          <a:prstGeom prst="rect">
            <a:avLst/>
          </a:prstGeom>
          <a:noFill/>
        </p:spPr>
        <p:txBody>
          <a:bodyPr wrap="square" rtlCol="0">
            <a:spAutoFit/>
          </a:bodyPr>
          <a:lstStyle/>
          <a:p>
            <a:pPr algn="ctr"/>
            <a:r>
              <a:rPr lang="en-US" dirty="0" smtClean="0"/>
              <a:t>Surface Tessellation</a:t>
            </a:r>
            <a:endParaRPr lang="en-US" dirty="0"/>
          </a:p>
        </p:txBody>
      </p:sp>
      <p:cxnSp>
        <p:nvCxnSpPr>
          <p:cNvPr id="17" name="Straight Arrow Connector 16"/>
          <p:cNvCxnSpPr/>
          <p:nvPr/>
        </p:nvCxnSpPr>
        <p:spPr bwMode="auto">
          <a:xfrm>
            <a:off x="6573923" y="2516404"/>
            <a:ext cx="291785" cy="63380"/>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sp>
        <p:nvSpPr>
          <p:cNvPr id="18" name="TextBox 17"/>
          <p:cNvSpPr txBox="1"/>
          <p:nvPr/>
        </p:nvSpPr>
        <p:spPr>
          <a:xfrm>
            <a:off x="5335444" y="2131461"/>
            <a:ext cx="1452282" cy="584775"/>
          </a:xfrm>
          <a:prstGeom prst="rect">
            <a:avLst/>
          </a:prstGeom>
          <a:noFill/>
        </p:spPr>
        <p:txBody>
          <a:bodyPr wrap="square" rtlCol="0">
            <a:spAutoFit/>
          </a:bodyPr>
          <a:lstStyle/>
          <a:p>
            <a:pPr algn="ctr"/>
            <a:r>
              <a:rPr lang="en-US" dirty="0" smtClean="0"/>
              <a:t>Viscous spacing</a:t>
            </a:r>
            <a:endParaRPr lang="en-US" dirty="0"/>
          </a:p>
        </p:txBody>
      </p:sp>
      <p:cxnSp>
        <p:nvCxnSpPr>
          <p:cNvPr id="22" name="Straight Arrow Connector 21"/>
          <p:cNvCxnSpPr/>
          <p:nvPr/>
        </p:nvCxnSpPr>
        <p:spPr bwMode="auto">
          <a:xfrm flipH="1" flipV="1">
            <a:off x="8036261" y="1631576"/>
            <a:ext cx="275047" cy="134538"/>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sp>
        <p:nvSpPr>
          <p:cNvPr id="25" name="TextBox 24"/>
          <p:cNvSpPr txBox="1"/>
          <p:nvPr/>
        </p:nvSpPr>
        <p:spPr>
          <a:xfrm>
            <a:off x="5726456" y="5374943"/>
            <a:ext cx="3105769" cy="584775"/>
          </a:xfrm>
          <a:prstGeom prst="rect">
            <a:avLst/>
          </a:prstGeom>
          <a:solidFill>
            <a:schemeClr val="bg1"/>
          </a:solidFill>
        </p:spPr>
        <p:txBody>
          <a:bodyPr wrap="square" rtlCol="0">
            <a:spAutoFit/>
          </a:bodyPr>
          <a:lstStyle/>
          <a:p>
            <a:pPr algn="ctr"/>
            <a:r>
              <a:rPr lang="en-US" dirty="0" smtClean="0"/>
              <a:t>Off-body mesh automatically refined to wake spacing</a:t>
            </a:r>
            <a:endParaRPr lang="en-US" dirty="0"/>
          </a:p>
        </p:txBody>
      </p:sp>
    </p:spTree>
    <p:custDataLst>
      <p:tags r:id="rId1"/>
    </p:custDataLst>
    <p:extLst>
      <p:ext uri="{BB962C8B-B14F-4D97-AF65-F5344CB8AC3E}">
        <p14:creationId xmlns:p14="http://schemas.microsoft.com/office/powerpoint/2010/main" val="1124698022"/>
      </p:ext>
    </p:extLst>
  </p:cSld>
  <p:clrMapOvr>
    <a:masterClrMapping/>
  </p:clrMapOvr>
  <mc:AlternateContent xmlns:mc="http://schemas.openxmlformats.org/markup-compatibility/2006" xmlns:p14="http://schemas.microsoft.com/office/powerpoint/2010/main">
    <mc:Choice Requires="p14">
      <p:transition spd="slow" p14:dur="2000" advTm="140908"/>
    </mc:Choice>
    <mc:Fallback xmlns="">
      <p:transition spd="slow" advTm="140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
          <p:cNvSpPr txBox="1">
            <a:spLocks/>
          </p:cNvSpPr>
          <p:nvPr/>
        </p:nvSpPr>
        <p:spPr>
          <a:xfrm>
            <a:off x="1960536" y="174189"/>
            <a:ext cx="4889715" cy="656018"/>
          </a:xfrm>
          <a:prstGeom prst="rect">
            <a:avLst/>
          </a:prstGeom>
        </p:spPr>
        <p:txBody>
          <a:bodyPr lIns="64291" tIns="32146" rIns="64291" bIns="32146"/>
          <a:lstStyle/>
          <a:p>
            <a:pPr algn="ctr" defTabSz="410751">
              <a:defRPr sz="1800"/>
            </a:pPr>
            <a:r>
              <a:rPr lang="en-US" sz="2800" b="1" dirty="0" smtClean="0">
                <a:solidFill>
                  <a:schemeClr val="bg1"/>
                </a:solidFill>
              </a:rPr>
              <a:t>Acknowledgments</a:t>
            </a:r>
          </a:p>
        </p:txBody>
      </p:sp>
      <p:sp>
        <p:nvSpPr>
          <p:cNvPr id="3" name="TextBox 2"/>
          <p:cNvSpPr txBox="1"/>
          <p:nvPr/>
        </p:nvSpPr>
        <p:spPr>
          <a:xfrm>
            <a:off x="154251" y="2295492"/>
            <a:ext cx="8643938" cy="25651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just" defTabSz="410751" hangingPunct="0"/>
            <a:r>
              <a:rPr lang="en-US" sz="2000" b="0" dirty="0">
                <a:solidFill>
                  <a:srgbClr val="000000"/>
                </a:solidFill>
                <a:sym typeface="Helvetica Light"/>
              </a:rPr>
              <a:t>M</a:t>
            </a:r>
            <a:r>
              <a:rPr lang="en-US" sz="2000" b="0" dirty="0" smtClean="0">
                <a:solidFill>
                  <a:srgbClr val="000000"/>
                </a:solidFill>
                <a:sym typeface="Helvetica Light"/>
              </a:rPr>
              <a:t>aterial presented in this paper  is a product of  the CREATE</a:t>
            </a:r>
            <a:r>
              <a:rPr lang="en-US" sz="2000" b="0" baseline="30000" dirty="0" smtClean="0">
                <a:solidFill>
                  <a:srgbClr val="000000"/>
                </a:solidFill>
                <a:sym typeface="Helvetica Light"/>
              </a:rPr>
              <a:t>TM</a:t>
            </a:r>
            <a:r>
              <a:rPr lang="en-US" sz="2000" b="0" dirty="0" smtClean="0">
                <a:solidFill>
                  <a:srgbClr val="000000"/>
                </a:solidFill>
                <a:sym typeface="Helvetica Light"/>
              </a:rPr>
              <a:t>-AV Element of the Computational Research and Engineering for Acquisition Tools and Environment (</a:t>
            </a:r>
            <a:r>
              <a:rPr lang="en-US" sz="2000" dirty="0" smtClean="0">
                <a:solidFill>
                  <a:srgbClr val="8B0304"/>
                </a:solidFill>
                <a:sym typeface="Helvetica Light"/>
              </a:rPr>
              <a:t>CREATE</a:t>
            </a:r>
            <a:r>
              <a:rPr lang="en-US" sz="2000" baseline="30000" dirty="0" smtClean="0">
                <a:solidFill>
                  <a:srgbClr val="8B0304"/>
                </a:solidFill>
                <a:sym typeface="Helvetica Light"/>
              </a:rPr>
              <a:t>TM</a:t>
            </a:r>
            <a:r>
              <a:rPr lang="en-US" sz="2000" b="0" dirty="0" smtClean="0">
                <a:solidFill>
                  <a:srgbClr val="000000"/>
                </a:solidFill>
                <a:sym typeface="Helvetica Light"/>
              </a:rPr>
              <a:t>) Program sponsored by the U.S. Department of Defense HPC Modernization Program Office. We also the support of U.S. Army for this work. The authors would like acknowledge </a:t>
            </a:r>
            <a:r>
              <a:rPr lang="en-US" sz="2000" dirty="0" smtClean="0">
                <a:solidFill>
                  <a:srgbClr val="8B001D"/>
                </a:solidFill>
                <a:sym typeface="Helvetica Light"/>
              </a:rPr>
              <a:t>Mark Potsdam,</a:t>
            </a:r>
            <a:r>
              <a:rPr lang="en-US" sz="2000" dirty="0" smtClean="0">
                <a:solidFill>
                  <a:srgbClr val="000000"/>
                </a:solidFill>
                <a:sym typeface="Helvetica Light"/>
              </a:rPr>
              <a:t> </a:t>
            </a:r>
            <a:r>
              <a:rPr lang="en-US" sz="2000" dirty="0" err="1" smtClean="0">
                <a:solidFill>
                  <a:srgbClr val="8B0304"/>
                </a:solidFill>
                <a:sym typeface="Helvetica Light"/>
              </a:rPr>
              <a:t>Buvana</a:t>
            </a:r>
            <a:r>
              <a:rPr lang="en-US" sz="2000" dirty="0" smtClean="0">
                <a:solidFill>
                  <a:srgbClr val="8B0304"/>
                </a:solidFill>
                <a:sym typeface="Helvetica Light"/>
              </a:rPr>
              <a:t> Jayaraman</a:t>
            </a:r>
            <a:r>
              <a:rPr lang="en-US" sz="2000" b="0" dirty="0" smtClean="0">
                <a:solidFill>
                  <a:srgbClr val="000000"/>
                </a:solidFill>
                <a:sym typeface="Helvetica Light"/>
              </a:rPr>
              <a:t> and </a:t>
            </a:r>
            <a:r>
              <a:rPr lang="en-US" sz="2000" dirty="0" smtClean="0">
                <a:solidFill>
                  <a:srgbClr val="8B0304"/>
                </a:solidFill>
                <a:sym typeface="Helvetica Light"/>
              </a:rPr>
              <a:t>Beatrice Roget</a:t>
            </a:r>
            <a:r>
              <a:rPr lang="en-US" sz="2000" b="0" dirty="0" smtClean="0">
                <a:solidFill>
                  <a:srgbClr val="000000"/>
                </a:solidFill>
                <a:sym typeface="Helvetica Light"/>
              </a:rPr>
              <a:t> for providing help in setting up various cases.</a:t>
            </a:r>
            <a:endParaRPr lang="en-US" sz="2200" b="0" dirty="0" smtClean="0">
              <a:solidFill>
                <a:srgbClr val="000000"/>
              </a:solidFill>
              <a:sym typeface="Helvetica Light"/>
            </a:endParaRPr>
          </a:p>
          <a:p>
            <a:pPr algn="just" defTabSz="410751" hangingPunct="0"/>
            <a:endParaRPr lang="en-US" sz="2200" dirty="0" smtClean="0">
              <a:solidFill>
                <a:srgbClr val="000000"/>
              </a:solidFill>
              <a:sym typeface="Helvetica Light"/>
            </a:endParaRPr>
          </a:p>
        </p:txBody>
      </p:sp>
    </p:spTree>
    <p:extLst>
      <p:ext uri="{BB962C8B-B14F-4D97-AF65-F5344CB8AC3E}">
        <p14:creationId xmlns:p14="http://schemas.microsoft.com/office/powerpoint/2010/main" val="240913439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812943632"/>
              </p:ext>
            </p:extLst>
          </p:nvPr>
        </p:nvGraphicFramePr>
        <p:xfrm>
          <a:off x="4672279" y="1000159"/>
          <a:ext cx="2225992" cy="1812809"/>
        </p:xfrm>
        <a:graphic>
          <a:graphicData uri="http://schemas.openxmlformats.org/presentationml/2006/ole">
            <mc:AlternateContent xmlns:mc="http://schemas.openxmlformats.org/markup-compatibility/2006">
              <mc:Choice xmlns:v="urn:schemas-microsoft-com:vml" Requires="v">
                <p:oleObj spid="_x0000_s2477" name="Acrobat Document" r:id="rId4" imgW="2583119" imgH="2103120" progId="AcroExch.Document.11">
                  <p:embed/>
                </p:oleObj>
              </mc:Choice>
              <mc:Fallback>
                <p:oleObj name="Acrobat Document" r:id="rId4" imgW="2583119" imgH="2103120" progId="AcroExch.Document.11">
                  <p:embed/>
                  <p:pic>
                    <p:nvPicPr>
                      <p:cNvPr id="0" name=""/>
                      <p:cNvPicPr/>
                      <p:nvPr/>
                    </p:nvPicPr>
                    <p:blipFill>
                      <a:blip r:embed="rId5"/>
                      <a:stretch>
                        <a:fillRect/>
                      </a:stretch>
                    </p:blipFill>
                    <p:spPr>
                      <a:xfrm>
                        <a:off x="4672279" y="1000159"/>
                        <a:ext cx="2225992" cy="181280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10155647"/>
              </p:ext>
            </p:extLst>
          </p:nvPr>
        </p:nvGraphicFramePr>
        <p:xfrm>
          <a:off x="6932404" y="989320"/>
          <a:ext cx="2343626" cy="1792874"/>
        </p:xfrm>
        <a:graphic>
          <a:graphicData uri="http://schemas.openxmlformats.org/presentationml/2006/ole">
            <mc:AlternateContent xmlns:mc="http://schemas.openxmlformats.org/markup-compatibility/2006">
              <mc:Choice xmlns:v="urn:schemas-microsoft-com:vml" Requires="v">
                <p:oleObj spid="_x0000_s2478" name="Acrobat Document" r:id="rId6" imgW="2857358" imgH="2186778" progId="AcroExch.Document.11">
                  <p:embed/>
                </p:oleObj>
              </mc:Choice>
              <mc:Fallback>
                <p:oleObj name="Acrobat Document" r:id="rId6" imgW="2857358" imgH="2186778" progId="AcroExch.Document.11">
                  <p:embed/>
                  <p:pic>
                    <p:nvPicPr>
                      <p:cNvPr id="0" name=""/>
                      <p:cNvPicPr/>
                      <p:nvPr/>
                    </p:nvPicPr>
                    <p:blipFill>
                      <a:blip r:embed="rId7"/>
                      <a:stretch>
                        <a:fillRect/>
                      </a:stretch>
                    </p:blipFill>
                    <p:spPr>
                      <a:xfrm>
                        <a:off x="6932404" y="989320"/>
                        <a:ext cx="2343626" cy="1792874"/>
                      </a:xfrm>
                      <a:prstGeom prst="rect">
                        <a:avLst/>
                      </a:prstGeom>
                    </p:spPr>
                  </p:pic>
                </p:oleObj>
              </mc:Fallback>
            </mc:AlternateContent>
          </a:graphicData>
        </a:graphic>
      </p:graphicFrame>
      <p:sp>
        <p:nvSpPr>
          <p:cNvPr id="2" name="Shape 42"/>
          <p:cNvSpPr txBox="1">
            <a:spLocks/>
          </p:cNvSpPr>
          <p:nvPr/>
        </p:nvSpPr>
        <p:spPr>
          <a:xfrm>
            <a:off x="1983783" y="-58157"/>
            <a:ext cx="4858719" cy="656018"/>
          </a:xfrm>
          <a:prstGeom prst="rect">
            <a:avLst/>
          </a:prstGeom>
        </p:spPr>
        <p:txBody>
          <a:bodyPr lIns="64291" tIns="32146" rIns="64291" bIns="32146"/>
          <a:lstStyle/>
          <a:p>
            <a:pPr algn="ctr" defTabSz="410751">
              <a:defRPr sz="1800"/>
            </a:pPr>
            <a:r>
              <a:rPr lang="en-US" sz="2800" b="1" kern="0" dirty="0" smtClean="0">
                <a:solidFill>
                  <a:schemeClr val="bg1"/>
                </a:solidFill>
                <a:sym typeface="Helvetica Light"/>
              </a:rPr>
              <a:t>Multi-strand </a:t>
            </a:r>
            <a:r>
              <a:rPr lang="en-US" sz="2800" b="1" kern="0" dirty="0" smtClean="0">
                <a:solidFill>
                  <a:schemeClr val="bg1"/>
                </a:solidFill>
                <a:sym typeface="Helvetica Light"/>
              </a:rPr>
              <a:t>Solver </a:t>
            </a:r>
            <a:r>
              <a:rPr lang="en-US" sz="2800" b="1" kern="0" dirty="0" smtClean="0">
                <a:solidFill>
                  <a:schemeClr val="bg1"/>
                </a:solidFill>
                <a:sym typeface="Helvetica Light"/>
              </a:rPr>
              <a:t>(mStrand)</a:t>
            </a:r>
            <a:endParaRPr lang="en-US" sz="2800" b="1" kern="0" dirty="0">
              <a:solidFill>
                <a:schemeClr val="bg1"/>
              </a:solidFill>
              <a:sym typeface="Helvetica Light"/>
            </a:endParaRPr>
          </a:p>
        </p:txBody>
      </p:sp>
      <p:sp>
        <p:nvSpPr>
          <p:cNvPr id="4" name="TextBox 3"/>
          <p:cNvSpPr txBox="1"/>
          <p:nvPr/>
        </p:nvSpPr>
        <p:spPr>
          <a:xfrm>
            <a:off x="120968" y="1534483"/>
            <a:ext cx="6454140" cy="50273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174625" indent="-174625" defTabSz="410751" hangingPunct="0"/>
            <a:r>
              <a:rPr lang="en-US" sz="2200" u="sng" dirty="0" smtClean="0">
                <a:solidFill>
                  <a:srgbClr val="000000"/>
                </a:solidFill>
              </a:rPr>
              <a:t>Solver Features</a:t>
            </a:r>
          </a:p>
          <a:p>
            <a:pPr marL="174625" indent="-174625" defTabSz="410751" hangingPunct="0"/>
            <a:endParaRPr lang="en-US" sz="800" b="0" u="sng" dirty="0" smtClean="0">
              <a:solidFill>
                <a:srgbClr val="000000"/>
              </a:solidFill>
            </a:endParaRPr>
          </a:p>
          <a:p>
            <a:pPr defTabSz="410751" hangingPunct="0"/>
            <a:endParaRPr lang="en-US" sz="600" b="0" dirty="0" smtClean="0">
              <a:solidFill>
                <a:srgbClr val="000000"/>
              </a:solidFill>
            </a:endParaRPr>
          </a:p>
          <a:p>
            <a:pPr marL="174625" indent="-174625" defTabSz="410751" hangingPunct="0">
              <a:buFont typeface="Arial" pitchFamily="34" charset="0"/>
              <a:buChar char="•"/>
            </a:pPr>
            <a:r>
              <a:rPr lang="en-US" sz="1800" b="0" dirty="0" smtClean="0">
                <a:solidFill>
                  <a:srgbClr val="000000"/>
                </a:solidFill>
              </a:rPr>
              <a:t>2</a:t>
            </a:r>
            <a:r>
              <a:rPr lang="en-US" sz="1800" b="0" baseline="30000" dirty="0" smtClean="0">
                <a:solidFill>
                  <a:srgbClr val="000000"/>
                </a:solidFill>
              </a:rPr>
              <a:t>nd</a:t>
            </a:r>
            <a:r>
              <a:rPr lang="en-US" sz="1800" b="0" dirty="0" smtClean="0">
                <a:solidFill>
                  <a:srgbClr val="000000"/>
                </a:solidFill>
              </a:rPr>
              <a:t> order vertex centered FV solver</a:t>
            </a:r>
          </a:p>
          <a:p>
            <a:pPr marL="174625" indent="-174625" defTabSz="410751" hangingPunct="0">
              <a:buFont typeface="Arial" pitchFamily="34" charset="0"/>
              <a:buChar char="•"/>
            </a:pPr>
            <a:endParaRPr lang="en-US" sz="600" b="0" dirty="0" smtClean="0">
              <a:solidFill>
                <a:srgbClr val="000000"/>
              </a:solidFill>
            </a:endParaRPr>
          </a:p>
          <a:p>
            <a:pPr marL="174625" indent="-174625" defTabSz="410751" hangingPunct="0">
              <a:buFont typeface="Arial" pitchFamily="34" charset="0"/>
              <a:buChar char="•"/>
            </a:pPr>
            <a:r>
              <a:rPr lang="en-US" sz="1800" b="0" dirty="0" smtClean="0">
                <a:solidFill>
                  <a:srgbClr val="000000"/>
                </a:solidFill>
              </a:rPr>
              <a:t>Surface </a:t>
            </a:r>
            <a:r>
              <a:rPr lang="en-US" sz="1800" b="0" dirty="0">
                <a:solidFill>
                  <a:srgbClr val="000000"/>
                </a:solidFill>
              </a:rPr>
              <a:t>grid can be quads or/and triangles </a:t>
            </a:r>
          </a:p>
          <a:p>
            <a:pPr marL="174625" indent="-174625" defTabSz="410751" hangingPunct="0">
              <a:buFont typeface="Arial" pitchFamily="34" charset="0"/>
              <a:buChar char="•"/>
            </a:pPr>
            <a:endParaRPr lang="en-US" sz="600" b="0" dirty="0" smtClean="0">
              <a:solidFill>
                <a:srgbClr val="000000"/>
              </a:solidFill>
            </a:endParaRPr>
          </a:p>
          <a:p>
            <a:pPr marL="174625" indent="-174625" defTabSz="410751" hangingPunct="0">
              <a:buFont typeface="Arial" pitchFamily="34" charset="0"/>
              <a:buChar char="•"/>
            </a:pPr>
            <a:r>
              <a:rPr lang="en-US" sz="1800" b="0" dirty="0" smtClean="0">
                <a:solidFill>
                  <a:srgbClr val="000000"/>
                </a:solidFill>
              </a:rPr>
              <a:t>General prismatic mesh in normal direction</a:t>
            </a:r>
          </a:p>
          <a:p>
            <a:pPr marL="174625" indent="-174625" defTabSz="410751" hangingPunct="0">
              <a:buFont typeface="Arial" pitchFamily="34" charset="0"/>
              <a:buChar char="•"/>
            </a:pPr>
            <a:endParaRPr lang="en-US" sz="600" b="0" dirty="0" smtClean="0">
              <a:solidFill>
                <a:srgbClr val="000000"/>
              </a:solidFill>
            </a:endParaRPr>
          </a:p>
          <a:p>
            <a:pPr marL="174625" indent="-174625" defTabSz="410751" hangingPunct="0">
              <a:buFont typeface="Arial" pitchFamily="34" charset="0"/>
              <a:buChar char="•"/>
            </a:pPr>
            <a:r>
              <a:rPr lang="en-US" sz="1800" b="0" dirty="0" smtClean="0">
                <a:solidFill>
                  <a:srgbClr val="000000"/>
                </a:solidFill>
              </a:rPr>
              <a:t>Robust treatment of multiple strand per surface node</a:t>
            </a:r>
            <a:endParaRPr lang="en-US" sz="1800" b="0" dirty="0">
              <a:solidFill>
                <a:srgbClr val="000000"/>
              </a:solidFill>
            </a:endParaRPr>
          </a:p>
          <a:p>
            <a:pPr marL="174625" indent="-174625" defTabSz="410751" hangingPunct="0">
              <a:buFont typeface="Arial" pitchFamily="34" charset="0"/>
              <a:buChar char="•"/>
            </a:pPr>
            <a:endParaRPr lang="en-US" sz="600" b="0" dirty="0" smtClean="0">
              <a:solidFill>
                <a:srgbClr val="000000"/>
              </a:solidFill>
            </a:endParaRPr>
          </a:p>
          <a:p>
            <a:pPr marL="174625" indent="-174625" defTabSz="410751" hangingPunct="0">
              <a:buFont typeface="Arial" pitchFamily="34" charset="0"/>
              <a:buChar char="•"/>
            </a:pPr>
            <a:r>
              <a:rPr lang="en-US" sz="1800" b="0" dirty="0" smtClean="0">
                <a:solidFill>
                  <a:srgbClr val="000000"/>
                </a:solidFill>
              </a:rPr>
              <a:t>MUSCL </a:t>
            </a:r>
            <a:r>
              <a:rPr lang="en-US" sz="1800" b="0" dirty="0">
                <a:solidFill>
                  <a:srgbClr val="000000"/>
                </a:solidFill>
              </a:rPr>
              <a:t>reconstruction + Riemann solver along strands as well </a:t>
            </a:r>
            <a:r>
              <a:rPr lang="en-US" sz="1800" b="0" dirty="0" smtClean="0">
                <a:solidFill>
                  <a:srgbClr val="000000"/>
                </a:solidFill>
              </a:rPr>
              <a:t>as in the “r-s” plane </a:t>
            </a:r>
            <a:r>
              <a:rPr lang="en-US" sz="1800" b="0" dirty="0" smtClean="0">
                <a:solidFill>
                  <a:srgbClr val="000000"/>
                </a:solidFill>
                <a:sym typeface="Wingdings" panose="05000000000000000000" pitchFamily="2" charset="2"/>
              </a:rPr>
              <a:t> Spurious oscillation prevented using gradient-based limiters</a:t>
            </a:r>
            <a:endParaRPr lang="en-US" sz="1800" b="0" dirty="0" smtClean="0">
              <a:solidFill>
                <a:srgbClr val="000000"/>
              </a:solidFill>
            </a:endParaRPr>
          </a:p>
          <a:p>
            <a:pPr marL="174625" indent="-174625" defTabSz="410751" hangingPunct="0">
              <a:buFont typeface="Arial" pitchFamily="34" charset="0"/>
              <a:buChar char="•"/>
            </a:pPr>
            <a:endParaRPr lang="en-US" sz="600" b="0" dirty="0" smtClean="0">
              <a:solidFill>
                <a:srgbClr val="000000"/>
              </a:solidFill>
            </a:endParaRPr>
          </a:p>
          <a:p>
            <a:pPr marL="174625" indent="-174625" defTabSz="410751" hangingPunct="0">
              <a:buFont typeface="Arial" pitchFamily="34" charset="0"/>
              <a:buChar char="•"/>
            </a:pPr>
            <a:r>
              <a:rPr lang="en-US" sz="1800" b="0" dirty="0" smtClean="0">
                <a:solidFill>
                  <a:srgbClr val="000000"/>
                </a:solidFill>
              </a:rPr>
              <a:t>2</a:t>
            </a:r>
            <a:r>
              <a:rPr lang="en-US" sz="1800" b="0" baseline="30000" dirty="0" smtClean="0">
                <a:solidFill>
                  <a:srgbClr val="000000"/>
                </a:solidFill>
              </a:rPr>
              <a:t>nd</a:t>
            </a:r>
            <a:r>
              <a:rPr lang="en-US" sz="1800" b="0" dirty="0" smtClean="0">
                <a:solidFill>
                  <a:srgbClr val="000000"/>
                </a:solidFill>
              </a:rPr>
              <a:t> order full </a:t>
            </a:r>
            <a:r>
              <a:rPr lang="en-US" sz="1800" b="0" dirty="0" err="1" smtClean="0">
                <a:solidFill>
                  <a:srgbClr val="000000"/>
                </a:solidFill>
              </a:rPr>
              <a:t>Navier</a:t>
            </a:r>
            <a:r>
              <a:rPr lang="en-US" sz="1800" b="0" dirty="0" smtClean="0">
                <a:solidFill>
                  <a:srgbClr val="000000"/>
                </a:solidFill>
              </a:rPr>
              <a:t>-Stokes term </a:t>
            </a:r>
            <a:r>
              <a:rPr lang="en-US" sz="1800" b="0" dirty="0" smtClean="0">
                <a:solidFill>
                  <a:srgbClr val="000000"/>
                </a:solidFill>
                <a:sym typeface="Wingdings" panose="05000000000000000000" pitchFamily="2" charset="2"/>
              </a:rPr>
              <a:t> Gradients computed using Weighted Least-Squares or Green-Gauss method</a:t>
            </a:r>
          </a:p>
          <a:p>
            <a:pPr defTabSz="410751" hangingPunct="0"/>
            <a:endParaRPr lang="en-US" sz="600" b="0" dirty="0" smtClean="0">
              <a:solidFill>
                <a:srgbClr val="000000"/>
              </a:solidFill>
              <a:sym typeface="Wingdings" panose="05000000000000000000" pitchFamily="2" charset="2"/>
            </a:endParaRPr>
          </a:p>
          <a:p>
            <a:pPr marL="174625" indent="-174625" defTabSz="410751" hangingPunct="0">
              <a:buFont typeface="Arial" pitchFamily="34" charset="0"/>
              <a:buChar char="•"/>
            </a:pPr>
            <a:r>
              <a:rPr lang="en-US" sz="1800" b="0" dirty="0" smtClean="0">
                <a:solidFill>
                  <a:srgbClr val="000000"/>
                </a:solidFill>
                <a:sym typeface="Wingdings" panose="05000000000000000000" pitchFamily="2" charset="2"/>
              </a:rPr>
              <a:t>1</a:t>
            </a:r>
            <a:r>
              <a:rPr lang="en-US" sz="1800" b="0" baseline="30000" dirty="0" smtClean="0">
                <a:solidFill>
                  <a:srgbClr val="000000"/>
                </a:solidFill>
                <a:sym typeface="Wingdings" panose="05000000000000000000" pitchFamily="2" charset="2"/>
              </a:rPr>
              <a:t>st</a:t>
            </a:r>
            <a:r>
              <a:rPr lang="en-US" sz="1800" b="0" dirty="0" smtClean="0">
                <a:solidFill>
                  <a:srgbClr val="000000"/>
                </a:solidFill>
                <a:sym typeface="Wingdings" panose="05000000000000000000" pitchFamily="2" charset="2"/>
              </a:rPr>
              <a:t> order implementation of SA turbulence model</a:t>
            </a:r>
          </a:p>
          <a:p>
            <a:pPr marL="174625" indent="-174625" defTabSz="410751" hangingPunct="0">
              <a:buFont typeface="Arial" pitchFamily="34" charset="0"/>
              <a:buChar char="•"/>
            </a:pPr>
            <a:endParaRPr lang="en-US" sz="600" b="0" dirty="0" smtClean="0">
              <a:solidFill>
                <a:srgbClr val="000000"/>
              </a:solidFill>
              <a:sym typeface="Wingdings" panose="05000000000000000000" pitchFamily="2" charset="2"/>
            </a:endParaRPr>
          </a:p>
          <a:p>
            <a:pPr marL="174625" indent="-174625" defTabSz="410751" hangingPunct="0">
              <a:buFont typeface="Arial" pitchFamily="34" charset="0"/>
              <a:buChar char="•"/>
            </a:pPr>
            <a:r>
              <a:rPr lang="en-US" sz="1800" b="0" dirty="0" smtClean="0">
                <a:solidFill>
                  <a:srgbClr val="000000"/>
                </a:solidFill>
                <a:sym typeface="Wingdings" panose="05000000000000000000" pitchFamily="2" charset="2"/>
              </a:rPr>
              <a:t>Linear solver using preconditioned GMRES</a:t>
            </a:r>
          </a:p>
          <a:p>
            <a:pPr marL="174625" indent="-174625" defTabSz="410751" hangingPunct="0">
              <a:buFont typeface="Arial" pitchFamily="34" charset="0"/>
              <a:buChar char="•"/>
            </a:pPr>
            <a:endParaRPr lang="en-US" sz="600" b="0" dirty="0" smtClean="0">
              <a:solidFill>
                <a:srgbClr val="000000"/>
              </a:solidFill>
            </a:endParaRPr>
          </a:p>
          <a:p>
            <a:pPr marL="174625" indent="-174625" defTabSz="410751" hangingPunct="0">
              <a:buFont typeface="Arial" pitchFamily="34" charset="0"/>
              <a:buChar char="•"/>
            </a:pPr>
            <a:r>
              <a:rPr lang="en-US" sz="1800" b="0" dirty="0" smtClean="0">
                <a:solidFill>
                  <a:srgbClr val="000000"/>
                </a:solidFill>
              </a:rPr>
              <a:t>Fully parallel</a:t>
            </a:r>
            <a:endParaRPr lang="en-US" sz="1800" b="0" dirty="0" smtClean="0">
              <a:solidFill>
                <a:srgbClr val="000000"/>
              </a:solidFill>
              <a:sym typeface="Wingdings" panose="05000000000000000000" pitchFamily="2" charset="2"/>
            </a:endParaRPr>
          </a:p>
          <a:p>
            <a:pPr marL="174625" indent="-174625" defTabSz="410751" hangingPunct="0">
              <a:buFont typeface="Arial" pitchFamily="34" charset="0"/>
              <a:buChar char="•"/>
            </a:pPr>
            <a:endParaRPr lang="en-US" sz="500" b="0" dirty="0">
              <a:solidFill>
                <a:srgbClr val="000000"/>
              </a:solidFill>
              <a:sym typeface="Wingdings" panose="05000000000000000000" pitchFamily="2" charset="2"/>
            </a:endParaRPr>
          </a:p>
          <a:p>
            <a:pPr marL="174625" indent="-174625" defTabSz="410751" hangingPunct="0">
              <a:buFont typeface="Arial" pitchFamily="34" charset="0"/>
              <a:buChar char="•"/>
            </a:pPr>
            <a:endParaRPr lang="en-US" sz="500" b="0" dirty="0">
              <a:solidFill>
                <a:srgbClr val="000000"/>
              </a:solidFill>
            </a:endParaRPr>
          </a:p>
        </p:txBody>
      </p:sp>
      <p:sp>
        <p:nvSpPr>
          <p:cNvPr id="3" name="TextBox 2"/>
          <p:cNvSpPr txBox="1"/>
          <p:nvPr/>
        </p:nvSpPr>
        <p:spPr>
          <a:xfrm>
            <a:off x="2349543" y="1000159"/>
            <a:ext cx="3211135" cy="369332"/>
          </a:xfrm>
          <a:prstGeom prst="rect">
            <a:avLst/>
          </a:prstGeom>
          <a:noFill/>
        </p:spPr>
        <p:txBody>
          <a:bodyPr wrap="none" rtlCol="0">
            <a:spAutoFit/>
          </a:bodyPr>
          <a:lstStyle/>
          <a:p>
            <a:r>
              <a:rPr lang="en-US" b="1" dirty="0" smtClean="0">
                <a:solidFill>
                  <a:srgbClr val="812928"/>
                </a:solidFill>
              </a:rPr>
              <a:t>Developed from Nov 2014 - </a:t>
            </a:r>
            <a:endParaRPr lang="en-US" b="1" dirty="0">
              <a:solidFill>
                <a:srgbClr val="812928"/>
              </a:solidFill>
            </a:endParaRPr>
          </a:p>
        </p:txBody>
      </p:sp>
      <p:grpSp>
        <p:nvGrpSpPr>
          <p:cNvPr id="11" name="Group 10"/>
          <p:cNvGrpSpPr/>
          <p:nvPr/>
        </p:nvGrpSpPr>
        <p:grpSpPr>
          <a:xfrm>
            <a:off x="6730896" y="5003442"/>
            <a:ext cx="1911082" cy="1295400"/>
            <a:chOff x="2958034" y="2355851"/>
            <a:chExt cx="1911082" cy="1295400"/>
          </a:xfrm>
        </p:grpSpPr>
        <p:cxnSp>
          <p:nvCxnSpPr>
            <p:cNvPr id="12" name="Straight Connector 11"/>
            <p:cNvCxnSpPr/>
            <p:nvPr/>
          </p:nvCxnSpPr>
          <p:spPr>
            <a:xfrm>
              <a:off x="30342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104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66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628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3390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152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914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676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438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200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62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8724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486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0248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010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77234" y="2355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253434" y="2360147"/>
              <a:ext cx="13226" cy="6053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558234" y="2736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558234" y="28130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4558234" y="28892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58234" y="29654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558234" y="30416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558234" y="31178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4558234" y="31940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558234" y="32702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4558234" y="3346451"/>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029601" y="2360614"/>
              <a:ext cx="12406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867926" y="2955927"/>
              <a:ext cx="0" cy="6929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255752" y="2377284"/>
              <a:ext cx="120446" cy="5827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257135" y="2405859"/>
              <a:ext cx="221457" cy="5476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262203" y="2453949"/>
              <a:ext cx="314149" cy="4995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55751" y="2504913"/>
              <a:ext cx="412021" cy="4550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250859" y="2599953"/>
              <a:ext cx="494303" cy="3643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68978" y="2681742"/>
              <a:ext cx="533238" cy="2782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262196" y="2769466"/>
              <a:ext cx="572666" cy="190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57135" y="2858296"/>
              <a:ext cx="600075" cy="104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4562997" y="2655889"/>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958034" y="2965451"/>
              <a:ext cx="1295400" cy="6858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269042" y="2360618"/>
              <a:ext cx="600074" cy="595310"/>
            </a:xfrm>
            <a:custGeom>
              <a:avLst/>
              <a:gdLst>
                <a:gd name="connsiteX0" fmla="*/ 0 w 607218"/>
                <a:gd name="connsiteY0" fmla="*/ 0 h 597693"/>
                <a:gd name="connsiteX1" fmla="*/ 116681 w 607218"/>
                <a:gd name="connsiteY1" fmla="*/ 14287 h 597693"/>
                <a:gd name="connsiteX2" fmla="*/ 211931 w 607218"/>
                <a:gd name="connsiteY2" fmla="*/ 52387 h 597693"/>
                <a:gd name="connsiteX3" fmla="*/ 319087 w 607218"/>
                <a:gd name="connsiteY3" fmla="*/ 97631 h 597693"/>
                <a:gd name="connsiteX4" fmla="*/ 404812 w 607218"/>
                <a:gd name="connsiteY4" fmla="*/ 150018 h 597693"/>
                <a:gd name="connsiteX5" fmla="*/ 481012 w 607218"/>
                <a:gd name="connsiteY5" fmla="*/ 238125 h 597693"/>
                <a:gd name="connsiteX6" fmla="*/ 542925 w 607218"/>
                <a:gd name="connsiteY6" fmla="*/ 326231 h 597693"/>
                <a:gd name="connsiteX7" fmla="*/ 578643 w 607218"/>
                <a:gd name="connsiteY7" fmla="*/ 411956 h 597693"/>
                <a:gd name="connsiteX8" fmla="*/ 595312 w 607218"/>
                <a:gd name="connsiteY8" fmla="*/ 502443 h 597693"/>
                <a:gd name="connsiteX9" fmla="*/ 607218 w 607218"/>
                <a:gd name="connsiteY9" fmla="*/ 597693 h 597693"/>
                <a:gd name="connsiteX0" fmla="*/ 0 w 559593"/>
                <a:gd name="connsiteY0" fmla="*/ 52388 h 583406"/>
                <a:gd name="connsiteX1" fmla="*/ 69056 w 559593"/>
                <a:gd name="connsiteY1" fmla="*/ 0 h 583406"/>
                <a:gd name="connsiteX2" fmla="*/ 164306 w 559593"/>
                <a:gd name="connsiteY2" fmla="*/ 38100 h 583406"/>
                <a:gd name="connsiteX3" fmla="*/ 271462 w 559593"/>
                <a:gd name="connsiteY3" fmla="*/ 83344 h 583406"/>
                <a:gd name="connsiteX4" fmla="*/ 357187 w 559593"/>
                <a:gd name="connsiteY4" fmla="*/ 135731 h 583406"/>
                <a:gd name="connsiteX5" fmla="*/ 433387 w 559593"/>
                <a:gd name="connsiteY5" fmla="*/ 223838 h 583406"/>
                <a:gd name="connsiteX6" fmla="*/ 495300 w 559593"/>
                <a:gd name="connsiteY6" fmla="*/ 311944 h 583406"/>
                <a:gd name="connsiteX7" fmla="*/ 531018 w 559593"/>
                <a:gd name="connsiteY7" fmla="*/ 397669 h 583406"/>
                <a:gd name="connsiteX8" fmla="*/ 547687 w 559593"/>
                <a:gd name="connsiteY8" fmla="*/ 488156 h 583406"/>
                <a:gd name="connsiteX9" fmla="*/ 559593 w 559593"/>
                <a:gd name="connsiteY9" fmla="*/ 583406 h 583406"/>
                <a:gd name="connsiteX0" fmla="*/ 0 w 600074"/>
                <a:gd name="connsiteY0" fmla="*/ 0 h 588168"/>
                <a:gd name="connsiteX1" fmla="*/ 109537 w 600074"/>
                <a:gd name="connsiteY1" fmla="*/ 4762 h 588168"/>
                <a:gd name="connsiteX2" fmla="*/ 204787 w 600074"/>
                <a:gd name="connsiteY2" fmla="*/ 42862 h 588168"/>
                <a:gd name="connsiteX3" fmla="*/ 311943 w 600074"/>
                <a:gd name="connsiteY3" fmla="*/ 88106 h 588168"/>
                <a:gd name="connsiteX4" fmla="*/ 397668 w 600074"/>
                <a:gd name="connsiteY4" fmla="*/ 140493 h 588168"/>
                <a:gd name="connsiteX5" fmla="*/ 473868 w 600074"/>
                <a:gd name="connsiteY5" fmla="*/ 228600 h 588168"/>
                <a:gd name="connsiteX6" fmla="*/ 535781 w 600074"/>
                <a:gd name="connsiteY6" fmla="*/ 316706 h 588168"/>
                <a:gd name="connsiteX7" fmla="*/ 571499 w 600074"/>
                <a:gd name="connsiteY7" fmla="*/ 402431 h 588168"/>
                <a:gd name="connsiteX8" fmla="*/ 588168 w 600074"/>
                <a:gd name="connsiteY8" fmla="*/ 492918 h 588168"/>
                <a:gd name="connsiteX9" fmla="*/ 600074 w 600074"/>
                <a:gd name="connsiteY9" fmla="*/ 588168 h 588168"/>
                <a:gd name="connsiteX0" fmla="*/ 0 w 509587"/>
                <a:gd name="connsiteY0" fmla="*/ 0 h 726280"/>
                <a:gd name="connsiteX1" fmla="*/ 19050 w 509587"/>
                <a:gd name="connsiteY1" fmla="*/ 142874 h 726280"/>
                <a:gd name="connsiteX2" fmla="*/ 114300 w 509587"/>
                <a:gd name="connsiteY2" fmla="*/ 180974 h 726280"/>
                <a:gd name="connsiteX3" fmla="*/ 221456 w 509587"/>
                <a:gd name="connsiteY3" fmla="*/ 226218 h 726280"/>
                <a:gd name="connsiteX4" fmla="*/ 307181 w 509587"/>
                <a:gd name="connsiteY4" fmla="*/ 278605 h 726280"/>
                <a:gd name="connsiteX5" fmla="*/ 383381 w 509587"/>
                <a:gd name="connsiteY5" fmla="*/ 366712 h 726280"/>
                <a:gd name="connsiteX6" fmla="*/ 445294 w 509587"/>
                <a:gd name="connsiteY6" fmla="*/ 454818 h 726280"/>
                <a:gd name="connsiteX7" fmla="*/ 481012 w 509587"/>
                <a:gd name="connsiteY7" fmla="*/ 540543 h 726280"/>
                <a:gd name="connsiteX8" fmla="*/ 497681 w 509587"/>
                <a:gd name="connsiteY8" fmla="*/ 631030 h 726280"/>
                <a:gd name="connsiteX9" fmla="*/ 509587 w 509587"/>
                <a:gd name="connsiteY9" fmla="*/ 726280 h 726280"/>
                <a:gd name="connsiteX0" fmla="*/ 0 w 607218"/>
                <a:gd name="connsiteY0" fmla="*/ 0 h 588167"/>
                <a:gd name="connsiteX1" fmla="*/ 116681 w 607218"/>
                <a:gd name="connsiteY1" fmla="*/ 4761 h 588167"/>
                <a:gd name="connsiteX2" fmla="*/ 211931 w 607218"/>
                <a:gd name="connsiteY2" fmla="*/ 42861 h 588167"/>
                <a:gd name="connsiteX3" fmla="*/ 319087 w 607218"/>
                <a:gd name="connsiteY3" fmla="*/ 88105 h 588167"/>
                <a:gd name="connsiteX4" fmla="*/ 404812 w 607218"/>
                <a:gd name="connsiteY4" fmla="*/ 140492 h 588167"/>
                <a:gd name="connsiteX5" fmla="*/ 481012 w 607218"/>
                <a:gd name="connsiteY5" fmla="*/ 228599 h 588167"/>
                <a:gd name="connsiteX6" fmla="*/ 542925 w 607218"/>
                <a:gd name="connsiteY6" fmla="*/ 316705 h 588167"/>
                <a:gd name="connsiteX7" fmla="*/ 578643 w 607218"/>
                <a:gd name="connsiteY7" fmla="*/ 402430 h 588167"/>
                <a:gd name="connsiteX8" fmla="*/ 595312 w 607218"/>
                <a:gd name="connsiteY8" fmla="*/ 492917 h 588167"/>
                <a:gd name="connsiteX9" fmla="*/ 607218 w 607218"/>
                <a:gd name="connsiteY9" fmla="*/ 588167 h 588167"/>
                <a:gd name="connsiteX0" fmla="*/ 0 w 607218"/>
                <a:gd name="connsiteY0" fmla="*/ 2384 h 590551"/>
                <a:gd name="connsiteX1" fmla="*/ 7143 w 607218"/>
                <a:gd name="connsiteY1" fmla="*/ 0 h 590551"/>
                <a:gd name="connsiteX2" fmla="*/ 116681 w 607218"/>
                <a:gd name="connsiteY2" fmla="*/ 7145 h 590551"/>
                <a:gd name="connsiteX3" fmla="*/ 211931 w 607218"/>
                <a:gd name="connsiteY3" fmla="*/ 45245 h 590551"/>
                <a:gd name="connsiteX4" fmla="*/ 319087 w 607218"/>
                <a:gd name="connsiteY4" fmla="*/ 90489 h 590551"/>
                <a:gd name="connsiteX5" fmla="*/ 404812 w 607218"/>
                <a:gd name="connsiteY5" fmla="*/ 142876 h 590551"/>
                <a:gd name="connsiteX6" fmla="*/ 481012 w 607218"/>
                <a:gd name="connsiteY6" fmla="*/ 230983 h 590551"/>
                <a:gd name="connsiteX7" fmla="*/ 542925 w 607218"/>
                <a:gd name="connsiteY7" fmla="*/ 319089 h 590551"/>
                <a:gd name="connsiteX8" fmla="*/ 578643 w 607218"/>
                <a:gd name="connsiteY8" fmla="*/ 404814 h 590551"/>
                <a:gd name="connsiteX9" fmla="*/ 595312 w 607218"/>
                <a:gd name="connsiteY9" fmla="*/ 495301 h 590551"/>
                <a:gd name="connsiteX10" fmla="*/ 607218 w 607218"/>
                <a:gd name="connsiteY10" fmla="*/ 590551 h 590551"/>
                <a:gd name="connsiteX0" fmla="*/ 0 w 607218"/>
                <a:gd name="connsiteY0" fmla="*/ 147640 h 735807"/>
                <a:gd name="connsiteX1" fmla="*/ 109536 w 607218"/>
                <a:gd name="connsiteY1" fmla="*/ 0 h 735807"/>
                <a:gd name="connsiteX2" fmla="*/ 116681 w 607218"/>
                <a:gd name="connsiteY2" fmla="*/ 152401 h 735807"/>
                <a:gd name="connsiteX3" fmla="*/ 211931 w 607218"/>
                <a:gd name="connsiteY3" fmla="*/ 190501 h 735807"/>
                <a:gd name="connsiteX4" fmla="*/ 319087 w 607218"/>
                <a:gd name="connsiteY4" fmla="*/ 235745 h 735807"/>
                <a:gd name="connsiteX5" fmla="*/ 404812 w 607218"/>
                <a:gd name="connsiteY5" fmla="*/ 288132 h 735807"/>
                <a:gd name="connsiteX6" fmla="*/ 481012 w 607218"/>
                <a:gd name="connsiteY6" fmla="*/ 376239 h 735807"/>
                <a:gd name="connsiteX7" fmla="*/ 542925 w 607218"/>
                <a:gd name="connsiteY7" fmla="*/ 464345 h 735807"/>
                <a:gd name="connsiteX8" fmla="*/ 578643 w 607218"/>
                <a:gd name="connsiteY8" fmla="*/ 550070 h 735807"/>
                <a:gd name="connsiteX9" fmla="*/ 595312 w 607218"/>
                <a:gd name="connsiteY9" fmla="*/ 640557 h 735807"/>
                <a:gd name="connsiteX10" fmla="*/ 607218 w 607218"/>
                <a:gd name="connsiteY10" fmla="*/ 735807 h 735807"/>
                <a:gd name="connsiteX0" fmla="*/ 0 w 607218"/>
                <a:gd name="connsiteY0" fmla="*/ 0 h 588167"/>
                <a:gd name="connsiteX1" fmla="*/ 116681 w 607218"/>
                <a:gd name="connsiteY1" fmla="*/ 4761 h 588167"/>
                <a:gd name="connsiteX2" fmla="*/ 211931 w 607218"/>
                <a:gd name="connsiteY2" fmla="*/ 42861 h 588167"/>
                <a:gd name="connsiteX3" fmla="*/ 319087 w 607218"/>
                <a:gd name="connsiteY3" fmla="*/ 88105 h 588167"/>
                <a:gd name="connsiteX4" fmla="*/ 404812 w 607218"/>
                <a:gd name="connsiteY4" fmla="*/ 140492 h 588167"/>
                <a:gd name="connsiteX5" fmla="*/ 481012 w 607218"/>
                <a:gd name="connsiteY5" fmla="*/ 228599 h 588167"/>
                <a:gd name="connsiteX6" fmla="*/ 542925 w 607218"/>
                <a:gd name="connsiteY6" fmla="*/ 316705 h 588167"/>
                <a:gd name="connsiteX7" fmla="*/ 578643 w 607218"/>
                <a:gd name="connsiteY7" fmla="*/ 402430 h 588167"/>
                <a:gd name="connsiteX8" fmla="*/ 595312 w 607218"/>
                <a:gd name="connsiteY8" fmla="*/ 492917 h 588167"/>
                <a:gd name="connsiteX9" fmla="*/ 607218 w 607218"/>
                <a:gd name="connsiteY9" fmla="*/ 588167 h 588167"/>
                <a:gd name="connsiteX0" fmla="*/ 0 w 531018"/>
                <a:gd name="connsiteY0" fmla="*/ 0 h 731042"/>
                <a:gd name="connsiteX1" fmla="*/ 40481 w 531018"/>
                <a:gd name="connsiteY1" fmla="*/ 147636 h 731042"/>
                <a:gd name="connsiteX2" fmla="*/ 135731 w 531018"/>
                <a:gd name="connsiteY2" fmla="*/ 185736 h 731042"/>
                <a:gd name="connsiteX3" fmla="*/ 242887 w 531018"/>
                <a:gd name="connsiteY3" fmla="*/ 230980 h 731042"/>
                <a:gd name="connsiteX4" fmla="*/ 328612 w 531018"/>
                <a:gd name="connsiteY4" fmla="*/ 283367 h 731042"/>
                <a:gd name="connsiteX5" fmla="*/ 404812 w 531018"/>
                <a:gd name="connsiteY5" fmla="*/ 371474 h 731042"/>
                <a:gd name="connsiteX6" fmla="*/ 466725 w 531018"/>
                <a:gd name="connsiteY6" fmla="*/ 459580 h 731042"/>
                <a:gd name="connsiteX7" fmla="*/ 502443 w 531018"/>
                <a:gd name="connsiteY7" fmla="*/ 545305 h 731042"/>
                <a:gd name="connsiteX8" fmla="*/ 519112 w 531018"/>
                <a:gd name="connsiteY8" fmla="*/ 635792 h 731042"/>
                <a:gd name="connsiteX9" fmla="*/ 531018 w 531018"/>
                <a:gd name="connsiteY9" fmla="*/ 731042 h 731042"/>
                <a:gd name="connsiteX0" fmla="*/ 0 w 607218"/>
                <a:gd name="connsiteY0" fmla="*/ 0 h 588167"/>
                <a:gd name="connsiteX1" fmla="*/ 116681 w 607218"/>
                <a:gd name="connsiteY1" fmla="*/ 4761 h 588167"/>
                <a:gd name="connsiteX2" fmla="*/ 211931 w 607218"/>
                <a:gd name="connsiteY2" fmla="*/ 42861 h 588167"/>
                <a:gd name="connsiteX3" fmla="*/ 319087 w 607218"/>
                <a:gd name="connsiteY3" fmla="*/ 88105 h 588167"/>
                <a:gd name="connsiteX4" fmla="*/ 404812 w 607218"/>
                <a:gd name="connsiteY4" fmla="*/ 140492 h 588167"/>
                <a:gd name="connsiteX5" fmla="*/ 481012 w 607218"/>
                <a:gd name="connsiteY5" fmla="*/ 228599 h 588167"/>
                <a:gd name="connsiteX6" fmla="*/ 542925 w 607218"/>
                <a:gd name="connsiteY6" fmla="*/ 316705 h 588167"/>
                <a:gd name="connsiteX7" fmla="*/ 578643 w 607218"/>
                <a:gd name="connsiteY7" fmla="*/ 402430 h 588167"/>
                <a:gd name="connsiteX8" fmla="*/ 595312 w 607218"/>
                <a:gd name="connsiteY8" fmla="*/ 492917 h 588167"/>
                <a:gd name="connsiteX9" fmla="*/ 607218 w 607218"/>
                <a:gd name="connsiteY9" fmla="*/ 588167 h 588167"/>
                <a:gd name="connsiteX0" fmla="*/ 0 w 600074"/>
                <a:gd name="connsiteY0" fmla="*/ 0 h 595310"/>
                <a:gd name="connsiteX1" fmla="*/ 109537 w 600074"/>
                <a:gd name="connsiteY1" fmla="*/ 11904 h 595310"/>
                <a:gd name="connsiteX2" fmla="*/ 204787 w 600074"/>
                <a:gd name="connsiteY2" fmla="*/ 50004 h 595310"/>
                <a:gd name="connsiteX3" fmla="*/ 311943 w 600074"/>
                <a:gd name="connsiteY3" fmla="*/ 95248 h 595310"/>
                <a:gd name="connsiteX4" fmla="*/ 397668 w 600074"/>
                <a:gd name="connsiteY4" fmla="*/ 147635 h 595310"/>
                <a:gd name="connsiteX5" fmla="*/ 473868 w 600074"/>
                <a:gd name="connsiteY5" fmla="*/ 235742 h 595310"/>
                <a:gd name="connsiteX6" fmla="*/ 535781 w 600074"/>
                <a:gd name="connsiteY6" fmla="*/ 323848 h 595310"/>
                <a:gd name="connsiteX7" fmla="*/ 571499 w 600074"/>
                <a:gd name="connsiteY7" fmla="*/ 409573 h 595310"/>
                <a:gd name="connsiteX8" fmla="*/ 588168 w 600074"/>
                <a:gd name="connsiteY8" fmla="*/ 500060 h 595310"/>
                <a:gd name="connsiteX9" fmla="*/ 600074 w 600074"/>
                <a:gd name="connsiteY9" fmla="*/ 595310 h 5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74" h="595310">
                  <a:moveTo>
                    <a:pt x="0" y="0"/>
                  </a:moveTo>
                  <a:lnTo>
                    <a:pt x="109537" y="11904"/>
                  </a:lnTo>
                  <a:lnTo>
                    <a:pt x="204787" y="50004"/>
                  </a:lnTo>
                  <a:lnTo>
                    <a:pt x="311943" y="95248"/>
                  </a:lnTo>
                  <a:lnTo>
                    <a:pt x="397668" y="147635"/>
                  </a:lnTo>
                  <a:lnTo>
                    <a:pt x="473868" y="235742"/>
                  </a:lnTo>
                  <a:lnTo>
                    <a:pt x="535781" y="323848"/>
                  </a:lnTo>
                  <a:lnTo>
                    <a:pt x="571499" y="409573"/>
                  </a:lnTo>
                  <a:lnTo>
                    <a:pt x="588168" y="500060"/>
                  </a:lnTo>
                  <a:lnTo>
                    <a:pt x="600074" y="595310"/>
                  </a:ln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764233" y="3266315"/>
            <a:ext cx="1914525" cy="1302544"/>
            <a:chOff x="1916317" y="760706"/>
            <a:chExt cx="1914525" cy="1302544"/>
          </a:xfrm>
        </p:grpSpPr>
        <p:cxnSp>
          <p:nvCxnSpPr>
            <p:cNvPr id="52" name="Straight Connector 51"/>
            <p:cNvCxnSpPr/>
            <p:nvPr/>
          </p:nvCxnSpPr>
          <p:spPr>
            <a:xfrm>
              <a:off x="19925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0687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449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211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2973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3735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4497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259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6021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6783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7545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307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9069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9831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0593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135517" y="763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211717" y="915487"/>
              <a:ext cx="457200" cy="457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3516517" y="1144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3516517" y="12202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3516517" y="12964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3516517" y="13726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3516517" y="14488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3516517" y="15250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3516517" y="16012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3516517" y="16774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3516517" y="1753687"/>
              <a:ext cx="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916317" y="1372687"/>
              <a:ext cx="1295400" cy="6858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1987755" y="760706"/>
              <a:ext cx="1843087" cy="1302544"/>
            </a:xfrm>
            <a:custGeom>
              <a:avLst/>
              <a:gdLst>
                <a:gd name="connsiteX0" fmla="*/ 0 w 1843087"/>
                <a:gd name="connsiteY0" fmla="*/ 0 h 1302544"/>
                <a:gd name="connsiteX1" fmla="*/ 1150143 w 1843087"/>
                <a:gd name="connsiteY1" fmla="*/ 2381 h 1302544"/>
                <a:gd name="connsiteX2" fmla="*/ 1678781 w 1843087"/>
                <a:gd name="connsiteY2" fmla="*/ 150019 h 1302544"/>
                <a:gd name="connsiteX3" fmla="*/ 1843087 w 1843087"/>
                <a:gd name="connsiteY3" fmla="*/ 681037 h 1302544"/>
                <a:gd name="connsiteX4" fmla="*/ 1835943 w 1843087"/>
                <a:gd name="connsiteY4" fmla="*/ 1302544 h 130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7" h="1302544">
                  <a:moveTo>
                    <a:pt x="0" y="0"/>
                  </a:moveTo>
                  <a:lnTo>
                    <a:pt x="1150143" y="2381"/>
                  </a:lnTo>
                  <a:lnTo>
                    <a:pt x="1678781" y="150019"/>
                  </a:lnTo>
                  <a:lnTo>
                    <a:pt x="1843087" y="681037"/>
                  </a:lnTo>
                  <a:cubicBezTo>
                    <a:pt x="1840706" y="888206"/>
                    <a:pt x="1838324" y="1095375"/>
                    <a:pt x="1835943" y="1302544"/>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289653"/>
      </p:ext>
    </p:extLst>
  </p:cSld>
  <p:clrMapOvr>
    <a:masterClrMapping/>
  </p:clrMapOvr>
  <p:transition spd="med" advTm="8986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Helios Framework</a:t>
            </a:r>
            <a:endParaRPr lang="en-US" dirty="0"/>
          </a:p>
        </p:txBody>
      </p:sp>
      <p:sp>
        <p:nvSpPr>
          <p:cNvPr id="4" name="Text Box 13"/>
          <p:cNvSpPr txBox="1">
            <a:spLocks noChangeArrowheads="1"/>
          </p:cNvSpPr>
          <p:nvPr/>
        </p:nvSpPr>
        <p:spPr bwMode="auto">
          <a:xfrm>
            <a:off x="39688" y="5944720"/>
            <a:ext cx="8488362" cy="769441"/>
          </a:xfrm>
          <a:prstGeom prst="rect">
            <a:avLst/>
          </a:prstGeom>
          <a:noFill/>
          <a:ln w="9525">
            <a:noFill/>
            <a:miter lim="800000"/>
            <a:headEnd/>
            <a:tailEnd/>
          </a:ln>
          <a:effectLst/>
        </p:spPr>
        <p:txBody>
          <a:bodyPr>
            <a:prstTxWarp prst="textNoShape">
              <a:avLst/>
            </a:prstTxWarp>
            <a:spAutoFit/>
          </a:bodyPr>
          <a:lstStyle/>
          <a:p>
            <a:pPr marL="285750" indent="-285750" algn="l" eaLnBrk="1" hangingPunct="1">
              <a:lnSpc>
                <a:spcPct val="110000"/>
              </a:lnSpc>
              <a:buFont typeface="Arial" panose="020B0604020202020204" pitchFamily="34" charset="0"/>
              <a:buChar char="•"/>
            </a:pPr>
            <a:r>
              <a:rPr lang="en-US" sz="1600" b="0" dirty="0"/>
              <a:t>Supports</a:t>
            </a:r>
            <a:r>
              <a:rPr lang="en-US" sz="1600" b="0" dirty="0" smtClean="0"/>
              <a:t> high-fidelity rotary-wing simulation by government and industry</a:t>
            </a:r>
          </a:p>
          <a:p>
            <a:pPr marL="285750" indent="-285750" algn="l" eaLnBrk="1" hangingPunct="1">
              <a:lnSpc>
                <a:spcPct val="110000"/>
              </a:lnSpc>
              <a:buFont typeface="Arial" panose="020B0604020202020204" pitchFamily="34" charset="0"/>
              <a:buChar char="•"/>
            </a:pPr>
            <a:endParaRPr lang="en-US" sz="800" b="0" dirty="0" smtClean="0"/>
          </a:p>
          <a:p>
            <a:pPr marL="285750" indent="-285750" algn="l" eaLnBrk="1" hangingPunct="1">
              <a:lnSpc>
                <a:spcPct val="110000"/>
              </a:lnSpc>
              <a:buFont typeface="Arial" panose="020B0604020202020204" pitchFamily="34" charset="0"/>
              <a:buChar char="•"/>
            </a:pPr>
            <a:r>
              <a:rPr lang="en-US" sz="1600" b="0" dirty="0" smtClean="0"/>
              <a:t>Developed </a:t>
            </a:r>
            <a:r>
              <a:rPr lang="en-US" sz="1600" b="0" dirty="0"/>
              <a:t>&amp; maintained by</a:t>
            </a:r>
            <a:r>
              <a:rPr lang="en-US" sz="1600" b="0" dirty="0" smtClean="0"/>
              <a:t> a team at Army </a:t>
            </a:r>
            <a:r>
              <a:rPr lang="en-US" sz="1600" b="0" dirty="0" smtClean="0"/>
              <a:t>ADD</a:t>
            </a:r>
            <a:r>
              <a:rPr lang="en-US" sz="1600" b="0" dirty="0" smtClean="0"/>
              <a:t>.</a:t>
            </a:r>
            <a:endParaRPr lang="en-US" sz="1600" b="0" dirty="0"/>
          </a:p>
        </p:txBody>
      </p:sp>
      <p:sp>
        <p:nvSpPr>
          <p:cNvPr id="5" name="Rectangle 15"/>
          <p:cNvSpPr>
            <a:spLocks noChangeArrowheads="1"/>
          </p:cNvSpPr>
          <p:nvPr/>
        </p:nvSpPr>
        <p:spPr bwMode="auto">
          <a:xfrm>
            <a:off x="406400" y="1549400"/>
            <a:ext cx="2895600" cy="20574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dirty="0"/>
          </a:p>
        </p:txBody>
      </p:sp>
      <p:sp>
        <p:nvSpPr>
          <p:cNvPr id="6" name="Text Box 17"/>
          <p:cNvSpPr txBox="1">
            <a:spLocks noChangeArrowheads="1"/>
          </p:cNvSpPr>
          <p:nvPr/>
        </p:nvSpPr>
        <p:spPr bwMode="auto">
          <a:xfrm>
            <a:off x="177800" y="1549400"/>
            <a:ext cx="3370263" cy="274637"/>
          </a:xfrm>
          <a:prstGeom prst="rect">
            <a:avLst/>
          </a:prstGeom>
          <a:noFill/>
          <a:ln w="12700">
            <a:noFill/>
            <a:miter lim="800000"/>
            <a:headEnd type="none" w="sm" len="sm"/>
            <a:tailEnd type="none" w="sm" len="sm"/>
          </a:ln>
          <a:effectLst/>
        </p:spPr>
        <p:txBody>
          <a:bodyPr>
            <a:prstTxWarp prst="textNoShape">
              <a:avLst/>
            </a:prstTxWarp>
            <a:spAutoFit/>
          </a:bodyPr>
          <a:lstStyle/>
          <a:p>
            <a:pPr algn="ctr"/>
            <a:r>
              <a:rPr lang="en-US" sz="1200" b="1" dirty="0" smtClean="0"/>
              <a:t>Dual Mesh Paradigm</a:t>
            </a:r>
            <a:endParaRPr lang="en-US" sz="1200" b="1" dirty="0"/>
          </a:p>
        </p:txBody>
      </p:sp>
      <p:sp>
        <p:nvSpPr>
          <p:cNvPr id="7" name="Text Box 19"/>
          <p:cNvSpPr txBox="1">
            <a:spLocks noChangeArrowheads="1"/>
          </p:cNvSpPr>
          <p:nvPr/>
        </p:nvSpPr>
        <p:spPr bwMode="auto">
          <a:xfrm>
            <a:off x="177800" y="3175000"/>
            <a:ext cx="3370263" cy="461962"/>
          </a:xfrm>
          <a:prstGeom prst="rect">
            <a:avLst/>
          </a:prstGeom>
          <a:noFill/>
          <a:ln w="12700">
            <a:noFill/>
            <a:miter lim="800000"/>
            <a:headEnd type="none" w="sm" len="sm"/>
            <a:tailEnd type="none" w="sm" len="sm"/>
          </a:ln>
          <a:effectLst/>
        </p:spPr>
        <p:txBody>
          <a:bodyPr>
            <a:prstTxWarp prst="textNoShape">
              <a:avLst/>
            </a:prstTxWarp>
            <a:spAutoFit/>
          </a:bodyPr>
          <a:lstStyle/>
          <a:p>
            <a:pPr algn="ctr"/>
            <a:r>
              <a:rPr lang="en-US" sz="1200" b="0" dirty="0" smtClean="0"/>
              <a:t>Near-body</a:t>
            </a:r>
          </a:p>
          <a:p>
            <a:pPr algn="ctr"/>
            <a:r>
              <a:rPr lang="en-US" sz="1200" b="0" dirty="0" smtClean="0"/>
              <a:t>Cartesian off-body</a:t>
            </a:r>
            <a:endParaRPr lang="en-US" sz="1200" b="0" dirty="0"/>
          </a:p>
        </p:txBody>
      </p:sp>
      <p:sp>
        <p:nvSpPr>
          <p:cNvPr id="8" name="Rectangle 21"/>
          <p:cNvSpPr>
            <a:spLocks noChangeArrowheads="1"/>
          </p:cNvSpPr>
          <p:nvPr/>
        </p:nvSpPr>
        <p:spPr bwMode="auto">
          <a:xfrm>
            <a:off x="406400" y="3759200"/>
            <a:ext cx="2882900" cy="19939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dirty="0"/>
          </a:p>
        </p:txBody>
      </p:sp>
      <p:sp>
        <p:nvSpPr>
          <p:cNvPr id="9" name="Text Box 24"/>
          <p:cNvSpPr txBox="1">
            <a:spLocks noChangeArrowheads="1"/>
          </p:cNvSpPr>
          <p:nvPr/>
        </p:nvSpPr>
        <p:spPr bwMode="auto">
          <a:xfrm>
            <a:off x="660399" y="3759201"/>
            <a:ext cx="2349501" cy="276999"/>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1" dirty="0" smtClean="0"/>
              <a:t>CFD/CSD Coupling</a:t>
            </a:r>
            <a:endParaRPr lang="en-US" sz="1200" b="1" dirty="0"/>
          </a:p>
        </p:txBody>
      </p:sp>
      <p:pic>
        <p:nvPicPr>
          <p:cNvPr id="10" name="Picture 5" descr="Near-Off-body.pdf"/>
          <p:cNvPicPr>
            <a:picLocks noChangeAspect="1"/>
          </p:cNvPicPr>
          <p:nvPr/>
        </p:nvPicPr>
        <p:blipFill>
          <a:blip r:embed="rId3" cstate="print"/>
          <a:srcRect/>
          <a:stretch>
            <a:fillRect/>
          </a:stretch>
        </p:blipFill>
        <p:spPr bwMode="auto">
          <a:xfrm>
            <a:off x="483027" y="1879600"/>
            <a:ext cx="2679273" cy="1344144"/>
          </a:xfrm>
          <a:prstGeom prst="rect">
            <a:avLst/>
          </a:prstGeom>
          <a:noFill/>
          <a:ln w="9525">
            <a:noFill/>
            <a:miter lim="800000"/>
            <a:headEnd/>
            <a:tailEnd/>
          </a:ln>
        </p:spPr>
      </p:pic>
      <p:grpSp>
        <p:nvGrpSpPr>
          <p:cNvPr id="11" name="Group 10"/>
          <p:cNvGrpSpPr/>
          <p:nvPr/>
        </p:nvGrpSpPr>
        <p:grpSpPr>
          <a:xfrm>
            <a:off x="3221037" y="1562100"/>
            <a:ext cx="3370263" cy="2086749"/>
            <a:chOff x="3035300" y="1371600"/>
            <a:chExt cx="3370263" cy="2086749"/>
          </a:xfrm>
        </p:grpSpPr>
        <p:sp>
          <p:nvSpPr>
            <p:cNvPr id="12" name="Rectangle 27"/>
            <p:cNvSpPr>
              <a:spLocks noChangeArrowheads="1"/>
            </p:cNvSpPr>
            <p:nvPr/>
          </p:nvSpPr>
          <p:spPr bwMode="auto">
            <a:xfrm>
              <a:off x="3338513" y="1371600"/>
              <a:ext cx="2724149" cy="20574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dirty="0"/>
            </a:p>
          </p:txBody>
        </p:sp>
        <p:sp>
          <p:nvSpPr>
            <p:cNvPr id="13" name="Text Box 76"/>
            <p:cNvSpPr txBox="1">
              <a:spLocks noChangeArrowheads="1"/>
            </p:cNvSpPr>
            <p:nvPr/>
          </p:nvSpPr>
          <p:spPr bwMode="auto">
            <a:xfrm>
              <a:off x="3352799" y="1374140"/>
              <a:ext cx="2590801" cy="276999"/>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1" dirty="0" smtClean="0"/>
                <a:t>Adaptive Mesh Refinement</a:t>
              </a:r>
              <a:endParaRPr lang="en-US" sz="1200" b="1" dirty="0"/>
            </a:p>
          </p:txBody>
        </p:sp>
        <p:sp>
          <p:nvSpPr>
            <p:cNvPr id="14" name="Text Box 77"/>
            <p:cNvSpPr txBox="1">
              <a:spLocks noChangeArrowheads="1"/>
            </p:cNvSpPr>
            <p:nvPr/>
          </p:nvSpPr>
          <p:spPr bwMode="auto">
            <a:xfrm>
              <a:off x="3035300" y="3181350"/>
              <a:ext cx="3370263" cy="276999"/>
            </a:xfrm>
            <a:prstGeom prst="rect">
              <a:avLst/>
            </a:prstGeom>
            <a:noFill/>
            <a:ln w="12700">
              <a:noFill/>
              <a:miter lim="800000"/>
              <a:headEnd type="none" w="sm" len="sm"/>
              <a:tailEnd type="none" w="sm" len="sm"/>
            </a:ln>
            <a:effectLst/>
          </p:spPr>
          <p:txBody>
            <a:bodyPr>
              <a:prstTxWarp prst="textNoShape">
                <a:avLst/>
              </a:prstTxWarp>
              <a:spAutoFit/>
            </a:bodyPr>
            <a:lstStyle/>
            <a:p>
              <a:pPr algn="ctr"/>
              <a:r>
                <a:rPr lang="en-US" sz="1200" b="0" dirty="0" smtClean="0"/>
                <a:t>To resolve wake</a:t>
              </a:r>
              <a:endParaRPr lang="en-US" sz="1200" b="0" dirty="0"/>
            </a:p>
          </p:txBody>
        </p:sp>
        <p:pic>
          <p:nvPicPr>
            <p:cNvPr id="15" name="Picture 16"/>
            <p:cNvPicPr>
              <a:picLocks noChangeAspect="1" noChangeArrowheads="1"/>
            </p:cNvPicPr>
            <p:nvPr/>
          </p:nvPicPr>
          <p:blipFill>
            <a:blip r:embed="rId4" cstate="print"/>
            <a:srcRect/>
            <a:stretch>
              <a:fillRect/>
            </a:stretch>
          </p:blipFill>
          <p:spPr bwMode="auto">
            <a:xfrm>
              <a:off x="3991768" y="1690260"/>
              <a:ext cx="1518445" cy="1510140"/>
            </a:xfrm>
            <a:prstGeom prst="rect">
              <a:avLst/>
            </a:prstGeom>
            <a:noFill/>
            <a:ln w="9525" cap="flat">
              <a:solidFill>
                <a:srgbClr val="000000"/>
              </a:solidFill>
              <a:miter lim="800000"/>
              <a:headEnd/>
              <a:tailEnd/>
            </a:ln>
          </p:spPr>
        </p:pic>
      </p:grpSp>
      <p:sp>
        <p:nvSpPr>
          <p:cNvPr id="16" name="Rectangle 12"/>
          <p:cNvSpPr>
            <a:spLocks noChangeArrowheads="1"/>
          </p:cNvSpPr>
          <p:nvPr/>
        </p:nvSpPr>
        <p:spPr bwMode="auto">
          <a:xfrm>
            <a:off x="6407150" y="1568450"/>
            <a:ext cx="2336800" cy="20574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dirty="0"/>
          </a:p>
        </p:txBody>
      </p:sp>
      <p:sp>
        <p:nvSpPr>
          <p:cNvPr id="17" name="Text Box 77"/>
          <p:cNvSpPr txBox="1">
            <a:spLocks noChangeArrowheads="1"/>
          </p:cNvSpPr>
          <p:nvPr/>
        </p:nvSpPr>
        <p:spPr bwMode="auto">
          <a:xfrm>
            <a:off x="482600" y="5257800"/>
            <a:ext cx="2743200" cy="461665"/>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0" dirty="0" smtClean="0"/>
              <a:t>RCAS and CAMRAD Structural Dynamics and Trim coupling</a:t>
            </a:r>
          </a:p>
        </p:txBody>
      </p:sp>
      <p:sp>
        <p:nvSpPr>
          <p:cNvPr id="18" name="Rectangle 12"/>
          <p:cNvSpPr>
            <a:spLocks noChangeArrowheads="1"/>
          </p:cNvSpPr>
          <p:nvPr/>
        </p:nvSpPr>
        <p:spPr bwMode="auto">
          <a:xfrm>
            <a:off x="3527426" y="3771900"/>
            <a:ext cx="2720974" cy="19558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dirty="0"/>
          </a:p>
        </p:txBody>
      </p:sp>
      <p:sp>
        <p:nvSpPr>
          <p:cNvPr id="19" name="Text Box 24"/>
          <p:cNvSpPr txBox="1">
            <a:spLocks noChangeArrowheads="1"/>
          </p:cNvSpPr>
          <p:nvPr/>
        </p:nvSpPr>
        <p:spPr bwMode="auto">
          <a:xfrm>
            <a:off x="3562350" y="3759201"/>
            <a:ext cx="2666999" cy="276999"/>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1" dirty="0" smtClean="0"/>
              <a:t>Advanced Software Infrastructure</a:t>
            </a:r>
            <a:endParaRPr lang="en-US" sz="1200" b="1" dirty="0"/>
          </a:p>
        </p:txBody>
      </p:sp>
      <p:sp>
        <p:nvSpPr>
          <p:cNvPr id="20" name="Text Box 77"/>
          <p:cNvSpPr txBox="1">
            <a:spLocks noChangeArrowheads="1"/>
          </p:cNvSpPr>
          <p:nvPr/>
        </p:nvSpPr>
        <p:spPr bwMode="auto">
          <a:xfrm>
            <a:off x="3530600" y="5283200"/>
            <a:ext cx="2743200" cy="461665"/>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0" dirty="0" smtClean="0"/>
              <a:t>Python-based infrastructure readily supports addition of new software</a:t>
            </a:r>
          </a:p>
        </p:txBody>
      </p:sp>
      <p:sp>
        <p:nvSpPr>
          <p:cNvPr id="21" name="Rectangle 27"/>
          <p:cNvSpPr>
            <a:spLocks noChangeArrowheads="1"/>
          </p:cNvSpPr>
          <p:nvPr/>
        </p:nvSpPr>
        <p:spPr bwMode="auto">
          <a:xfrm>
            <a:off x="6413500" y="3771900"/>
            <a:ext cx="2349500" cy="19558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dirty="0"/>
          </a:p>
        </p:txBody>
      </p:sp>
      <p:sp>
        <p:nvSpPr>
          <p:cNvPr id="22" name="Rectangle 21"/>
          <p:cNvSpPr/>
          <p:nvPr/>
        </p:nvSpPr>
        <p:spPr>
          <a:xfrm>
            <a:off x="31950" y="995690"/>
            <a:ext cx="7553927" cy="430887"/>
          </a:xfrm>
          <a:prstGeom prst="rect">
            <a:avLst/>
          </a:prstGeom>
        </p:spPr>
        <p:txBody>
          <a:bodyPr wrap="none">
            <a:spAutoFit/>
          </a:bodyPr>
          <a:lstStyle/>
          <a:p>
            <a:r>
              <a:rPr lang="en-US" sz="2200" dirty="0" smtClean="0"/>
              <a:t>HPCMP CREATE</a:t>
            </a:r>
            <a:r>
              <a:rPr lang="en-US" sz="2200" baseline="30000" dirty="0" smtClean="0"/>
              <a:t>TM</a:t>
            </a:r>
            <a:r>
              <a:rPr lang="en-US" sz="2200" dirty="0" smtClean="0"/>
              <a:t> AV Helios </a:t>
            </a:r>
            <a:r>
              <a:rPr lang="en-US" sz="1800" u="sng" dirty="0" smtClean="0"/>
              <a:t>Heli</a:t>
            </a:r>
            <a:r>
              <a:rPr lang="en-US" sz="1800" dirty="0" smtClean="0"/>
              <a:t>copter </a:t>
            </a:r>
            <a:r>
              <a:rPr lang="en-US" sz="1800" u="sng" dirty="0" smtClean="0"/>
              <a:t>O</a:t>
            </a:r>
            <a:r>
              <a:rPr lang="en-US" sz="1800" dirty="0" smtClean="0"/>
              <a:t>verset </a:t>
            </a:r>
            <a:r>
              <a:rPr lang="en-US" sz="1800" u="sng" dirty="0" smtClean="0"/>
              <a:t>S</a:t>
            </a:r>
            <a:r>
              <a:rPr lang="en-US" sz="1800" dirty="0" smtClean="0"/>
              <a:t>imulations</a:t>
            </a:r>
            <a:endParaRPr lang="en-US" sz="1800" dirty="0"/>
          </a:p>
        </p:txBody>
      </p:sp>
      <p:pic>
        <p:nvPicPr>
          <p:cNvPr id="23" name="Picture 22" descr="cray.jpg"/>
          <p:cNvPicPr>
            <a:picLocks noChangeAspect="1"/>
          </p:cNvPicPr>
          <p:nvPr/>
        </p:nvPicPr>
        <p:blipFill>
          <a:blip r:embed="rId5" cstate="print"/>
          <a:stretch>
            <a:fillRect/>
          </a:stretch>
        </p:blipFill>
        <p:spPr>
          <a:xfrm>
            <a:off x="6464300" y="3886200"/>
            <a:ext cx="1978660" cy="1562100"/>
          </a:xfrm>
          <a:prstGeom prst="rect">
            <a:avLst/>
          </a:prstGeom>
        </p:spPr>
      </p:pic>
      <p:sp>
        <p:nvSpPr>
          <p:cNvPr id="24" name="Text Box 76"/>
          <p:cNvSpPr txBox="1">
            <a:spLocks noChangeArrowheads="1"/>
          </p:cNvSpPr>
          <p:nvPr/>
        </p:nvSpPr>
        <p:spPr bwMode="auto">
          <a:xfrm>
            <a:off x="6286499" y="3759200"/>
            <a:ext cx="2590801" cy="276999"/>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1" dirty="0" smtClean="0"/>
              <a:t>High Performance Computing</a:t>
            </a:r>
            <a:endParaRPr lang="en-US" sz="1200" b="1" dirty="0"/>
          </a:p>
        </p:txBody>
      </p:sp>
      <p:pic>
        <p:nvPicPr>
          <p:cNvPr id="25" name="Picture 24"/>
          <p:cNvPicPr>
            <a:picLocks noChangeAspect="1" noChangeArrowheads="1"/>
          </p:cNvPicPr>
          <p:nvPr/>
        </p:nvPicPr>
        <p:blipFill>
          <a:blip r:embed="rId6" cstate="print"/>
          <a:srcRect/>
          <a:stretch>
            <a:fillRect/>
          </a:stretch>
        </p:blipFill>
        <p:spPr bwMode="auto">
          <a:xfrm>
            <a:off x="8097330" y="5930900"/>
            <a:ext cx="1046670" cy="723900"/>
          </a:xfrm>
          <a:prstGeom prst="rect">
            <a:avLst/>
          </a:prstGeom>
          <a:noFill/>
          <a:ln w="9525">
            <a:noFill/>
            <a:miter lim="800000"/>
            <a:headEnd/>
            <a:tailEnd/>
          </a:ln>
        </p:spPr>
      </p:pic>
      <p:pic>
        <p:nvPicPr>
          <p:cNvPr id="26" name="Picture 54"/>
          <p:cNvPicPr>
            <a:picLocks noChangeAspect="1" noChangeArrowheads="1"/>
          </p:cNvPicPr>
          <p:nvPr/>
        </p:nvPicPr>
        <p:blipFill>
          <a:blip r:embed="rId7" cstate="print"/>
          <a:srcRect/>
          <a:stretch>
            <a:fillRect/>
          </a:stretch>
        </p:blipFill>
        <p:spPr bwMode="auto">
          <a:xfrm>
            <a:off x="6007100" y="6273800"/>
            <a:ext cx="1447800" cy="381000"/>
          </a:xfrm>
          <a:prstGeom prst="rect">
            <a:avLst/>
          </a:prstGeom>
          <a:noFill/>
          <a:ln w="9525">
            <a:noFill/>
            <a:miter lim="800000"/>
            <a:headEnd/>
            <a:tailEnd/>
          </a:ln>
        </p:spPr>
      </p:pic>
      <p:pic>
        <p:nvPicPr>
          <p:cNvPr id="27" name="Picture 26" descr="Army.tiff"/>
          <p:cNvPicPr>
            <a:picLocks noChangeAspect="1"/>
          </p:cNvPicPr>
          <p:nvPr/>
        </p:nvPicPr>
        <p:blipFill>
          <a:blip r:embed="rId8" cstate="print"/>
          <a:stretch>
            <a:fillRect/>
          </a:stretch>
        </p:blipFill>
        <p:spPr>
          <a:xfrm>
            <a:off x="7556500" y="6000750"/>
            <a:ext cx="479589" cy="628650"/>
          </a:xfrm>
          <a:prstGeom prst="rect">
            <a:avLst/>
          </a:prstGeom>
        </p:spPr>
      </p:pic>
      <p:sp>
        <p:nvSpPr>
          <p:cNvPr id="28" name="Text Box 77"/>
          <p:cNvSpPr txBox="1">
            <a:spLocks noChangeArrowheads="1"/>
          </p:cNvSpPr>
          <p:nvPr/>
        </p:nvSpPr>
        <p:spPr bwMode="auto">
          <a:xfrm>
            <a:off x="6337300" y="5245100"/>
            <a:ext cx="2476500" cy="461665"/>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0" dirty="0" smtClean="0"/>
              <a:t>Runs on HPC hardware with focus on parallel scalability</a:t>
            </a:r>
            <a:endParaRPr lang="en-US" sz="1200" b="0" dirty="0"/>
          </a:p>
        </p:txBody>
      </p:sp>
      <p:pic>
        <p:nvPicPr>
          <p:cNvPr id="29" name="Picture 1"/>
          <p:cNvPicPr>
            <a:picLocks noChangeAspect="1" noChangeArrowheads="1"/>
          </p:cNvPicPr>
          <p:nvPr/>
        </p:nvPicPr>
        <p:blipFill>
          <a:blip r:embed="rId9" cstate="print"/>
          <a:srcRect/>
          <a:stretch>
            <a:fillRect/>
          </a:stretch>
        </p:blipFill>
        <p:spPr bwMode="auto">
          <a:xfrm>
            <a:off x="7316640" y="520700"/>
            <a:ext cx="1827360" cy="1370520"/>
          </a:xfrm>
          <a:prstGeom prst="rect">
            <a:avLst/>
          </a:prstGeom>
          <a:noFill/>
          <a:ln w="12700">
            <a:noFill/>
            <a:round/>
            <a:headEnd/>
            <a:tailEnd/>
          </a:ln>
        </p:spPr>
      </p:pic>
      <p:pic>
        <p:nvPicPr>
          <p:cNvPr id="30" name="Picture 5" descr="fus"/>
          <p:cNvPicPr>
            <a:picLocks noChangeAspect="1" noChangeArrowheads="1"/>
          </p:cNvPicPr>
          <p:nvPr/>
        </p:nvPicPr>
        <p:blipFill>
          <a:blip r:embed="rId10" cstate="print"/>
          <a:srcRect/>
          <a:stretch>
            <a:fillRect/>
          </a:stretch>
        </p:blipFill>
        <p:spPr bwMode="auto">
          <a:xfrm>
            <a:off x="482600" y="4203700"/>
            <a:ext cx="1252867" cy="860425"/>
          </a:xfrm>
          <a:prstGeom prst="rect">
            <a:avLst/>
          </a:prstGeom>
          <a:noFill/>
        </p:spPr>
      </p:pic>
      <p:pic>
        <p:nvPicPr>
          <p:cNvPr id="31" name="Picture 6"/>
          <p:cNvPicPr>
            <a:picLocks noChangeAspect="1" noChangeArrowheads="1"/>
          </p:cNvPicPr>
          <p:nvPr/>
        </p:nvPicPr>
        <p:blipFill>
          <a:blip r:embed="rId11" cstate="print"/>
          <a:srcRect/>
          <a:stretch>
            <a:fillRect/>
          </a:stretch>
        </p:blipFill>
        <p:spPr bwMode="auto">
          <a:xfrm>
            <a:off x="1943101" y="4307681"/>
            <a:ext cx="1295400" cy="700882"/>
          </a:xfrm>
          <a:prstGeom prst="rect">
            <a:avLst/>
          </a:prstGeom>
          <a:noFill/>
        </p:spPr>
      </p:pic>
      <p:sp>
        <p:nvSpPr>
          <p:cNvPr id="32" name="Line 25"/>
          <p:cNvSpPr>
            <a:spLocks noChangeShapeType="1"/>
          </p:cNvSpPr>
          <p:nvPr/>
        </p:nvSpPr>
        <p:spPr bwMode="auto">
          <a:xfrm>
            <a:off x="1790700" y="4660900"/>
            <a:ext cx="177800" cy="0"/>
          </a:xfrm>
          <a:prstGeom prst="line">
            <a:avLst/>
          </a:prstGeom>
          <a:noFill/>
          <a:ln w="12700" cap="flat" cmpd="sng" algn="ctr">
            <a:solidFill>
              <a:schemeClr val="tx1"/>
            </a:solidFill>
            <a:prstDash val="solid"/>
            <a:round/>
            <a:headEnd type="triangle" w="sm" len="sm"/>
            <a:tailEnd type="none" w="lg" len="lg"/>
          </a:ln>
        </p:spPr>
        <p:txBody>
          <a:bodyPr/>
          <a:lstStyle/>
          <a:p>
            <a:endParaRPr lang="en-US" dirty="0"/>
          </a:p>
        </p:txBody>
      </p:sp>
      <p:sp>
        <p:nvSpPr>
          <p:cNvPr id="33" name="Line 25"/>
          <p:cNvSpPr>
            <a:spLocks noChangeShapeType="1"/>
          </p:cNvSpPr>
          <p:nvPr/>
        </p:nvSpPr>
        <p:spPr bwMode="auto">
          <a:xfrm flipH="1">
            <a:off x="1790700" y="4743450"/>
            <a:ext cx="177800" cy="0"/>
          </a:xfrm>
          <a:prstGeom prst="line">
            <a:avLst/>
          </a:prstGeom>
          <a:noFill/>
          <a:ln w="12700" cap="flat" cmpd="sng" algn="ctr">
            <a:solidFill>
              <a:schemeClr val="tx1"/>
            </a:solidFill>
            <a:prstDash val="solid"/>
            <a:round/>
            <a:headEnd type="triangle" w="sm" len="sm"/>
            <a:tailEnd type="none" w="lg" len="lg"/>
          </a:ln>
        </p:spPr>
        <p:txBody>
          <a:bodyPr/>
          <a:lstStyle/>
          <a:p>
            <a:endParaRPr lang="en-US" dirty="0"/>
          </a:p>
        </p:txBody>
      </p:sp>
      <p:pic>
        <p:nvPicPr>
          <p:cNvPr id="34" name="Picture 33"/>
          <p:cNvPicPr>
            <a:picLocks noChangeAspect="1"/>
          </p:cNvPicPr>
          <p:nvPr/>
        </p:nvPicPr>
        <p:blipFill>
          <a:blip r:embed="rId12" cstate="print"/>
          <a:stretch>
            <a:fillRect/>
          </a:stretch>
        </p:blipFill>
        <p:spPr>
          <a:xfrm>
            <a:off x="6474554" y="1659344"/>
            <a:ext cx="2237646" cy="1470070"/>
          </a:xfrm>
          <a:prstGeom prst="rect">
            <a:avLst/>
          </a:prstGeom>
        </p:spPr>
      </p:pic>
      <p:sp>
        <p:nvSpPr>
          <p:cNvPr id="35" name="Text Box 77"/>
          <p:cNvSpPr txBox="1">
            <a:spLocks noChangeArrowheads="1"/>
          </p:cNvSpPr>
          <p:nvPr/>
        </p:nvSpPr>
        <p:spPr bwMode="auto">
          <a:xfrm>
            <a:off x="6426200" y="3149600"/>
            <a:ext cx="2298700" cy="461665"/>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200" b="0" dirty="0" smtClean="0"/>
              <a:t>Rotor-Fuselage and Multi-rotor moving mesh support</a:t>
            </a:r>
            <a:endParaRPr lang="en-US" sz="1200" b="0" dirty="0"/>
          </a:p>
        </p:txBody>
      </p:sp>
      <p:sp>
        <p:nvSpPr>
          <p:cNvPr id="36" name="Rectangle 35"/>
          <p:cNvSpPr/>
          <p:nvPr/>
        </p:nvSpPr>
        <p:spPr bwMode="auto">
          <a:xfrm>
            <a:off x="7594600" y="1638300"/>
            <a:ext cx="787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p:txBody>
      </p:sp>
      <p:sp>
        <p:nvSpPr>
          <p:cNvPr id="37" name="Text Box 93"/>
          <p:cNvSpPr txBox="1">
            <a:spLocks noChangeArrowheads="1"/>
          </p:cNvSpPr>
          <p:nvPr/>
        </p:nvSpPr>
        <p:spPr bwMode="auto">
          <a:xfrm>
            <a:off x="6654800" y="1559561"/>
            <a:ext cx="1866900" cy="276999"/>
          </a:xfrm>
          <a:prstGeom prst="rect">
            <a:avLst/>
          </a:prstGeom>
          <a:noFill/>
          <a:ln w="12700">
            <a:noFill/>
            <a:miter lim="800000"/>
            <a:headEnd type="none" w="sm" len="sm"/>
            <a:tailEnd type="none" w="sm" len="sm"/>
          </a:ln>
          <a:effectLst/>
        </p:spPr>
        <p:txBody>
          <a:bodyPr wrap="square">
            <a:prstTxWarp prst="textNoShape">
              <a:avLst/>
            </a:prstTxWarp>
            <a:spAutoFit/>
          </a:bodyPr>
          <a:lstStyle/>
          <a:p>
            <a:r>
              <a:rPr lang="en-US" sz="1200" b="1" dirty="0" smtClean="0"/>
              <a:t>Moving Body Overset</a:t>
            </a:r>
            <a:endParaRPr lang="en-US" sz="1200" b="1" dirty="0"/>
          </a:p>
        </p:txBody>
      </p:sp>
      <p:sp>
        <p:nvSpPr>
          <p:cNvPr id="38" name="Rectangle 37"/>
          <p:cNvSpPr/>
          <p:nvPr/>
        </p:nvSpPr>
        <p:spPr bwMode="auto">
          <a:xfrm>
            <a:off x="6515100" y="2743200"/>
            <a:ext cx="279400" cy="241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p:txBody>
      </p:sp>
      <p:pic>
        <p:nvPicPr>
          <p:cNvPr id="39" name="Picture 38" descr="sif.png"/>
          <p:cNvPicPr>
            <a:picLocks noChangeAspect="1"/>
          </p:cNvPicPr>
          <p:nvPr/>
        </p:nvPicPr>
        <p:blipFill>
          <a:blip r:embed="rId13" cstate="print"/>
          <a:stretch>
            <a:fillRect/>
          </a:stretch>
        </p:blipFill>
        <p:spPr>
          <a:xfrm>
            <a:off x="3695699" y="4064964"/>
            <a:ext cx="2438130" cy="1243636"/>
          </a:xfrm>
          <a:prstGeom prst="rect">
            <a:avLst/>
          </a:prstGeom>
        </p:spPr>
      </p:pic>
      <p:sp>
        <p:nvSpPr>
          <p:cNvPr id="40" name="TextBox 39"/>
          <p:cNvSpPr txBox="1"/>
          <p:nvPr/>
        </p:nvSpPr>
        <p:spPr>
          <a:xfrm>
            <a:off x="1603398" y="2202516"/>
            <a:ext cx="679406" cy="246221"/>
          </a:xfrm>
          <a:prstGeom prst="rect">
            <a:avLst/>
          </a:prstGeom>
          <a:solidFill>
            <a:schemeClr val="bg1"/>
          </a:solidFill>
        </p:spPr>
        <p:txBody>
          <a:bodyPr wrap="square" rtlCol="0">
            <a:spAutoFit/>
          </a:bodyPr>
          <a:lstStyle/>
          <a:p>
            <a:r>
              <a:rPr lang="en-US" sz="500" dirty="0" smtClean="0">
                <a:solidFill>
                  <a:srgbClr val="FF0000"/>
                </a:solidFill>
              </a:rPr>
              <a:t>mStrand</a:t>
            </a:r>
          </a:p>
          <a:p>
            <a:r>
              <a:rPr lang="en-US" sz="500" dirty="0">
                <a:solidFill>
                  <a:srgbClr val="FF0000"/>
                </a:solidFill>
              </a:rPr>
              <a:t>n</a:t>
            </a:r>
            <a:r>
              <a:rPr lang="en-US" sz="500" dirty="0" smtClean="0">
                <a:solidFill>
                  <a:srgbClr val="FF0000"/>
                </a:solidFill>
              </a:rPr>
              <a:t>ear-body solver</a:t>
            </a:r>
            <a:endParaRPr lang="en-US" sz="500" dirty="0">
              <a:solidFill>
                <a:srgbClr val="FF0000"/>
              </a:solidFill>
            </a:endParaRPr>
          </a:p>
        </p:txBody>
      </p:sp>
      <p:sp>
        <p:nvSpPr>
          <p:cNvPr id="41" name="TextBox 40"/>
          <p:cNvSpPr txBox="1"/>
          <p:nvPr/>
        </p:nvSpPr>
        <p:spPr>
          <a:xfrm>
            <a:off x="2590801" y="2966026"/>
            <a:ext cx="679406" cy="246221"/>
          </a:xfrm>
          <a:prstGeom prst="rect">
            <a:avLst/>
          </a:prstGeom>
          <a:solidFill>
            <a:schemeClr val="bg1"/>
          </a:solidFill>
        </p:spPr>
        <p:txBody>
          <a:bodyPr wrap="square" rtlCol="0">
            <a:spAutoFit/>
          </a:bodyPr>
          <a:lstStyle/>
          <a:p>
            <a:r>
              <a:rPr lang="en-US" sz="500" dirty="0" smtClean="0"/>
              <a:t>SAMCART</a:t>
            </a:r>
          </a:p>
          <a:p>
            <a:r>
              <a:rPr lang="en-US" sz="500" dirty="0" smtClean="0"/>
              <a:t>off-body solver</a:t>
            </a:r>
            <a:endParaRPr lang="en-US" sz="500" dirty="0"/>
          </a:p>
        </p:txBody>
      </p:sp>
    </p:spTree>
    <p:extLst>
      <p:ext uri="{BB962C8B-B14F-4D97-AF65-F5344CB8AC3E}">
        <p14:creationId xmlns:p14="http://schemas.microsoft.com/office/powerpoint/2010/main" val="872426573"/>
      </p:ext>
    </p:extLst>
  </p:cSld>
  <p:clrMapOvr>
    <a:masterClrMapping/>
  </p:clrMapOvr>
  <mc:AlternateContent xmlns:mc="http://schemas.openxmlformats.org/markup-compatibility/2006" xmlns:p14="http://schemas.microsoft.com/office/powerpoint/2010/main">
    <mc:Choice Requires="p14">
      <p:transition spd="slow" p14:dur="2000" advTm="94621"/>
    </mc:Choice>
    <mc:Fallback xmlns="">
      <p:transition spd="slow" advTm="946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661" y="2718913"/>
            <a:ext cx="2743200" cy="241173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287661" y="858889"/>
            <a:ext cx="2718550" cy="2070290"/>
          </a:xfrm>
          <a:prstGeom prst="rect">
            <a:avLst/>
          </a:prstGeom>
        </p:spPr>
      </p:pic>
      <p:sp>
        <p:nvSpPr>
          <p:cNvPr id="2" name="Shape 42"/>
          <p:cNvSpPr txBox="1">
            <a:spLocks/>
          </p:cNvSpPr>
          <p:nvPr/>
        </p:nvSpPr>
        <p:spPr>
          <a:xfrm>
            <a:off x="1945037" y="228600"/>
            <a:ext cx="4905214" cy="656018"/>
          </a:xfrm>
          <a:prstGeom prst="rect">
            <a:avLst/>
          </a:prstGeom>
        </p:spPr>
        <p:txBody>
          <a:bodyPr lIns="64291" tIns="32146" rIns="64291" bIns="32146"/>
          <a:lstStyle/>
          <a:p>
            <a:pPr algn="ctr" defTabSz="410751">
              <a:defRPr sz="1800"/>
            </a:pPr>
            <a:r>
              <a:rPr lang="en-US" sz="2800" kern="0" dirty="0" smtClean="0">
                <a:solidFill>
                  <a:schemeClr val="bg1"/>
                </a:solidFill>
                <a:sym typeface="Helvetica Light"/>
              </a:rPr>
              <a:t>Test</a:t>
            </a:r>
            <a:r>
              <a:rPr lang="en-US" sz="2800" b="1" kern="0" dirty="0" smtClean="0">
                <a:solidFill>
                  <a:schemeClr val="bg1"/>
                </a:solidFill>
                <a:sym typeface="Helvetica Light"/>
              </a:rPr>
              <a:t> Cases</a:t>
            </a:r>
            <a:endParaRPr lang="en-US" sz="2800" b="1" kern="0" dirty="0">
              <a:solidFill>
                <a:schemeClr val="bg1"/>
              </a:solidFill>
              <a:sym typeface="Helvetica Light"/>
            </a:endParaRPr>
          </a:p>
        </p:txBody>
      </p:sp>
      <p:sp>
        <p:nvSpPr>
          <p:cNvPr id="4" name="TextBox 3"/>
          <p:cNvSpPr txBox="1"/>
          <p:nvPr/>
        </p:nvSpPr>
        <p:spPr>
          <a:xfrm>
            <a:off x="129540" y="2013057"/>
            <a:ext cx="5984541" cy="31191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57200" indent="-457200" algn="just" defTabSz="410751" latinLnBrk="1" hangingPunct="0">
              <a:lnSpc>
                <a:spcPct val="110000"/>
              </a:lnSpc>
              <a:buFont typeface="Arial" panose="020B0604020202020204" pitchFamily="34" charset="0"/>
              <a:buChar char="•"/>
              <a:tabLst>
                <a:tab pos="8229600" algn="l"/>
              </a:tabLst>
            </a:pPr>
            <a:r>
              <a:rPr lang="en-US" sz="2000" dirty="0" smtClean="0">
                <a:solidFill>
                  <a:srgbClr val="000000"/>
                </a:solidFill>
                <a:sym typeface="Helvetica Light"/>
              </a:rPr>
              <a:t>Tram rotor in hover</a:t>
            </a:r>
            <a:endParaRPr lang="en-US" sz="1000" dirty="0" smtClean="0">
              <a:solidFill>
                <a:srgbClr val="000000"/>
              </a:solidFill>
              <a:sym typeface="Helvetica Light"/>
            </a:endParaRPr>
          </a:p>
          <a:p>
            <a:pPr marL="457200" indent="-457200" algn="just" defTabSz="410751" latinLnBrk="1" hangingPunct="0">
              <a:lnSpc>
                <a:spcPct val="110000"/>
              </a:lnSpc>
              <a:buFont typeface="Arial" panose="020B0604020202020204" pitchFamily="34" charset="0"/>
              <a:buChar char="•"/>
              <a:tabLst>
                <a:tab pos="8229600" algn="l"/>
              </a:tabLst>
            </a:pPr>
            <a:endParaRPr lang="en-US" sz="2000" dirty="0" smtClean="0">
              <a:solidFill>
                <a:srgbClr val="000000"/>
              </a:solidFill>
              <a:sym typeface="Helvetica Light"/>
            </a:endParaRPr>
          </a:p>
          <a:p>
            <a:pPr marL="457200" indent="-457200" algn="just" defTabSz="410751" latinLnBrk="1" hangingPunct="0">
              <a:lnSpc>
                <a:spcPct val="110000"/>
              </a:lnSpc>
              <a:buFont typeface="Arial" panose="020B0604020202020204" pitchFamily="34" charset="0"/>
              <a:buChar char="•"/>
              <a:tabLst>
                <a:tab pos="8229600" algn="l"/>
              </a:tabLst>
            </a:pPr>
            <a:endParaRPr lang="en-US" sz="2000" dirty="0" smtClean="0">
              <a:solidFill>
                <a:srgbClr val="000000"/>
              </a:solidFill>
              <a:sym typeface="Helvetica Light"/>
            </a:endParaRPr>
          </a:p>
          <a:p>
            <a:pPr marL="457200" indent="-457200" algn="just" defTabSz="410751" latinLnBrk="1" hangingPunct="0">
              <a:lnSpc>
                <a:spcPct val="110000"/>
              </a:lnSpc>
              <a:buFont typeface="Arial" panose="020B0604020202020204" pitchFamily="34" charset="0"/>
              <a:buChar char="•"/>
              <a:tabLst>
                <a:tab pos="8229600" algn="l"/>
              </a:tabLst>
            </a:pPr>
            <a:endParaRPr lang="en-US" sz="2000" dirty="0">
              <a:solidFill>
                <a:srgbClr val="000000"/>
              </a:solidFill>
              <a:sym typeface="Helvetica Light"/>
            </a:endParaRPr>
          </a:p>
          <a:p>
            <a:pPr marL="457200" indent="-457200" algn="just" defTabSz="410751" latinLnBrk="1" hangingPunct="0">
              <a:lnSpc>
                <a:spcPct val="110000"/>
              </a:lnSpc>
              <a:buFont typeface="Arial" panose="020B0604020202020204" pitchFamily="34" charset="0"/>
              <a:buChar char="•"/>
              <a:tabLst>
                <a:tab pos="8229600" algn="l"/>
              </a:tabLst>
            </a:pPr>
            <a:r>
              <a:rPr lang="en-US" sz="2000" dirty="0" smtClean="0">
                <a:solidFill>
                  <a:srgbClr val="000000"/>
                </a:solidFill>
                <a:sym typeface="Helvetica Light"/>
              </a:rPr>
              <a:t>UH-60A high altitude stalled flight (C9017)</a:t>
            </a:r>
          </a:p>
          <a:p>
            <a:pPr marL="457200" indent="-457200" algn="just" defTabSz="410751" latinLnBrk="1" hangingPunct="0">
              <a:lnSpc>
                <a:spcPct val="110000"/>
              </a:lnSpc>
              <a:buFont typeface="Arial" panose="020B0604020202020204" pitchFamily="34" charset="0"/>
              <a:buChar char="•"/>
              <a:tabLst>
                <a:tab pos="8229600" algn="l"/>
              </a:tabLst>
            </a:pPr>
            <a:endParaRPr lang="en-US" sz="2000" dirty="0" smtClean="0">
              <a:solidFill>
                <a:srgbClr val="000000"/>
              </a:solidFill>
              <a:sym typeface="Helvetica Light"/>
            </a:endParaRPr>
          </a:p>
          <a:p>
            <a:pPr marL="457200" indent="-457200" algn="just" defTabSz="410751" latinLnBrk="1" hangingPunct="0">
              <a:lnSpc>
                <a:spcPct val="110000"/>
              </a:lnSpc>
              <a:buFont typeface="Arial" panose="020B0604020202020204" pitchFamily="34" charset="0"/>
              <a:buChar char="•"/>
              <a:tabLst>
                <a:tab pos="8229600" algn="l"/>
              </a:tabLst>
            </a:pPr>
            <a:endParaRPr lang="en-US" sz="2000" dirty="0" smtClean="0">
              <a:solidFill>
                <a:srgbClr val="000000"/>
              </a:solidFill>
              <a:sym typeface="Helvetica Light"/>
            </a:endParaRPr>
          </a:p>
          <a:p>
            <a:pPr marL="342900" indent="-342900" algn="just" defTabSz="410751" latinLnBrk="1" hangingPunct="0">
              <a:lnSpc>
                <a:spcPct val="110000"/>
              </a:lnSpc>
              <a:buFont typeface="Arial" panose="020B0604020202020204" pitchFamily="34" charset="0"/>
              <a:buChar char="•"/>
              <a:tabLst>
                <a:tab pos="8229600" algn="l"/>
              </a:tabLst>
            </a:pPr>
            <a:endParaRPr lang="en-US" sz="2000" dirty="0" smtClean="0">
              <a:solidFill>
                <a:srgbClr val="000000"/>
              </a:solidFill>
              <a:sym typeface="Helvetica Light"/>
            </a:endParaRPr>
          </a:p>
          <a:p>
            <a:pPr marL="457200" indent="-457200" defTabSz="410751" latinLnBrk="1" hangingPunct="0">
              <a:lnSpc>
                <a:spcPct val="110000"/>
              </a:lnSpc>
              <a:buFont typeface="Arial" panose="020B0604020202020204" pitchFamily="34" charset="0"/>
              <a:buChar char="•"/>
              <a:tabLst>
                <a:tab pos="8229600" algn="l"/>
              </a:tabLst>
            </a:pPr>
            <a:r>
              <a:rPr lang="en-US" sz="2000" dirty="0" smtClean="0">
                <a:solidFill>
                  <a:srgbClr val="000000"/>
                </a:solidFill>
                <a:sym typeface="Helvetica Light"/>
              </a:rPr>
              <a:t>HART II Blade-Vortex Interaction problem</a:t>
            </a:r>
            <a:endParaRPr lang="en-US" sz="800" dirty="0" smtClean="0">
              <a:solidFill>
                <a:srgbClr val="000000"/>
              </a:solidFill>
              <a:sym typeface="Helvetica Light"/>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278760" y="4793622"/>
            <a:ext cx="2709102" cy="1881953"/>
          </a:xfrm>
          <a:prstGeom prst="rect">
            <a:avLst/>
          </a:prstGeom>
        </p:spPr>
      </p:pic>
    </p:spTree>
    <p:extLst>
      <p:ext uri="{BB962C8B-B14F-4D97-AF65-F5344CB8AC3E}">
        <p14:creationId xmlns:p14="http://schemas.microsoft.com/office/powerpoint/2010/main" val="3747265454"/>
      </p:ext>
    </p:extLst>
  </p:cSld>
  <p:clrMapOvr>
    <a:masterClrMapping/>
  </p:clrMapOvr>
  <p:transition spd="med" advTm="6459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
          <p:cNvSpPr txBox="1">
            <a:spLocks/>
          </p:cNvSpPr>
          <p:nvPr/>
        </p:nvSpPr>
        <p:spPr>
          <a:xfrm>
            <a:off x="1945037" y="228600"/>
            <a:ext cx="4905214" cy="656018"/>
          </a:xfrm>
          <a:prstGeom prst="rect">
            <a:avLst/>
          </a:prstGeom>
        </p:spPr>
        <p:txBody>
          <a:bodyPr lIns="64291" tIns="32146" rIns="64291" bIns="32146"/>
          <a:lstStyle/>
          <a:p>
            <a:pPr algn="ctr" defTabSz="410751">
              <a:defRPr sz="1800"/>
            </a:pPr>
            <a:r>
              <a:rPr lang="en-US" sz="2800" kern="0" dirty="0" smtClean="0">
                <a:solidFill>
                  <a:schemeClr val="bg1"/>
                </a:solidFill>
                <a:sym typeface="Helvetica Light"/>
              </a:rPr>
              <a:t>Mesh Generation</a:t>
            </a:r>
            <a:endParaRPr lang="en-US" sz="2800" b="1" kern="0" dirty="0">
              <a:solidFill>
                <a:schemeClr val="bg1"/>
              </a:solidFill>
              <a:sym typeface="Helvetica Light"/>
            </a:endParaRPr>
          </a:p>
        </p:txBody>
      </p:sp>
      <p:sp>
        <p:nvSpPr>
          <p:cNvPr id="3" name="TextBox 2"/>
          <p:cNvSpPr txBox="1"/>
          <p:nvPr/>
        </p:nvSpPr>
        <p:spPr>
          <a:xfrm>
            <a:off x="0" y="1058192"/>
            <a:ext cx="8670898" cy="1823576"/>
          </a:xfrm>
          <a:prstGeom prst="rect">
            <a:avLst/>
          </a:prstGeom>
          <a:noFill/>
        </p:spPr>
        <p:txBody>
          <a:bodyPr wrap="square" rtlCol="0">
            <a:spAutoFit/>
          </a:bodyPr>
          <a:lstStyle/>
          <a:p>
            <a:pPr>
              <a:lnSpc>
                <a:spcPct val="125000"/>
              </a:lnSpc>
            </a:pPr>
            <a:r>
              <a:rPr lang="en-US" sz="1800" u="sng" dirty="0" smtClean="0"/>
              <a:t>MOSS Code by Haimes</a:t>
            </a:r>
          </a:p>
          <a:p>
            <a:pPr marL="231775" indent="-231775">
              <a:lnSpc>
                <a:spcPct val="125000"/>
              </a:lnSpc>
              <a:buFont typeface="Arial" panose="020B0604020202020204" pitchFamily="34" charset="0"/>
              <a:buChar char="•"/>
            </a:pPr>
            <a:r>
              <a:rPr lang="en-US" sz="1800" b="0" dirty="0" smtClean="0"/>
              <a:t>Intended to be used directly to generate all meshes</a:t>
            </a:r>
          </a:p>
          <a:p>
            <a:pPr marL="231775" indent="-231775">
              <a:lnSpc>
                <a:spcPct val="125000"/>
              </a:lnSpc>
              <a:buFont typeface="Arial" panose="020B0604020202020204" pitchFamily="34" charset="0"/>
              <a:buChar char="•"/>
            </a:pPr>
            <a:r>
              <a:rPr lang="en-US" sz="1800" b="0" dirty="0" smtClean="0"/>
              <a:t>Able to generate meshes for all geometry considered</a:t>
            </a:r>
          </a:p>
          <a:p>
            <a:pPr marL="231775" indent="-231775">
              <a:lnSpc>
                <a:spcPct val="125000"/>
              </a:lnSpc>
              <a:buFont typeface="Arial" panose="020B0604020202020204" pitchFamily="34" charset="0"/>
              <a:buChar char="•"/>
            </a:pPr>
            <a:r>
              <a:rPr lang="en-US" sz="1800" b="0" dirty="0"/>
              <a:t>Generated volume mesh not optimal for CFD </a:t>
            </a:r>
            <a:r>
              <a:rPr lang="en-US" sz="1800" b="0" dirty="0" smtClean="0"/>
              <a:t>calculation</a:t>
            </a:r>
          </a:p>
          <a:p>
            <a:pPr marL="231775" indent="-231775">
              <a:lnSpc>
                <a:spcPct val="125000"/>
              </a:lnSpc>
              <a:buFont typeface="Arial" panose="020B0604020202020204" pitchFamily="34" charset="0"/>
              <a:buChar char="•"/>
            </a:pPr>
            <a:r>
              <a:rPr lang="en-US" sz="1800" b="0" dirty="0" smtClean="0"/>
              <a:t>Issue with allowing only straight-line strands</a:t>
            </a:r>
            <a:endParaRPr lang="en-US" sz="1800" b="0" dirty="0"/>
          </a:p>
        </p:txBody>
      </p:sp>
      <p:sp>
        <p:nvSpPr>
          <p:cNvPr id="8" name="TextBox 7"/>
          <p:cNvSpPr txBox="1"/>
          <p:nvPr/>
        </p:nvSpPr>
        <p:spPr>
          <a:xfrm>
            <a:off x="62144" y="3048976"/>
            <a:ext cx="6087035" cy="3554819"/>
          </a:xfrm>
          <a:prstGeom prst="rect">
            <a:avLst/>
          </a:prstGeom>
          <a:noFill/>
        </p:spPr>
        <p:txBody>
          <a:bodyPr wrap="square" rtlCol="0">
            <a:spAutoFit/>
          </a:bodyPr>
          <a:lstStyle/>
          <a:p>
            <a:pPr>
              <a:lnSpc>
                <a:spcPct val="125000"/>
              </a:lnSpc>
            </a:pPr>
            <a:r>
              <a:rPr lang="en-US" sz="1800" u="sng" dirty="0" smtClean="0"/>
              <a:t>Solution </a:t>
            </a:r>
          </a:p>
          <a:p>
            <a:pPr marL="230188" indent="-230188">
              <a:lnSpc>
                <a:spcPct val="125000"/>
              </a:lnSpc>
              <a:buFont typeface="Arial" panose="020B0604020202020204" pitchFamily="34" charset="0"/>
              <a:buChar char="•"/>
            </a:pPr>
            <a:r>
              <a:rPr lang="en-US" sz="1800" b="0" dirty="0" smtClean="0"/>
              <a:t>Relax definition of strands </a:t>
            </a:r>
            <a:r>
              <a:rPr lang="en-US" sz="1800" b="0" dirty="0" smtClean="0">
                <a:sym typeface="Wingdings" panose="05000000000000000000" pitchFamily="2" charset="2"/>
              </a:rPr>
              <a:t> Strand represented by one or more line-segments </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No. of line-segments for each strand could be different</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Single line at most locations</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Multiple line segments are regions with sharp corners</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Compact representation of strand grid still valid</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&lt;10% overhead for most problems</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Provides better control of grid quality</a:t>
            </a:r>
          </a:p>
          <a:p>
            <a:pPr marL="231775" indent="-231775">
              <a:lnSpc>
                <a:spcPct val="125000"/>
              </a:lnSpc>
              <a:buFont typeface="Arial" panose="020B0604020202020204" pitchFamily="34" charset="0"/>
              <a:buChar char="•"/>
            </a:pPr>
            <a:r>
              <a:rPr lang="en-US" sz="1800" b="0" dirty="0">
                <a:sym typeface="Wingdings" panose="05000000000000000000" pitchFamily="2" charset="2"/>
              </a:rPr>
              <a:t>Strands sub-divided using specified </a:t>
            </a:r>
            <a:r>
              <a:rPr lang="en-US" sz="1800" b="0" dirty="0" smtClean="0">
                <a:sym typeface="Wingdings" panose="05000000000000000000" pitchFamily="2" charset="2"/>
              </a:rPr>
              <a:t>distribution</a:t>
            </a:r>
            <a:endParaRPr lang="en-US" sz="1800" b="0" dirty="0">
              <a:sym typeface="Wingdings" panose="05000000000000000000" pitchFamily="2" charset="2"/>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920" y="3931920"/>
            <a:ext cx="2636571" cy="254057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920" y="3931920"/>
            <a:ext cx="2636571" cy="254057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920" y="3931920"/>
            <a:ext cx="2636571" cy="2540571"/>
          </a:xfrm>
          <a:prstGeom prst="rect">
            <a:avLst/>
          </a:prstGeom>
        </p:spPr>
      </p:pic>
      <p:sp>
        <p:nvSpPr>
          <p:cNvPr id="12" name="TextBox 11"/>
          <p:cNvSpPr txBox="1"/>
          <p:nvPr/>
        </p:nvSpPr>
        <p:spPr>
          <a:xfrm>
            <a:off x="4682836" y="5924851"/>
            <a:ext cx="2042547" cy="338554"/>
          </a:xfrm>
          <a:prstGeom prst="rect">
            <a:avLst/>
          </a:prstGeom>
          <a:noFill/>
        </p:spPr>
        <p:txBody>
          <a:bodyPr wrap="none" rtlCol="0">
            <a:spAutoFit/>
          </a:bodyPr>
          <a:lstStyle/>
          <a:p>
            <a:r>
              <a:rPr lang="en-US" dirty="0" smtClean="0">
                <a:solidFill>
                  <a:srgbClr val="FF0000"/>
                </a:solidFill>
              </a:rPr>
              <a:t>Strand sub-divided</a:t>
            </a:r>
            <a:endParaRPr lang="en-US" dirty="0">
              <a:solidFill>
                <a:srgbClr val="FF0000"/>
              </a:solidFill>
            </a:endParaRPr>
          </a:p>
        </p:txBody>
      </p:sp>
      <p:cxnSp>
        <p:nvCxnSpPr>
          <p:cNvPr id="14" name="Straight Arrow Connector 13"/>
          <p:cNvCxnSpPr/>
          <p:nvPr/>
        </p:nvCxnSpPr>
        <p:spPr bwMode="auto">
          <a:xfrm flipV="1">
            <a:off x="6070600" y="5606473"/>
            <a:ext cx="431800" cy="350982"/>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5040" y="1005840"/>
            <a:ext cx="3200400" cy="2843689"/>
          </a:xfrm>
          <a:prstGeom prst="rect">
            <a:avLst/>
          </a:prstGeom>
        </p:spPr>
      </p:pic>
      <p:pic>
        <p:nvPicPr>
          <p:cNvPr id="17" name="Picture 1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035040" y="1005840"/>
            <a:ext cx="3200400" cy="2843784"/>
          </a:xfrm>
          <a:prstGeom prst="rect">
            <a:avLst/>
          </a:prstGeom>
        </p:spPr>
      </p:pic>
      <p:sp>
        <p:nvSpPr>
          <p:cNvPr id="18" name="TextBox 17"/>
          <p:cNvSpPr txBox="1"/>
          <p:nvPr/>
        </p:nvSpPr>
        <p:spPr>
          <a:xfrm>
            <a:off x="5904674" y="3219653"/>
            <a:ext cx="3239326" cy="584775"/>
          </a:xfrm>
          <a:prstGeom prst="rect">
            <a:avLst/>
          </a:prstGeom>
          <a:noFill/>
        </p:spPr>
        <p:txBody>
          <a:bodyPr wrap="square" rtlCol="0">
            <a:spAutoFit/>
          </a:bodyPr>
          <a:lstStyle/>
          <a:p>
            <a:r>
              <a:rPr lang="en-US" dirty="0" smtClean="0">
                <a:solidFill>
                  <a:srgbClr val="FF0000"/>
                </a:solidFill>
              </a:rPr>
              <a:t>Problem exacerbated with fine spacing near corners</a:t>
            </a:r>
            <a:endParaRPr lang="en-US" dirty="0">
              <a:solidFill>
                <a:srgbClr val="FF0000"/>
              </a:solidFill>
            </a:endParaRPr>
          </a:p>
        </p:txBody>
      </p:sp>
    </p:spTree>
    <p:custDataLst>
      <p:tags r:id="rId1"/>
    </p:custDataLst>
    <p:extLst>
      <p:ext uri="{BB962C8B-B14F-4D97-AF65-F5344CB8AC3E}">
        <p14:creationId xmlns:p14="http://schemas.microsoft.com/office/powerpoint/2010/main" val="3216298843"/>
      </p:ext>
    </p:extLst>
  </p:cSld>
  <p:clrMapOvr>
    <a:masterClrMapping/>
  </p:clrMapOvr>
  <p:transition spd="med" advTm="1892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
          <p:cNvSpPr txBox="1">
            <a:spLocks/>
          </p:cNvSpPr>
          <p:nvPr/>
        </p:nvSpPr>
        <p:spPr>
          <a:xfrm>
            <a:off x="1945037" y="228600"/>
            <a:ext cx="4905214" cy="656018"/>
          </a:xfrm>
          <a:prstGeom prst="rect">
            <a:avLst/>
          </a:prstGeom>
        </p:spPr>
        <p:txBody>
          <a:bodyPr lIns="64291" tIns="32146" rIns="64291" bIns="32146"/>
          <a:lstStyle/>
          <a:p>
            <a:pPr algn="ctr" defTabSz="410751">
              <a:defRPr sz="1800"/>
            </a:pPr>
            <a:r>
              <a:rPr lang="en-US" sz="2800" kern="0" dirty="0" smtClean="0">
                <a:solidFill>
                  <a:schemeClr val="bg1"/>
                </a:solidFill>
                <a:sym typeface="Helvetica Light"/>
              </a:rPr>
              <a:t>Mesh Generation</a:t>
            </a:r>
            <a:endParaRPr lang="en-US" sz="2800" b="1" kern="0" dirty="0">
              <a:solidFill>
                <a:schemeClr val="bg1"/>
              </a:solidFill>
              <a:sym typeface="Helvetica Light"/>
            </a:endParaRPr>
          </a:p>
        </p:txBody>
      </p:sp>
      <p:sp>
        <p:nvSpPr>
          <p:cNvPr id="9" name="TextBox 8"/>
          <p:cNvSpPr txBox="1"/>
          <p:nvPr/>
        </p:nvSpPr>
        <p:spPr>
          <a:xfrm>
            <a:off x="108527" y="984062"/>
            <a:ext cx="7770091" cy="2862322"/>
          </a:xfrm>
          <a:prstGeom prst="rect">
            <a:avLst/>
          </a:prstGeom>
          <a:noFill/>
        </p:spPr>
        <p:txBody>
          <a:bodyPr wrap="square" rtlCol="0">
            <a:spAutoFit/>
          </a:bodyPr>
          <a:lstStyle/>
          <a:p>
            <a:pPr>
              <a:lnSpc>
                <a:spcPct val="125000"/>
              </a:lnSpc>
            </a:pPr>
            <a:r>
              <a:rPr lang="en-US" sz="1800" u="sng" dirty="0" smtClean="0"/>
              <a:t>Meshes in Current Work</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All strands represented with same no. of line-segments</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Multi-level strategy</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MOSS for the first level  Multi-stranded mesh</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Outer boundary of a level used as starting point for next </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Levels grown using simple normal smoothing strategy</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&lt;10 levels required for good CFD meshes</a:t>
            </a:r>
          </a:p>
          <a:p>
            <a:pPr marL="231775" indent="-231775">
              <a:lnSpc>
                <a:spcPct val="125000"/>
              </a:lnSpc>
              <a:buFont typeface="Arial" panose="020B0604020202020204" pitchFamily="34" charset="0"/>
              <a:buChar char="•"/>
            </a:pPr>
            <a:r>
              <a:rPr lang="en-US" sz="1800" b="0" dirty="0" smtClean="0">
                <a:sym typeface="Wingdings" panose="05000000000000000000" pitchFamily="2" charset="2"/>
              </a:rPr>
              <a:t>Working on robust algorithm to grow levels</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3051"/>
          <a:stretch/>
        </p:blipFill>
        <p:spPr>
          <a:xfrm>
            <a:off x="318655" y="3840480"/>
            <a:ext cx="3102746" cy="284368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520" y="3840480"/>
            <a:ext cx="3200400" cy="2813685"/>
          </a:xfrm>
          <a:prstGeom prst="rect">
            <a:avLst/>
          </a:prstGeom>
        </p:spPr>
      </p:pic>
      <p:sp>
        <p:nvSpPr>
          <p:cNvPr id="4" name="TextBox 3"/>
          <p:cNvSpPr txBox="1"/>
          <p:nvPr/>
        </p:nvSpPr>
        <p:spPr>
          <a:xfrm>
            <a:off x="484089" y="6244376"/>
            <a:ext cx="3095719" cy="338554"/>
          </a:xfrm>
          <a:prstGeom prst="rect">
            <a:avLst/>
          </a:prstGeom>
          <a:noFill/>
        </p:spPr>
        <p:txBody>
          <a:bodyPr wrap="none" rtlCol="0">
            <a:spAutoFit/>
          </a:bodyPr>
          <a:lstStyle/>
          <a:p>
            <a:r>
              <a:rPr lang="en-US" dirty="0" smtClean="0">
                <a:solidFill>
                  <a:srgbClr val="FF0000"/>
                </a:solidFill>
              </a:rPr>
              <a:t>Single-level mesh from MOSS</a:t>
            </a:r>
            <a:endParaRPr lang="en-US" dirty="0">
              <a:solidFill>
                <a:srgbClr val="FF0000"/>
              </a:solidFill>
            </a:endParaRPr>
          </a:p>
        </p:txBody>
      </p:sp>
      <p:sp>
        <p:nvSpPr>
          <p:cNvPr id="11" name="TextBox 10"/>
          <p:cNvSpPr txBox="1"/>
          <p:nvPr/>
        </p:nvSpPr>
        <p:spPr>
          <a:xfrm>
            <a:off x="5654354" y="6244376"/>
            <a:ext cx="2411238" cy="338554"/>
          </a:xfrm>
          <a:prstGeom prst="rect">
            <a:avLst/>
          </a:prstGeom>
          <a:noFill/>
        </p:spPr>
        <p:txBody>
          <a:bodyPr wrap="none" rtlCol="0">
            <a:spAutoFit/>
          </a:bodyPr>
          <a:lstStyle/>
          <a:p>
            <a:r>
              <a:rPr lang="en-US" dirty="0" smtClean="0">
                <a:solidFill>
                  <a:srgbClr val="FF0000"/>
                </a:solidFill>
              </a:rPr>
              <a:t>First level using MOSS</a:t>
            </a:r>
            <a:endParaRPr lang="en-US" dirty="0">
              <a:solidFill>
                <a:srgbClr val="FF0000"/>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3520" y="3840480"/>
            <a:ext cx="3200400" cy="2813685"/>
          </a:xfrm>
          <a:prstGeom prst="rect">
            <a:avLst/>
          </a:prstGeom>
        </p:spPr>
      </p:pic>
      <p:sp>
        <p:nvSpPr>
          <p:cNvPr id="12" name="TextBox 11"/>
          <p:cNvSpPr txBox="1"/>
          <p:nvPr/>
        </p:nvSpPr>
        <p:spPr>
          <a:xfrm>
            <a:off x="5111987" y="6121265"/>
            <a:ext cx="3080605" cy="584775"/>
          </a:xfrm>
          <a:prstGeom prst="rect">
            <a:avLst/>
          </a:prstGeom>
          <a:noFill/>
        </p:spPr>
        <p:txBody>
          <a:bodyPr wrap="square" rtlCol="0">
            <a:spAutoFit/>
          </a:bodyPr>
          <a:lstStyle/>
          <a:p>
            <a:pPr algn="ctr"/>
            <a:r>
              <a:rPr lang="en-US" dirty="0" smtClean="0">
                <a:solidFill>
                  <a:srgbClr val="FF0000"/>
                </a:solidFill>
              </a:rPr>
              <a:t>Next-level starts at outer-boundary of first-level</a:t>
            </a:r>
            <a:endParaRPr lang="en-US" dirty="0">
              <a:solidFill>
                <a:srgbClr val="FF0000"/>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3520" y="3840480"/>
            <a:ext cx="3200400" cy="281368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03520" y="3840480"/>
            <a:ext cx="3200400" cy="2843689"/>
          </a:xfrm>
          <a:prstGeom prst="rect">
            <a:avLst/>
          </a:prstGeom>
        </p:spPr>
      </p:pic>
      <p:sp>
        <p:nvSpPr>
          <p:cNvPr id="15" name="TextBox 14"/>
          <p:cNvSpPr txBox="1"/>
          <p:nvPr/>
        </p:nvSpPr>
        <p:spPr>
          <a:xfrm>
            <a:off x="5757010" y="6247992"/>
            <a:ext cx="2113079" cy="338554"/>
          </a:xfrm>
          <a:prstGeom prst="rect">
            <a:avLst/>
          </a:prstGeom>
          <a:noFill/>
        </p:spPr>
        <p:txBody>
          <a:bodyPr wrap="none" rtlCol="0">
            <a:spAutoFit/>
          </a:bodyPr>
          <a:lstStyle/>
          <a:p>
            <a:r>
              <a:rPr lang="en-US" dirty="0" smtClean="0">
                <a:solidFill>
                  <a:srgbClr val="FF0000"/>
                </a:solidFill>
              </a:rPr>
              <a:t>Mesh using 9 levels</a:t>
            </a:r>
            <a:endParaRPr lang="en-US" dirty="0">
              <a:solidFill>
                <a:srgbClr val="FF0000"/>
              </a:solidFill>
            </a:endParaRPr>
          </a:p>
        </p:txBody>
      </p:sp>
    </p:spTree>
    <p:custDataLst>
      <p:tags r:id="rId1"/>
    </p:custDataLst>
    <p:extLst>
      <p:ext uri="{BB962C8B-B14F-4D97-AF65-F5344CB8AC3E}">
        <p14:creationId xmlns:p14="http://schemas.microsoft.com/office/powerpoint/2010/main" val="3629163334"/>
      </p:ext>
    </p:extLst>
  </p:cSld>
  <p:clrMapOvr>
    <a:masterClrMapping/>
  </p:clrMapOvr>
  <p:transition spd="med" advTm="948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75" y="3874939"/>
            <a:ext cx="3108960" cy="27332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3008" y="869793"/>
            <a:ext cx="3108960" cy="2733294"/>
          </a:xfrm>
          <a:prstGeom prst="rect">
            <a:avLst/>
          </a:prstGeom>
        </p:spPr>
      </p:pic>
      <p:sp>
        <p:nvSpPr>
          <p:cNvPr id="18" name="Shape 42"/>
          <p:cNvSpPr txBox="1">
            <a:spLocks/>
          </p:cNvSpPr>
          <p:nvPr/>
        </p:nvSpPr>
        <p:spPr>
          <a:xfrm>
            <a:off x="1960536" y="174189"/>
            <a:ext cx="4889715" cy="656018"/>
          </a:xfrm>
          <a:prstGeom prst="rect">
            <a:avLst/>
          </a:prstGeom>
        </p:spPr>
        <p:txBody>
          <a:bodyPr lIns="64291" tIns="32146" rIns="64291" bIns="32146"/>
          <a:lstStyle/>
          <a:p>
            <a:pPr algn="ctr" defTabSz="410751">
              <a:defRPr sz="1800"/>
            </a:pPr>
            <a:r>
              <a:rPr lang="en-US" sz="2800" b="1" dirty="0" smtClean="0">
                <a:solidFill>
                  <a:schemeClr val="bg1"/>
                </a:solidFill>
              </a:rPr>
              <a:t>Tram Rotor in Hover</a:t>
            </a:r>
          </a:p>
        </p:txBody>
      </p:sp>
      <p:sp>
        <p:nvSpPr>
          <p:cNvPr id="12" name="TextBox 11"/>
          <p:cNvSpPr txBox="1"/>
          <p:nvPr/>
        </p:nvSpPr>
        <p:spPr>
          <a:xfrm>
            <a:off x="76200" y="1315800"/>
            <a:ext cx="5273040" cy="4985980"/>
          </a:xfrm>
          <a:prstGeom prst="rect">
            <a:avLst/>
          </a:prstGeom>
          <a:noFill/>
        </p:spPr>
        <p:txBody>
          <a:bodyPr wrap="square" rtlCol="0">
            <a:spAutoFit/>
          </a:bodyPr>
          <a:lstStyle/>
          <a:p>
            <a:pPr marL="174625" indent="-174625" defTabSz="228600">
              <a:buFont typeface="Arial" pitchFamily="34" charset="0"/>
              <a:buChar char="•"/>
            </a:pPr>
            <a:r>
              <a:rPr lang="en-US" sz="2000" b="0" dirty="0" smtClean="0"/>
              <a:t>Aspect ratio			</a:t>
            </a:r>
            <a:r>
              <a:rPr lang="en-US" sz="2000" b="0" dirty="0" smtClean="0">
                <a:sym typeface="Wingdings" pitchFamily="2" charset="2"/>
              </a:rPr>
              <a:t> 10.36</a:t>
            </a:r>
            <a:endParaRPr lang="en-US" sz="2000" b="0" dirty="0" smtClean="0"/>
          </a:p>
          <a:p>
            <a:pPr marL="174625" indent="-174625" defTabSz="228600">
              <a:buFont typeface="Arial" pitchFamily="34" charset="0"/>
              <a:buChar char="•"/>
            </a:pPr>
            <a:r>
              <a:rPr lang="en-US" sz="2000" b="0" dirty="0" smtClean="0"/>
              <a:t>Tip Mach 				</a:t>
            </a:r>
            <a:r>
              <a:rPr lang="en-US" sz="2000" b="0" dirty="0" smtClean="0">
                <a:sym typeface="Wingdings" pitchFamily="2" charset="2"/>
              </a:rPr>
              <a:t> 0.62</a:t>
            </a:r>
          </a:p>
          <a:p>
            <a:pPr marL="174625" indent="-174625" defTabSz="228600">
              <a:buFont typeface="Arial" pitchFamily="34" charset="0"/>
              <a:buChar char="•"/>
            </a:pPr>
            <a:r>
              <a:rPr lang="en-US" sz="2000" b="0" dirty="0" smtClean="0">
                <a:sym typeface="Wingdings" pitchFamily="2" charset="2"/>
              </a:rPr>
              <a:t>Tip Re number 	 2.1 million</a:t>
            </a:r>
          </a:p>
          <a:p>
            <a:pPr marL="174625" indent="-174625" defTabSz="228600">
              <a:buFont typeface="Arial" pitchFamily="34" charset="0"/>
              <a:buChar char="•"/>
            </a:pPr>
            <a:r>
              <a:rPr lang="en-US" sz="2000" b="0" dirty="0" smtClean="0">
                <a:sym typeface="Wingdings" pitchFamily="2" charset="2"/>
              </a:rPr>
              <a:t>Collective			 	 6</a:t>
            </a:r>
            <a:r>
              <a:rPr lang="en-US" sz="2000" b="0" baseline="30000" dirty="0" smtClean="0">
                <a:sym typeface="Wingdings" pitchFamily="2" charset="2"/>
              </a:rPr>
              <a:t>o </a:t>
            </a:r>
            <a:r>
              <a:rPr lang="en-US" sz="2000" b="0" dirty="0" smtClean="0">
                <a:sym typeface="Wingdings" pitchFamily="2" charset="2"/>
              </a:rPr>
              <a:t>- 16</a:t>
            </a:r>
            <a:r>
              <a:rPr lang="en-US" sz="2000" b="0" baseline="30000" dirty="0" smtClean="0">
                <a:sym typeface="Wingdings" pitchFamily="2" charset="2"/>
              </a:rPr>
              <a:t>o</a:t>
            </a:r>
            <a:r>
              <a:rPr lang="en-US" sz="2000" b="0" dirty="0" smtClean="0"/>
              <a:t> </a:t>
            </a:r>
          </a:p>
          <a:p>
            <a:pPr marL="174625" indent="-174625">
              <a:buFont typeface="Arial" pitchFamily="34" charset="0"/>
              <a:buChar char="•"/>
            </a:pPr>
            <a:endParaRPr lang="en-US" sz="900" dirty="0" smtClean="0"/>
          </a:p>
          <a:p>
            <a:pPr marL="174625" indent="-174625"/>
            <a:r>
              <a:rPr lang="en-US" sz="2000" b="1" u="sng" dirty="0" smtClean="0"/>
              <a:t>Grid</a:t>
            </a:r>
          </a:p>
          <a:p>
            <a:pPr marL="174625" indent="-174625">
              <a:buFont typeface="Arial" pitchFamily="34" charset="0"/>
              <a:buChar char="•"/>
            </a:pPr>
            <a:r>
              <a:rPr lang="en-US" sz="2000" b="0" dirty="0" smtClean="0"/>
              <a:t>Single stranded mesh</a:t>
            </a:r>
          </a:p>
          <a:p>
            <a:pPr marL="174625" indent="-174625">
              <a:buFont typeface="Arial" pitchFamily="34" charset="0"/>
              <a:buChar char="•"/>
            </a:pPr>
            <a:r>
              <a:rPr lang="en-US" sz="2000" b="0" dirty="0" smtClean="0"/>
              <a:t>Quad + Tri surface mesh</a:t>
            </a:r>
          </a:p>
          <a:p>
            <a:pPr marL="174625" indent="-174625">
              <a:buFont typeface="Arial" pitchFamily="34" charset="0"/>
              <a:buChar char="•"/>
            </a:pPr>
            <a:r>
              <a:rPr lang="en-US" sz="2000" b="0" dirty="0" smtClean="0"/>
              <a:t>Each body meshed separately</a:t>
            </a:r>
          </a:p>
          <a:p>
            <a:pPr marL="174625" indent="-174625">
              <a:buFont typeface="Arial" pitchFamily="34" charset="0"/>
              <a:buChar char="•"/>
            </a:pPr>
            <a:r>
              <a:rPr lang="en-US" sz="2000" b="0" dirty="0" smtClean="0">
                <a:sym typeface="Wingdings" pitchFamily="2" charset="2"/>
              </a:rPr>
              <a:t>~6.7 million NB (51 strand layers)</a:t>
            </a:r>
          </a:p>
          <a:p>
            <a:endParaRPr lang="en-US" sz="2000" b="0" dirty="0">
              <a:sym typeface="Wingdings" pitchFamily="2" charset="2"/>
            </a:endParaRPr>
          </a:p>
          <a:p>
            <a:pPr marL="174625" indent="-174625">
              <a:buFont typeface="Arial" pitchFamily="34" charset="0"/>
              <a:buChar char="•"/>
            </a:pPr>
            <a:r>
              <a:rPr lang="en-US" sz="2000" b="0" dirty="0" smtClean="0">
                <a:sym typeface="Wingdings" pitchFamily="2" charset="2"/>
              </a:rPr>
              <a:t>Calculations </a:t>
            </a:r>
            <a:r>
              <a:rPr lang="en-US" sz="2000" b="0" dirty="0">
                <a:sym typeface="Wingdings" pitchFamily="2" charset="2"/>
              </a:rPr>
              <a:t>run for 8</a:t>
            </a:r>
            <a:r>
              <a:rPr lang="en-US" sz="2000" b="0" dirty="0" smtClean="0">
                <a:sym typeface="Wingdings" pitchFamily="2" charset="2"/>
              </a:rPr>
              <a:t> </a:t>
            </a:r>
            <a:r>
              <a:rPr lang="en-US" sz="2000" b="0" dirty="0">
                <a:sym typeface="Wingdings" pitchFamily="2" charset="2"/>
              </a:rPr>
              <a:t>revs – </a:t>
            </a:r>
            <a:r>
              <a:rPr lang="en-US" sz="2000" b="0" dirty="0" smtClean="0">
                <a:sym typeface="Wingdings" pitchFamily="2" charset="2"/>
              </a:rPr>
              <a:t>11,520 </a:t>
            </a:r>
            <a:r>
              <a:rPr lang="en-US" sz="2000" b="0" dirty="0">
                <a:sym typeface="Wingdings" pitchFamily="2" charset="2"/>
              </a:rPr>
              <a:t>steps with a rotor step of 0.25</a:t>
            </a:r>
            <a:r>
              <a:rPr lang="en-US" sz="2000" b="0" baseline="30000" dirty="0">
                <a:sym typeface="Wingdings" pitchFamily="2" charset="2"/>
              </a:rPr>
              <a:t>o</a:t>
            </a:r>
            <a:r>
              <a:rPr lang="en-US" sz="2000" b="0" dirty="0" smtClean="0">
                <a:sym typeface="Wingdings" pitchFamily="2" charset="2"/>
              </a:rPr>
              <a:t>.</a:t>
            </a:r>
          </a:p>
          <a:p>
            <a:pPr marL="174625" indent="-174625">
              <a:buFont typeface="Arial" pitchFamily="34" charset="0"/>
              <a:buChar char="•"/>
            </a:pPr>
            <a:r>
              <a:rPr lang="en-US" sz="2000" b="0" dirty="0" smtClean="0">
                <a:sym typeface="Wingdings" pitchFamily="2" charset="2"/>
              </a:rPr>
              <a:t>Off-body mesh adapted every 10 steps</a:t>
            </a:r>
          </a:p>
          <a:p>
            <a:pPr marL="174625" indent="-174625">
              <a:buFont typeface="Arial" pitchFamily="34" charset="0"/>
              <a:buChar char="•"/>
            </a:pPr>
            <a:r>
              <a:rPr lang="en-US" sz="2000" b="0" dirty="0" smtClean="0">
                <a:sym typeface="Wingdings" pitchFamily="2" charset="2"/>
              </a:rPr>
              <a:t>2 days on 1024 </a:t>
            </a:r>
            <a:r>
              <a:rPr lang="en-US" sz="2000" b="0" dirty="0" err="1" smtClean="0">
                <a:sym typeface="Wingdings" pitchFamily="2" charset="2"/>
              </a:rPr>
              <a:t>procs</a:t>
            </a:r>
            <a:endParaRPr lang="en-US" sz="2000" b="0" dirty="0">
              <a:sym typeface="Wingdings" pitchFamily="2" charset="2"/>
            </a:endParaRPr>
          </a:p>
          <a:p>
            <a:pPr marL="174625" indent="-174625">
              <a:buFont typeface="Arial" pitchFamily="34" charset="0"/>
              <a:buChar char="•"/>
            </a:pPr>
            <a:endParaRPr lang="en-US" sz="2000" dirty="0" smtClean="0">
              <a:sym typeface="Wingdings" pitchFamily="2" charset="2"/>
            </a:endParaRPr>
          </a:p>
          <a:p>
            <a:pPr marL="174625" indent="-174625"/>
            <a:endParaRPr lang="en-US" sz="900" dirty="0" smtClean="0">
              <a:sym typeface="Wingdings" pitchFamily="2" charset="2"/>
            </a:endParaRPr>
          </a:p>
        </p:txBody>
      </p:sp>
      <p:sp>
        <p:nvSpPr>
          <p:cNvPr id="14" name="TextBox 13"/>
          <p:cNvSpPr txBox="1"/>
          <p:nvPr/>
        </p:nvSpPr>
        <p:spPr>
          <a:xfrm>
            <a:off x="5349240" y="3554602"/>
            <a:ext cx="3329940" cy="338554"/>
          </a:xfrm>
          <a:prstGeom prst="rect">
            <a:avLst/>
          </a:prstGeom>
          <a:noFill/>
        </p:spPr>
        <p:txBody>
          <a:bodyPr wrap="square" rtlCol="0">
            <a:spAutoFit/>
          </a:bodyPr>
          <a:lstStyle/>
          <a:p>
            <a:pPr algn="ctr"/>
            <a:r>
              <a:rPr lang="en-US" sz="1600" b="1" dirty="0" smtClean="0"/>
              <a:t>Quarter</a:t>
            </a:r>
            <a:r>
              <a:rPr lang="en-US" sz="1600" b="1" dirty="0"/>
              <a:t>-</a:t>
            </a:r>
            <a:r>
              <a:rPr lang="en-US" sz="1600" b="1" dirty="0" smtClean="0"/>
              <a:t>scale V22</a:t>
            </a:r>
            <a:endParaRPr lang="en-US" sz="1600" b="1" dirty="0"/>
          </a:p>
        </p:txBody>
      </p:sp>
      <p:sp>
        <p:nvSpPr>
          <p:cNvPr id="15" name="Rectangle 14"/>
          <p:cNvSpPr/>
          <p:nvPr/>
        </p:nvSpPr>
        <p:spPr>
          <a:xfrm>
            <a:off x="139968" y="946944"/>
            <a:ext cx="6390372" cy="400110"/>
          </a:xfrm>
          <a:prstGeom prst="rect">
            <a:avLst/>
          </a:prstGeom>
        </p:spPr>
        <p:txBody>
          <a:bodyPr wrap="square">
            <a:spAutoFit/>
          </a:bodyPr>
          <a:lstStyle/>
          <a:p>
            <a:pPr defTabSz="410751">
              <a:defRPr sz="1800"/>
            </a:pPr>
            <a:r>
              <a:rPr lang="en-US" sz="2000" b="1" kern="0" dirty="0" smtClean="0">
                <a:solidFill>
                  <a:srgbClr val="FF0000"/>
                </a:solidFill>
                <a:sym typeface="Helvetica Light"/>
              </a:rPr>
              <a:t>Test developed by NASA and U.S. Army</a:t>
            </a:r>
            <a:endParaRPr lang="en-US" sz="2000" b="1" kern="0" dirty="0">
              <a:solidFill>
                <a:srgbClr val="FF0000"/>
              </a:solidFill>
              <a:sym typeface="Helvetica Light"/>
            </a:endParaRPr>
          </a:p>
        </p:txBody>
      </p:sp>
      <p:sp>
        <p:nvSpPr>
          <p:cNvPr id="11" name="TextBox 10"/>
          <p:cNvSpPr txBox="1"/>
          <p:nvPr/>
        </p:nvSpPr>
        <p:spPr>
          <a:xfrm>
            <a:off x="5739024" y="6136065"/>
            <a:ext cx="2737062" cy="584775"/>
          </a:xfrm>
          <a:prstGeom prst="rect">
            <a:avLst/>
          </a:prstGeom>
          <a:solidFill>
            <a:schemeClr val="bg1"/>
          </a:solidFill>
        </p:spPr>
        <p:txBody>
          <a:bodyPr wrap="square" rtlCol="0">
            <a:spAutoFit/>
          </a:bodyPr>
          <a:lstStyle/>
          <a:p>
            <a:pPr algn="ctr"/>
            <a:r>
              <a:rPr lang="en-US" sz="1600" b="1" dirty="0" smtClean="0"/>
              <a:t>Interface between blade, hub and Cartesian mesh</a:t>
            </a:r>
            <a:endParaRPr lang="en-US" sz="1600" b="1" dirty="0"/>
          </a:p>
        </p:txBody>
      </p:sp>
    </p:spTree>
    <p:extLst>
      <p:ext uri="{BB962C8B-B14F-4D97-AF65-F5344CB8AC3E}">
        <p14:creationId xmlns:p14="http://schemas.microsoft.com/office/powerpoint/2010/main" val="1624305509"/>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9"/>
</p:tagLst>
</file>

<file path=ppt/tags/tag2.xml><?xml version="1.0" encoding="utf-8"?>
<p:tagLst xmlns:a="http://schemas.openxmlformats.org/drawingml/2006/main" xmlns:r="http://schemas.openxmlformats.org/officeDocument/2006/relationships" xmlns:p="http://schemas.openxmlformats.org/presentationml/2006/main">
  <p:tag name="TIMING" val="|76.7|9.2|17|2.5|76.5"/>
</p:tagLst>
</file>

<file path=ppt/tags/tag3.xml><?xml version="1.0" encoding="utf-8"?>
<p:tagLst xmlns:a="http://schemas.openxmlformats.org/drawingml/2006/main" xmlns:r="http://schemas.openxmlformats.org/officeDocument/2006/relationships" xmlns:p="http://schemas.openxmlformats.org/presentationml/2006/main">
  <p:tag name="TIMING" val="|15.6|13.1|13.2|8.2"/>
</p:tagLst>
</file>

<file path=ppt/tags/tag4.xml><?xml version="1.0" encoding="utf-8"?>
<p:tagLst xmlns:a="http://schemas.openxmlformats.org/drawingml/2006/main" xmlns:r="http://schemas.openxmlformats.org/officeDocument/2006/relationships" xmlns:p="http://schemas.openxmlformats.org/presentationml/2006/main">
  <p:tag name="TIMING" val="|35.6|28"/>
</p:tagLst>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1667</Words>
  <Application>Microsoft Office PowerPoint</Application>
  <PresentationFormat>On-screen Show (4:3)</PresentationFormat>
  <Paragraphs>371</Paragraphs>
  <Slides>30</Slides>
  <Notes>30</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2" baseType="lpstr">
      <vt:lpstr>Helvetica Light</vt:lpstr>
      <vt:lpstr>ＭＳ Ｐゴシック</vt:lpstr>
      <vt:lpstr>新細明體</vt:lpstr>
      <vt:lpstr>Arial</vt:lpstr>
      <vt:lpstr>Arial Black</vt:lpstr>
      <vt:lpstr>Calibri</vt:lpstr>
      <vt:lpstr>Courier New</vt:lpstr>
      <vt:lpstr>Symbol</vt:lpstr>
      <vt:lpstr>Times</vt:lpstr>
      <vt:lpstr>Wingdings</vt:lpstr>
      <vt:lpstr>1_Blank</vt:lpstr>
      <vt:lpstr>Acrobat Document</vt:lpstr>
      <vt:lpstr>PowerPoint Presentation</vt:lpstr>
      <vt:lpstr>Strand Grid Framework</vt:lpstr>
      <vt:lpstr>Strand Grid Framework</vt:lpstr>
      <vt:lpstr>PowerPoint Presentation</vt:lpstr>
      <vt:lpstr>Helios Framework</vt:lpstr>
      <vt:lpstr>PowerPoint Presentation</vt:lpstr>
      <vt:lpstr>PowerPoint Presentation</vt:lpstr>
      <vt:lpstr>PowerPoint Presentation</vt:lpstr>
      <vt:lpstr>PowerPoint Presentation</vt:lpstr>
      <vt:lpstr>PowerPoint Presentation</vt:lpstr>
      <vt:lpstr>PowerPoint Presentation</vt:lpstr>
      <vt:lpstr>UH60 High-Altitude Stall Flight, C9017 - m = 0.24</vt:lpstr>
      <vt:lpstr>UH60 High-Altitude Stall Flight, C9017 - m = 0.24</vt:lpstr>
      <vt:lpstr>Airloads Comparison (C9017) –  Normal Force</vt:lpstr>
      <vt:lpstr>Airloads Comparison (C9017) –  Pitching Moment</vt:lpstr>
      <vt:lpstr>Predicted Wake – C9017</vt:lpstr>
      <vt:lpstr>HART II Blade-Vortex Interaction</vt:lpstr>
      <vt:lpstr>Other CFD Data</vt:lpstr>
      <vt:lpstr>Simulation Parameters</vt:lpstr>
      <vt:lpstr>Airloads Comparison</vt:lpstr>
      <vt:lpstr>Experimental PIV Location</vt:lpstr>
      <vt:lpstr>Prediction of Vortex Roll-up</vt:lpstr>
      <vt:lpstr>Prediction of Vortex Roll-up</vt:lpstr>
      <vt:lpstr>Prediction of Vortex Convection</vt:lpstr>
      <vt:lpstr>Wake Comparison – Positions 17-23</vt:lpstr>
      <vt:lpstr>Predicted Wake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2016-10-05T19:07:53Z</dcterms:created>
  <dcterms:modified xsi:type="dcterms:W3CDTF">2016-10-14T22:58:41Z</dcterms:modified>
</cp:coreProperties>
</file>