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8" r:id="rId2"/>
    <p:sldId id="295" r:id="rId3"/>
    <p:sldId id="256" r:id="rId4"/>
    <p:sldId id="262" r:id="rId5"/>
    <p:sldId id="264" r:id="rId6"/>
    <p:sldId id="261" r:id="rId7"/>
    <p:sldId id="293" r:id="rId8"/>
    <p:sldId id="265" r:id="rId9"/>
    <p:sldId id="266" r:id="rId10"/>
    <p:sldId id="267" r:id="rId11"/>
    <p:sldId id="296" r:id="rId12"/>
    <p:sldId id="301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92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1" r:id="rId31"/>
    <p:sldId id="302" r:id="rId32"/>
    <p:sldId id="285" r:id="rId33"/>
    <p:sldId id="286" r:id="rId34"/>
    <p:sldId id="300" r:id="rId35"/>
    <p:sldId id="294" r:id="rId36"/>
    <p:sldId id="297" r:id="rId37"/>
    <p:sldId id="299" r:id="rId38"/>
    <p:sldId id="298" r:id="rId39"/>
    <p:sldId id="303" r:id="rId40"/>
    <p:sldId id="29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F69"/>
    <a:srgbClr val="E90E2D"/>
    <a:srgbClr val="A143DF"/>
    <a:srgbClr val="780101"/>
    <a:srgbClr val="C40202"/>
    <a:srgbClr val="2D17FF"/>
    <a:srgbClr val="159E01"/>
    <a:srgbClr val="FB010D"/>
    <a:srgbClr val="FB3B08"/>
    <a:srgbClr val="FD9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1"/>
    <p:restoredTop sz="95442" autoAdjust="0"/>
  </p:normalViewPr>
  <p:slideViewPr>
    <p:cSldViewPr snapToGrid="0" snapToObjects="1">
      <p:cViewPr varScale="1">
        <p:scale>
          <a:sx n="162" d="100"/>
          <a:sy n="162" d="100"/>
        </p:scale>
        <p:origin x="-92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57819-389E-7848-948E-300C79E7A8A2}" type="datetimeFigureOut">
              <a:rPr lang="en-US" smtClean="0"/>
              <a:t>9/30/16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794F9-67E9-5649-BD25-9C4FA8D7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58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5E1C2-1028-A043-A66C-32CCECB1CD61}" type="datetimeFigureOut">
              <a:rPr lang="en-US" smtClean="0"/>
              <a:t>9/30/16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F0925-4197-0B48-86D7-10BBAC14A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7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F0925-4197-0B48-86D7-10BBAC14AB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3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0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2913321" y="-479675"/>
            <a:ext cx="2743200" cy="7817349"/>
            <a:chOff x="-2913321" y="-642794"/>
            <a:chExt cx="2743200" cy="7500793"/>
          </a:xfrm>
        </p:grpSpPr>
        <p:sp>
          <p:nvSpPr>
            <p:cNvPr id="17" name="Rectangle 16"/>
            <p:cNvSpPr/>
            <p:nvPr userDrawn="1"/>
          </p:nvSpPr>
          <p:spPr>
            <a:xfrm>
              <a:off x="-2913321" y="-642794"/>
              <a:ext cx="2743200" cy="7500793"/>
            </a:xfrm>
            <a:prstGeom prst="rect">
              <a:avLst/>
            </a:prstGeom>
            <a:noFill/>
            <a:ln w="1905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-2801679" y="-642793"/>
              <a:ext cx="2519916" cy="385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ARL Slide Formatting Info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Opening Slide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Title Font: Calibri, Bold, 44, Caps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Subtitle Font: Calibri, 36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Author Info: Calibri, 24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Date Info: Calibri, Italic, 24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Section Header Slides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Title Font: Calibri, Bold, 36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Subtitle Font: Calibri, Italic, 24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Body Slides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Header Font: Calibri, Bold, Caps, 36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Body Text: Calibri, 24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Bullet Text: Calibri, 18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RGB</a:t>
              </a: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-2684721" y="2299288"/>
              <a:ext cx="2286000" cy="646331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Outline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(use sparingly)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Black, 1 </a:t>
              </a:r>
              <a:r>
                <a:rPr kumimoji="0" lang="en-US" sz="1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pt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2684721" y="3188847"/>
              <a:ext cx="2286000" cy="365760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Black:	0   0   0</a:t>
              </a: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684721" y="3649592"/>
              <a:ext cx="2286000" cy="36576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White:	255 255 255</a:t>
              </a: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-2684721" y="4110337"/>
              <a:ext cx="2286000" cy="365760"/>
            </a:xfrm>
            <a:prstGeom prst="rect">
              <a:avLst/>
            </a:prstGeom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Gray/Blue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:	68   84  106</a:t>
              </a: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84721" y="4571296"/>
              <a:ext cx="2286000" cy="365760"/>
            </a:xfrm>
            <a:prstGeom prst="rect">
              <a:avLst/>
            </a:prstGeom>
            <a:solidFill>
              <a:srgbClr val="E7E6E6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Light Gray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:	230 230 230</a:t>
              </a:r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-2684721" y="5032255"/>
              <a:ext cx="2286000" cy="36576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Light Blue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:	91  155  213</a:t>
              </a: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-2684721" y="5493214"/>
              <a:ext cx="2286000" cy="365760"/>
            </a:xfrm>
            <a:prstGeom prst="rect">
              <a:avLst/>
            </a:prstGeom>
            <a:solidFill>
              <a:srgbClr val="42424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Dark Gray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:	66   66   66</a:t>
              </a:r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-2684721" y="5954173"/>
              <a:ext cx="2286000" cy="365760"/>
            </a:xfrm>
            <a:prstGeom prst="rect">
              <a:avLst/>
            </a:prstGeom>
            <a:solidFill>
              <a:srgbClr val="00599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PSU Blue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:	 0    89   158</a:t>
              </a: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684721" y="6403581"/>
              <a:ext cx="2286000" cy="365760"/>
            </a:xfrm>
            <a:prstGeom prst="rect">
              <a:avLst/>
            </a:prstGeom>
            <a:solidFill>
              <a:srgbClr val="7777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Med Gray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rPr>
                <a:t>:	100 100 100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845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exchange5.arl.psu.edu/owa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exchange5.arl.psu.edu/owa/" TargetMode="External"/><Relationship Id="rId3" Type="http://schemas.openxmlformats.org/officeDocument/2006/relationships/image" Target="../media/image17.gif"/><Relationship Id="rId4" Type="http://schemas.openxmlformats.org/officeDocument/2006/relationships/image" Target="../media/image20.png"/><Relationship Id="rId5" Type="http://schemas.openxmlformats.org/officeDocument/2006/relationships/image" Target="../media/image1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exchange5.arl.psu.edu/owa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exchange5.arl.psu.edu/owa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exchange5.arl.psu.edu/owa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exchange5.arl.psu.edu/owa/" TargetMode="External"/><Relationship Id="rId3" Type="http://schemas.openxmlformats.org/officeDocument/2006/relationships/image" Target="../media/image17.gif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46.png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exchange5.arl.psu.edu/owa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xchange5.arl.psu.edu/owa/" TargetMode="External"/><Relationship Id="rId4" Type="http://schemas.openxmlformats.org/officeDocument/2006/relationships/image" Target="../media/image17.gif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69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4" Type="http://schemas.openxmlformats.org/officeDocument/2006/relationships/image" Target="../media/image102.gif"/><Relationship Id="rId5" Type="http://schemas.openxmlformats.org/officeDocument/2006/relationships/image" Target="../media/image95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0" Type="http://schemas.openxmlformats.org/officeDocument/2006/relationships/image" Target="../media/image111.png"/><Relationship Id="rId11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Relationship Id="rId3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4" Type="http://schemas.openxmlformats.org/officeDocument/2006/relationships/image" Target="../media/image122.emf"/><Relationship Id="rId5" Type="http://schemas.openxmlformats.org/officeDocument/2006/relationships/image" Target="../media/image12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752845" y="4430500"/>
            <a:ext cx="3284257" cy="2324870"/>
            <a:chOff x="4074787" y="4610580"/>
            <a:chExt cx="3040800" cy="2130521"/>
          </a:xfrm>
        </p:grpSpPr>
        <p:grpSp>
          <p:nvGrpSpPr>
            <p:cNvPr id="12" name="Group 11"/>
            <p:cNvGrpSpPr/>
            <p:nvPr/>
          </p:nvGrpSpPr>
          <p:grpSpPr>
            <a:xfrm>
              <a:off x="4074787" y="4610580"/>
              <a:ext cx="3040800" cy="2130521"/>
              <a:chOff x="4074787" y="4610580"/>
              <a:chExt cx="3040800" cy="2130521"/>
            </a:xfrm>
          </p:grpSpPr>
          <p:pic>
            <p:nvPicPr>
              <p:cNvPr id="2" name="Picture 1" descr="OversetGrids1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32" t="2247" b="4555"/>
              <a:stretch/>
            </p:blipFill>
            <p:spPr>
              <a:xfrm>
                <a:off x="4074787" y="4610580"/>
                <a:ext cx="3040800" cy="2130521"/>
              </a:xfrm>
              <a:prstGeom prst="rect">
                <a:avLst/>
              </a:prstGeom>
            </p:spPr>
          </p:pic>
          <p:cxnSp>
            <p:nvCxnSpPr>
              <p:cNvPr id="4" name="Straight Connector 3"/>
              <p:cNvCxnSpPr/>
              <p:nvPr/>
            </p:nvCxnSpPr>
            <p:spPr>
              <a:xfrm flipV="1">
                <a:off x="4074787" y="4610581"/>
                <a:ext cx="0" cy="213052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/>
            <p:cNvCxnSpPr/>
            <p:nvPr/>
          </p:nvCxnSpPr>
          <p:spPr>
            <a:xfrm flipV="1">
              <a:off x="7115587" y="4610581"/>
              <a:ext cx="0" cy="213052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5118100" y="5943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October 18, 2016</a:t>
            </a:r>
          </a:p>
        </p:txBody>
      </p:sp>
      <p:pic>
        <p:nvPicPr>
          <p:cNvPr id="8" name="Picture 2" descr="http://www.esm.psu.edu/%7Egray/_Media/psuesm_ligature_rgb_transpa_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6" y="5377405"/>
            <a:ext cx="1715794" cy="79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6751710" y="3746033"/>
            <a:ext cx="2309992" cy="1303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393" y="819048"/>
            <a:ext cx="8677607" cy="4431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 coupled</a:t>
            </a:r>
            <a:r>
              <a:rPr kumimoji="0" lang="en-US" sz="4400" b="1" i="0" u="none" strike="noStrike" kern="0" cap="all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overset mesh and </a:t>
            </a:r>
            <a:r>
              <a:rPr kumimoji="0" lang="en-US" sz="4400" b="1" i="0" u="none" strike="noStrike" kern="0" cap="all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hybridizable</a:t>
            </a:r>
            <a:r>
              <a:rPr kumimoji="0" lang="en-US" sz="4400" b="1" i="0" u="none" strike="noStrike" kern="0" cap="all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discontinuous </a:t>
            </a:r>
            <a:r>
              <a:rPr kumimoji="0" lang="en-US" sz="4400" b="1" i="0" u="none" strike="noStrike" kern="0" cap="all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galerkin</a:t>
            </a:r>
            <a:r>
              <a:rPr kumimoji="0" lang="en-US" sz="4400" b="1" i="0" u="none" strike="noStrike" kern="0" cap="all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algorithm</a:t>
            </a:r>
            <a:endParaRPr kumimoji="0" lang="en-US" sz="4400" b="1" i="0" u="none" strike="noStrike" kern="0" cap="all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noProof="0" dirty="0" smtClean="0">
                <a:solidFill>
                  <a:srgbClr val="000000"/>
                </a:solidFill>
              </a:rPr>
              <a:t>2016 Overset Grid Symposium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 smtClean="0">
              <a:solidFill>
                <a:srgbClr val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Justin Kauffman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Engineering Science and Mechanics Department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Advised by Dr. Jonathan Pitt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 smtClean="0">
                <a:solidFill>
                  <a:srgbClr val="000000"/>
                </a:solidFill>
              </a:rPr>
              <a:t>Funded by ARL Walker Fellowship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21582" y="6477782"/>
            <a:ext cx="402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INFANTE autonomous underwater vehicle, courtesy of Penn State ARL website; </a:t>
            </a:r>
            <a:r>
              <a:rPr lang="en-US" sz="1000" dirty="0" err="1" smtClean="0"/>
              <a:t>Boger</a:t>
            </a:r>
            <a:r>
              <a:rPr lang="en-US" sz="1000" dirty="0" smtClean="0"/>
              <a:t> and Dreyer, 2006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5050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3383" y="300277"/>
            <a:ext cx="4199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Convection-Diffusion</a:t>
            </a:r>
            <a:endParaRPr lang="en-US" sz="3600" b="1" dirty="0"/>
          </a:p>
        </p:txBody>
      </p:sp>
      <p:pic>
        <p:nvPicPr>
          <p:cNvPr id="45" name="Picture 2" descr="https://exchange5.arl.psu.edu/owa/14.3.279.2/themes/resources/clear1x1.gif">
            <a:hlinkClick r:id="rId2" tooltip="OrangeMesh.p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" y="-559909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versetC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6" y="999617"/>
            <a:ext cx="6212708" cy="2882338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6875288" y="2534570"/>
            <a:ext cx="2125609" cy="2634701"/>
            <a:chOff x="6659858" y="1787455"/>
            <a:chExt cx="2125609" cy="2634701"/>
          </a:xfrm>
        </p:grpSpPr>
        <p:sp>
          <p:nvSpPr>
            <p:cNvPr id="77" name="Rectangle 76"/>
            <p:cNvSpPr/>
            <p:nvPr/>
          </p:nvSpPr>
          <p:spPr>
            <a:xfrm>
              <a:off x="6696792" y="1822226"/>
              <a:ext cx="1577572" cy="1577685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162175" y="2802150"/>
              <a:ext cx="1577572" cy="1574286"/>
            </a:xfrm>
            <a:prstGeom prst="rect">
              <a:avLst/>
            </a:prstGeom>
            <a:solidFill>
              <a:srgbClr val="FF0000">
                <a:alpha val="68000"/>
              </a:srgbClr>
            </a:solidFill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8222149" y="1787455"/>
              <a:ext cx="91440" cy="91440"/>
            </a:xfrm>
            <a:prstGeom prst="ellipse">
              <a:avLst/>
            </a:prstGeom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8203664" y="3319861"/>
              <a:ext cx="91440" cy="91440"/>
            </a:xfrm>
            <a:prstGeom prst="ellipse">
              <a:avLst/>
            </a:prstGeom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6659858" y="1787455"/>
              <a:ext cx="91440" cy="91440"/>
            </a:xfrm>
            <a:prstGeom prst="ellipse">
              <a:avLst/>
            </a:prstGeom>
            <a:solidFill>
              <a:srgbClr val="549BDA"/>
            </a:solidFill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6659858" y="3325556"/>
              <a:ext cx="91440" cy="91440"/>
            </a:xfrm>
            <a:prstGeom prst="ellipse">
              <a:avLst/>
            </a:prstGeom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7139235" y="2773675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8694027" y="2773675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7139235" y="4330716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8694027" y="4330716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Rectangle 88"/>
          <p:cNvSpPr>
            <a:spLocks noChangeAspect="1"/>
          </p:cNvSpPr>
          <p:nvPr/>
        </p:nvSpPr>
        <p:spPr>
          <a:xfrm>
            <a:off x="7308124" y="3464393"/>
            <a:ext cx="179075" cy="18288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4221027" y="4027214"/>
            <a:ext cx="2057516" cy="2101234"/>
            <a:chOff x="4967085" y="3647101"/>
            <a:chExt cx="179075" cy="182880"/>
          </a:xfrm>
        </p:grpSpPr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5013626" y="3703498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>
              <a:spLocks noChangeAspect="1"/>
            </p:cNvSpPr>
            <p:nvPr/>
          </p:nvSpPr>
          <p:spPr>
            <a:xfrm>
              <a:off x="4967085" y="3647101"/>
              <a:ext cx="179075" cy="18288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Diamond 92"/>
          <p:cNvSpPr>
            <a:spLocks noChangeAspect="1"/>
          </p:cNvSpPr>
          <p:nvPr/>
        </p:nvSpPr>
        <p:spPr>
          <a:xfrm>
            <a:off x="4755769" y="4679321"/>
            <a:ext cx="1037995" cy="1042416"/>
          </a:xfrm>
          <a:prstGeom prst="diamond">
            <a:avLst/>
          </a:prstGeom>
          <a:solidFill>
            <a:srgbClr val="549BDA"/>
          </a:solidFill>
          <a:ln w="12700" cmpd="sng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/>
          <p:nvPr/>
        </p:nvCxnSpPr>
        <p:spPr>
          <a:xfrm flipH="1">
            <a:off x="6278544" y="3647273"/>
            <a:ext cx="1208655" cy="2481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4221028" y="3464393"/>
            <a:ext cx="3087096" cy="56282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6" name="Picture 95" descr="CDOversetTra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75" y="6357508"/>
            <a:ext cx="3213647" cy="273160"/>
          </a:xfrm>
          <a:prstGeom prst="rect">
            <a:avLst/>
          </a:prstGeom>
        </p:spPr>
      </p:pic>
      <p:cxnSp>
        <p:nvCxnSpPr>
          <p:cNvPr id="97" name="Straight Arrow Connector 96"/>
          <p:cNvCxnSpPr/>
          <p:nvPr/>
        </p:nvCxnSpPr>
        <p:spPr>
          <a:xfrm flipH="1">
            <a:off x="4585005" y="5501252"/>
            <a:ext cx="366922" cy="856256"/>
          </a:xfrm>
          <a:prstGeom prst="straightConnector1">
            <a:avLst/>
          </a:prstGeom>
          <a:ln w="12700" cmpd="sng">
            <a:solidFill>
              <a:srgbClr val="9F010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5037048" y="5548131"/>
            <a:ext cx="268186" cy="809377"/>
          </a:xfrm>
          <a:prstGeom prst="straightConnector1">
            <a:avLst/>
          </a:prstGeom>
          <a:ln w="12700" cmpd="sng">
            <a:solidFill>
              <a:schemeClr val="accent1">
                <a:lumMod val="5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>
            <a:off x="3845952" y="5501252"/>
            <a:ext cx="1105975" cy="856256"/>
          </a:xfrm>
          <a:prstGeom prst="straightConnector1">
            <a:avLst/>
          </a:prstGeom>
          <a:ln w="12700" cmpd="sng">
            <a:solidFill>
              <a:srgbClr val="9F010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5305234" y="5548131"/>
            <a:ext cx="49385" cy="809377"/>
          </a:xfrm>
          <a:prstGeom prst="straightConnector1">
            <a:avLst/>
          </a:prstGeom>
          <a:ln w="12700" cmpd="sng">
            <a:solidFill>
              <a:schemeClr val="accent1">
                <a:lumMod val="5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5305234" y="5548131"/>
            <a:ext cx="588120" cy="789867"/>
          </a:xfrm>
          <a:prstGeom prst="straightConnector1">
            <a:avLst/>
          </a:prstGeom>
          <a:ln w="12700" cmpd="sng">
            <a:solidFill>
              <a:schemeClr val="accent1">
                <a:lumMod val="5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5616475" y="5481742"/>
            <a:ext cx="730559" cy="856256"/>
          </a:xfrm>
          <a:prstGeom prst="straightConnector1">
            <a:avLst/>
          </a:prstGeom>
          <a:ln w="12700" cmpd="sng">
            <a:solidFill>
              <a:srgbClr val="9F010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>
            <a:off x="4327725" y="5501252"/>
            <a:ext cx="624202" cy="856256"/>
          </a:xfrm>
          <a:prstGeom prst="straightConnector1">
            <a:avLst/>
          </a:prstGeom>
          <a:ln w="12700" cmpd="sng">
            <a:solidFill>
              <a:srgbClr val="9F010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2653415" y="2856285"/>
            <a:ext cx="3072460" cy="32918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08"/>
          <p:cNvCxnSpPr/>
          <p:nvPr/>
        </p:nvCxnSpPr>
        <p:spPr>
          <a:xfrm flipH="1">
            <a:off x="6773466" y="4865000"/>
            <a:ext cx="1363304" cy="1574793"/>
          </a:xfrm>
          <a:prstGeom prst="straightConnector1">
            <a:avLst/>
          </a:prstGeom>
          <a:ln w="12700" cmpd="sng">
            <a:solidFill>
              <a:srgbClr val="9F010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0" y="6493845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5369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70184" y="310140"/>
            <a:ext cx="161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Outline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89000" y="983475"/>
            <a:ext cx="79927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</a:rPr>
              <a:t>Motivation</a:t>
            </a:r>
            <a:r>
              <a:rPr lang="en-US" sz="2400" kern="0" dirty="0" smtClean="0">
                <a:solidFill>
                  <a:srgbClr val="D9D9D9"/>
                </a:solidFill>
              </a:rPr>
              <a:t>/Problem Statement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</a:rPr>
              <a:t>Overset focus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kern="0" dirty="0" err="1" smtClean="0">
                <a:solidFill>
                  <a:srgbClr val="D9D9D9"/>
                </a:solidFill>
              </a:rPr>
              <a:t>Hybridizable</a:t>
            </a:r>
            <a:r>
              <a:rPr lang="en-US" sz="2400" kern="0" dirty="0" smtClean="0">
                <a:solidFill>
                  <a:srgbClr val="D9D9D9"/>
                </a:solidFill>
              </a:rPr>
              <a:t> discontinuous </a:t>
            </a:r>
            <a:r>
              <a:rPr lang="en-US" sz="2400" kern="0" dirty="0" err="1" smtClean="0">
                <a:solidFill>
                  <a:srgbClr val="D9D9D9"/>
                </a:solidFill>
              </a:rPr>
              <a:t>Galerkin</a:t>
            </a:r>
            <a:r>
              <a:rPr lang="en-US" sz="2400" kern="0" dirty="0" smtClean="0">
                <a:solidFill>
                  <a:srgbClr val="D9D9D9"/>
                </a:solidFill>
              </a:rPr>
              <a:t> (HDG) discretization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 smtClean="0">
              <a:solidFill>
                <a:srgbClr val="000000"/>
              </a:solidFill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Overset HDG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Method of Manufactured Solutions (MMS)</a:t>
            </a:r>
            <a:endParaRPr kumimoji="0" lang="en-US" sz="2400" b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800100" lvl="1" indent="-342900" algn="just">
              <a:buFont typeface="Arial"/>
              <a:buChar char="•"/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Convection-diffusion verification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lang="en-US" sz="2400" kern="0" dirty="0" err="1" smtClean="0">
                <a:solidFill>
                  <a:srgbClr val="000000"/>
                </a:solidFill>
              </a:rPr>
              <a:t>Elastostatics</a:t>
            </a:r>
            <a:r>
              <a:rPr lang="en-US" sz="2400" kern="0" dirty="0" smtClean="0">
                <a:solidFill>
                  <a:srgbClr val="000000"/>
                </a:solidFill>
              </a:rPr>
              <a:t> verification &amp; validation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Navier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-Stokes</a:t>
            </a:r>
            <a:r>
              <a:rPr kumimoji="0" 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verification</a:t>
            </a:r>
          </a:p>
          <a:p>
            <a:pPr lvl="1" algn="just">
              <a:defRPr/>
            </a:pPr>
            <a:endParaRPr kumimoji="0" lang="en-US" sz="2400" b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indent="-342900" algn="just">
              <a:buFont typeface="Arial"/>
              <a:buChar char="•"/>
              <a:defRPr/>
            </a:pPr>
            <a:r>
              <a:rPr lang="en-US" sz="2400" kern="0" baseline="0" dirty="0" smtClean="0">
                <a:solidFill>
                  <a:srgbClr val="D9D9D9"/>
                </a:solidFill>
              </a:rPr>
              <a:t>Future</a:t>
            </a:r>
            <a:r>
              <a:rPr lang="en-US" sz="2400" kern="0" dirty="0" smtClean="0">
                <a:solidFill>
                  <a:srgbClr val="D9D9D9"/>
                </a:solidFill>
              </a:rPr>
              <a:t> Work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</a:rPr>
              <a:t>Arbitrary</a:t>
            </a:r>
            <a:r>
              <a:rPr lang="en-US" sz="2400" kern="0" noProof="0" dirty="0">
                <a:solidFill>
                  <a:srgbClr val="D9D9D9"/>
                </a:solidFill>
              </a:rPr>
              <a:t> </a:t>
            </a:r>
            <a:r>
              <a:rPr lang="en-US" sz="2400" kern="0" noProof="0" dirty="0" smtClean="0">
                <a:solidFill>
                  <a:srgbClr val="D9D9D9"/>
                </a:solidFill>
              </a:rPr>
              <a:t>– L</a:t>
            </a:r>
            <a:r>
              <a:rPr lang="en-US" sz="2400" kern="0" dirty="0" err="1" smtClean="0">
                <a:solidFill>
                  <a:srgbClr val="D9D9D9"/>
                </a:solidFill>
              </a:rPr>
              <a:t>agrangian</a:t>
            </a:r>
            <a:r>
              <a:rPr lang="en-US" sz="2400" kern="0" dirty="0" smtClean="0">
                <a:solidFill>
                  <a:srgbClr val="D9D9D9"/>
                </a:solidFill>
              </a:rPr>
              <a:t> </a:t>
            </a:r>
            <a:r>
              <a:rPr lang="en-US" sz="2400" kern="0" dirty="0" err="1" smtClean="0">
                <a:solidFill>
                  <a:srgbClr val="D9D9D9"/>
                </a:solidFill>
              </a:rPr>
              <a:t>Eulerian</a:t>
            </a:r>
            <a:r>
              <a:rPr lang="en-US" sz="2400" kern="0" dirty="0" smtClean="0">
                <a:solidFill>
                  <a:srgbClr val="D9D9D9"/>
                </a:solidFill>
              </a:rPr>
              <a:t> (ALE) formulation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</a:rPr>
              <a:t>Fluid</a:t>
            </a:r>
            <a:r>
              <a:rPr lang="en-US" sz="2400" kern="0" dirty="0">
                <a:solidFill>
                  <a:srgbClr val="D9D9D9"/>
                </a:solidFill>
              </a:rPr>
              <a:t> </a:t>
            </a:r>
            <a:r>
              <a:rPr lang="en-US" sz="2400" kern="0" dirty="0" smtClean="0">
                <a:solidFill>
                  <a:srgbClr val="D9D9D9"/>
                </a:solidFill>
              </a:rPr>
              <a:t>– Structure Interaction</a:t>
            </a:r>
            <a:endParaRPr kumimoji="0" lang="en-US" sz="2400" b="0" u="none" strike="noStrike" kern="0" cap="none" spc="0" normalizeH="0" baseline="0" noProof="0" dirty="0" smtClean="0">
              <a:ln>
                <a:noFill/>
              </a:ln>
              <a:solidFill>
                <a:srgbClr val="D9D9D9"/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93845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10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3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1886" y="309988"/>
            <a:ext cx="1209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MMS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89000" y="983475"/>
            <a:ext cx="7992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The method of manufactured solutions provides code verification for each problem being solved. </a:t>
            </a:r>
            <a:endParaRPr kumimoji="0" lang="en-US" sz="2400" b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93845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11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09426" y="2052980"/>
            <a:ext cx="1864035" cy="1307592"/>
            <a:chOff x="602401" y="2052980"/>
            <a:chExt cx="1864035" cy="1307592"/>
          </a:xfrm>
        </p:grpSpPr>
        <p:sp>
          <p:nvSpPr>
            <p:cNvPr id="3" name="Oval 2"/>
            <p:cNvSpPr/>
            <p:nvPr/>
          </p:nvSpPr>
          <p:spPr>
            <a:xfrm>
              <a:off x="602401" y="2052980"/>
              <a:ext cx="1864035" cy="1307592"/>
            </a:xfrm>
            <a:prstGeom prst="ellipse">
              <a:avLst/>
            </a:prstGeom>
            <a:solidFill>
              <a:srgbClr val="FFFFFF"/>
            </a:solidFill>
            <a:ln w="19050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62151" y="2566872"/>
              <a:ext cx="152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Choose solution</a:t>
              </a:r>
              <a:endParaRPr lang="en-US" sz="1400" dirty="0"/>
            </a:p>
          </p:txBody>
        </p:sp>
      </p:grpSp>
      <p:cxnSp>
        <p:nvCxnSpPr>
          <p:cNvPr id="6" name="Straight Arrow Connector 5"/>
          <p:cNvCxnSpPr>
            <a:stCxn id="3" idx="6"/>
          </p:cNvCxnSpPr>
          <p:nvPr/>
        </p:nvCxnSpPr>
        <p:spPr>
          <a:xfrm>
            <a:off x="2573461" y="2706776"/>
            <a:ext cx="1298448" cy="0"/>
          </a:xfrm>
          <a:prstGeom prst="straightConnector1">
            <a:avLst/>
          </a:prstGeom>
          <a:ln w="38100">
            <a:solidFill>
              <a:schemeClr val="tx1"/>
            </a:solidFill>
            <a:bevel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3864105" y="2058156"/>
            <a:ext cx="1864034" cy="1307592"/>
            <a:chOff x="3757080" y="2058156"/>
            <a:chExt cx="1864034" cy="1307592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757080" y="2058156"/>
              <a:ext cx="1864034" cy="1307592"/>
            </a:xfrm>
            <a:prstGeom prst="ellipse">
              <a:avLst/>
            </a:prstGeom>
            <a:solidFill>
              <a:srgbClr val="FFFFFF"/>
            </a:solidFill>
            <a:ln w="19050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>
              <a:spLocks noChangeAspect="1"/>
            </p:cNvSpPr>
            <p:nvPr/>
          </p:nvSpPr>
          <p:spPr>
            <a:xfrm>
              <a:off x="3874933" y="2351429"/>
              <a:ext cx="16615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Produce source terms and boundary conditions</a:t>
              </a:r>
              <a:endParaRPr lang="en-US" sz="1400" dirty="0"/>
            </a:p>
          </p:txBody>
        </p:sp>
      </p:grpSp>
      <p:cxnSp>
        <p:nvCxnSpPr>
          <p:cNvPr id="16" name="Straight Arrow Connector 15"/>
          <p:cNvCxnSpPr>
            <a:stCxn id="11" idx="6"/>
          </p:cNvCxnSpPr>
          <p:nvPr/>
        </p:nvCxnSpPr>
        <p:spPr>
          <a:xfrm>
            <a:off x="5728139" y="2711952"/>
            <a:ext cx="1298448" cy="0"/>
          </a:xfrm>
          <a:prstGeom prst="straightConnector1">
            <a:avLst/>
          </a:prstGeom>
          <a:ln w="38100">
            <a:solidFill>
              <a:schemeClr val="tx1"/>
            </a:solidFill>
            <a:bevel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7026587" y="2059337"/>
            <a:ext cx="1862349" cy="1306411"/>
            <a:chOff x="5765284" y="1864413"/>
            <a:chExt cx="1862349" cy="1306411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5765284" y="1864413"/>
              <a:ext cx="1862349" cy="1306411"/>
            </a:xfrm>
            <a:prstGeom prst="ellipse">
              <a:avLst/>
            </a:prstGeom>
            <a:solidFill>
              <a:srgbClr val="FFFFFF"/>
            </a:solidFill>
            <a:ln w="19050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>
              <a:spLocks noChangeAspect="1"/>
            </p:cNvSpPr>
            <p:nvPr/>
          </p:nvSpPr>
          <p:spPr>
            <a:xfrm>
              <a:off x="5878986" y="2042514"/>
              <a:ext cx="16816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Calculate </a:t>
              </a:r>
              <a:r>
                <a:rPr lang="en-US" sz="1400" dirty="0" smtClean="0"/>
                <a:t>errors </a:t>
              </a:r>
              <a:r>
                <a:rPr lang="en-US" sz="1400" dirty="0"/>
                <a:t>and obtain convergence rates through grid refinement study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53359" y="3540088"/>
            <a:ext cx="799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kern="0" dirty="0" smtClean="0">
                <a:solidFill>
                  <a:srgbClr val="000000"/>
                </a:solidFill>
              </a:rPr>
              <a:t>Error Metrics</a:t>
            </a:r>
            <a:endParaRPr kumimoji="0" lang="en-US" sz="2400" b="1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39" name="Straight Arrow Connector 38"/>
          <p:cNvCxnSpPr>
            <a:stCxn id="24" idx="4"/>
            <a:endCxn id="43" idx="0"/>
          </p:cNvCxnSpPr>
          <p:nvPr/>
        </p:nvCxnSpPr>
        <p:spPr>
          <a:xfrm flipH="1">
            <a:off x="6074123" y="3365748"/>
            <a:ext cx="1883639" cy="488232"/>
          </a:xfrm>
          <a:prstGeom prst="straightConnector1">
            <a:avLst/>
          </a:prstGeom>
          <a:ln w="38100">
            <a:solidFill>
              <a:schemeClr val="tx1"/>
            </a:solidFill>
            <a:bevel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5142948" y="3853980"/>
            <a:ext cx="1862349" cy="1306411"/>
            <a:chOff x="6348763" y="3931088"/>
            <a:chExt cx="1862349" cy="1306411"/>
          </a:xfrm>
        </p:grpSpPr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6348763" y="3931088"/>
              <a:ext cx="1862349" cy="1306411"/>
            </a:xfrm>
            <a:prstGeom prst="ellipse">
              <a:avLst/>
            </a:prstGeom>
            <a:solidFill>
              <a:srgbClr val="FFFFFF"/>
            </a:solidFill>
            <a:ln w="19050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>
              <a:spLocks noChangeAspect="1"/>
            </p:cNvSpPr>
            <p:nvPr/>
          </p:nvSpPr>
          <p:spPr>
            <a:xfrm>
              <a:off x="6462465" y="4216206"/>
              <a:ext cx="16816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Optimal order convergence achieved?</a:t>
              </a:r>
              <a:endParaRPr lang="en-US" sz="1400" dirty="0"/>
            </a:p>
          </p:txBody>
        </p:sp>
      </p:grpSp>
      <p:cxnSp>
        <p:nvCxnSpPr>
          <p:cNvPr id="49" name="Straight Arrow Connector 48"/>
          <p:cNvCxnSpPr>
            <a:stCxn id="43" idx="3"/>
            <a:endCxn id="52" idx="0"/>
          </p:cNvCxnSpPr>
          <p:nvPr/>
        </p:nvCxnSpPr>
        <p:spPr>
          <a:xfrm flipH="1">
            <a:off x="4971059" y="4969072"/>
            <a:ext cx="444624" cy="504155"/>
          </a:xfrm>
          <a:prstGeom prst="straightConnector1">
            <a:avLst/>
          </a:prstGeom>
          <a:ln w="38100">
            <a:solidFill>
              <a:schemeClr val="tx1"/>
            </a:solidFill>
            <a:bevel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4039884" y="5473227"/>
            <a:ext cx="1862349" cy="1306411"/>
            <a:chOff x="5302779" y="5467573"/>
            <a:chExt cx="1862349" cy="1306411"/>
          </a:xfrm>
        </p:grpSpPr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5302779" y="5467573"/>
              <a:ext cx="1862349" cy="1306411"/>
            </a:xfrm>
            <a:prstGeom prst="ellipse">
              <a:avLst/>
            </a:prstGeom>
            <a:solidFill>
              <a:srgbClr val="FFFFFF"/>
            </a:solidFill>
            <a:ln w="19050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>
              <a:spLocks noChangeAspect="1"/>
            </p:cNvSpPr>
            <p:nvPr/>
          </p:nvSpPr>
          <p:spPr>
            <a:xfrm>
              <a:off x="5393127" y="5906579"/>
              <a:ext cx="16816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Yes</a:t>
              </a:r>
              <a:endParaRPr lang="en-US" sz="1400" dirty="0"/>
            </a:p>
          </p:txBody>
        </p:sp>
      </p:grpSp>
      <p:cxnSp>
        <p:nvCxnSpPr>
          <p:cNvPr id="57" name="Straight Arrow Connector 56"/>
          <p:cNvCxnSpPr>
            <a:stCxn id="43" idx="5"/>
            <a:endCxn id="58" idx="0"/>
          </p:cNvCxnSpPr>
          <p:nvPr/>
        </p:nvCxnSpPr>
        <p:spPr>
          <a:xfrm>
            <a:off x="6732562" y="4969072"/>
            <a:ext cx="912107" cy="504155"/>
          </a:xfrm>
          <a:prstGeom prst="straightConnector1">
            <a:avLst/>
          </a:prstGeom>
          <a:ln w="38100">
            <a:solidFill>
              <a:schemeClr val="tx1"/>
            </a:solidFill>
            <a:bevel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6713494" y="5473227"/>
            <a:ext cx="1862349" cy="1306411"/>
            <a:chOff x="7212944" y="5478881"/>
            <a:chExt cx="1862349" cy="1306411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7212944" y="5478881"/>
              <a:ext cx="1862349" cy="1306411"/>
            </a:xfrm>
            <a:prstGeom prst="ellipse">
              <a:avLst/>
            </a:prstGeom>
            <a:solidFill>
              <a:srgbClr val="FFFFFF"/>
            </a:solidFill>
            <a:ln w="19050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>
              <a:spLocks noChangeAspect="1"/>
            </p:cNvSpPr>
            <p:nvPr/>
          </p:nvSpPr>
          <p:spPr>
            <a:xfrm>
              <a:off x="7303292" y="5906579"/>
              <a:ext cx="16816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No</a:t>
              </a:r>
              <a:endParaRPr lang="en-US" sz="14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27214" y="3853980"/>
            <a:ext cx="1862349" cy="1306411"/>
            <a:chOff x="7212944" y="3563000"/>
            <a:chExt cx="1862349" cy="1306411"/>
          </a:xfrm>
        </p:grpSpPr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7212944" y="3563000"/>
              <a:ext cx="1862349" cy="1306411"/>
            </a:xfrm>
            <a:prstGeom prst="ellipse">
              <a:avLst/>
            </a:prstGeom>
            <a:solidFill>
              <a:srgbClr val="FFFFFF"/>
            </a:solidFill>
            <a:ln w="19050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>
              <a:spLocks noChangeAspect="1"/>
            </p:cNvSpPr>
            <p:nvPr/>
          </p:nvSpPr>
          <p:spPr>
            <a:xfrm>
              <a:off x="7303292" y="4001753"/>
              <a:ext cx="16816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Fix bugs</a:t>
              </a:r>
              <a:endParaRPr lang="en-US" sz="1400" dirty="0"/>
            </a:p>
          </p:txBody>
        </p:sp>
      </p:grpSp>
      <p:cxnSp>
        <p:nvCxnSpPr>
          <p:cNvPr id="75" name="Straight Arrow Connector 74"/>
          <p:cNvCxnSpPr>
            <a:stCxn id="58" idx="0"/>
            <a:endCxn id="71" idx="4"/>
          </p:cNvCxnSpPr>
          <p:nvPr/>
        </p:nvCxnSpPr>
        <p:spPr>
          <a:xfrm flipV="1">
            <a:off x="7644669" y="5160391"/>
            <a:ext cx="513720" cy="312836"/>
          </a:xfrm>
          <a:prstGeom prst="straightConnector1">
            <a:avLst/>
          </a:prstGeom>
          <a:ln w="38100">
            <a:solidFill>
              <a:schemeClr val="tx1"/>
            </a:solidFill>
            <a:bevel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71" idx="0"/>
            <a:endCxn id="24" idx="4"/>
          </p:cNvCxnSpPr>
          <p:nvPr/>
        </p:nvCxnSpPr>
        <p:spPr>
          <a:xfrm flipH="1" flipV="1">
            <a:off x="7957762" y="3365748"/>
            <a:ext cx="200627" cy="488232"/>
          </a:xfrm>
          <a:prstGeom prst="straightConnector1">
            <a:avLst/>
          </a:prstGeom>
          <a:ln w="38100">
            <a:solidFill>
              <a:schemeClr val="tx1"/>
            </a:solidFill>
            <a:bevel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47" y="4018138"/>
            <a:ext cx="3411964" cy="133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3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2109" y="300277"/>
            <a:ext cx="241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Verification</a:t>
            </a:r>
            <a:endParaRPr lang="en-US" sz="3600" b="1" dirty="0"/>
          </a:p>
        </p:txBody>
      </p:sp>
      <p:pic>
        <p:nvPicPr>
          <p:cNvPr id="45" name="Picture 2" descr="https://exchange5.arl.psu.edu/owa/14.3.279.2/themes/resources/clear1x1.gif">
            <a:hlinkClick r:id="rId2" tooltip="OrangeMesh.p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" y="-559909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12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CD3Dexa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42" y="1035890"/>
            <a:ext cx="2957935" cy="502161"/>
          </a:xfrm>
          <a:prstGeom prst="rect">
            <a:avLst/>
          </a:prstGeom>
        </p:spPr>
      </p:pic>
      <p:pic>
        <p:nvPicPr>
          <p:cNvPr id="38" name="Picture 37" descr="CompsPresentation-crop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55" y="1035890"/>
            <a:ext cx="3518765" cy="814529"/>
          </a:xfrm>
          <a:prstGeom prst="rect">
            <a:avLst/>
          </a:prstGeom>
        </p:spPr>
      </p:pic>
      <p:pic>
        <p:nvPicPr>
          <p:cNvPr id="7" name="Picture 6" descr="CD3Dsourc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42" y="2246853"/>
            <a:ext cx="4255008" cy="749808"/>
          </a:xfrm>
          <a:prstGeom prst="rect">
            <a:avLst/>
          </a:prstGeom>
        </p:spPr>
      </p:pic>
      <p:pic>
        <p:nvPicPr>
          <p:cNvPr id="8" name="Picture 7" descr="CD3Del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648" y="2067037"/>
            <a:ext cx="669371" cy="234280"/>
          </a:xfrm>
          <a:prstGeom prst="rect">
            <a:avLst/>
          </a:prstGeom>
        </p:spPr>
      </p:pic>
      <p:pic>
        <p:nvPicPr>
          <p:cNvPr id="9" name="Picture 8" descr="CD3Dkap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485" y="2067037"/>
            <a:ext cx="610196" cy="196504"/>
          </a:xfrm>
          <a:prstGeom prst="rect">
            <a:avLst/>
          </a:prstGeom>
        </p:spPr>
      </p:pic>
      <p:pic>
        <p:nvPicPr>
          <p:cNvPr id="10" name="Picture 9" descr="CD3D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88" y="2496937"/>
            <a:ext cx="1428891" cy="25483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34837" y="3260448"/>
            <a:ext cx="4614754" cy="3509447"/>
            <a:chOff x="1219798" y="3502439"/>
            <a:chExt cx="4614754" cy="3267456"/>
          </a:xfrm>
        </p:grpSpPr>
        <p:pic>
          <p:nvPicPr>
            <p:cNvPr id="11" name="Picture 10" descr="3DDomain-1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798" y="3502439"/>
              <a:ext cx="4602480" cy="3267456"/>
            </a:xfrm>
            <a:prstGeom prst="rect">
              <a:avLst/>
            </a:prstGeom>
          </p:spPr>
        </p:pic>
        <p:pic>
          <p:nvPicPr>
            <p:cNvPr id="12" name="Picture 11" descr="zaxis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827" y="3720402"/>
              <a:ext cx="609600" cy="170688"/>
            </a:xfrm>
            <a:prstGeom prst="rect">
              <a:avLst/>
            </a:prstGeom>
          </p:spPr>
        </p:pic>
        <p:pic>
          <p:nvPicPr>
            <p:cNvPr id="13" name="Picture 12" descr="yaxis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952" y="5672143"/>
              <a:ext cx="609600" cy="170688"/>
            </a:xfrm>
            <a:prstGeom prst="rect">
              <a:avLst/>
            </a:prstGeom>
          </p:spPr>
        </p:pic>
        <p:pic>
          <p:nvPicPr>
            <p:cNvPr id="14" name="Picture 13" descr="xaxis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798" y="5672143"/>
              <a:ext cx="640080" cy="170688"/>
            </a:xfrm>
            <a:prstGeom prst="rect">
              <a:avLst/>
            </a:prstGeom>
          </p:spPr>
        </p:pic>
      </p:grpSp>
      <p:pic>
        <p:nvPicPr>
          <p:cNvPr id="6" name="Picture 5" descr="CD3Dsourceloc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43" y="1762242"/>
            <a:ext cx="4732620" cy="226132"/>
          </a:xfrm>
          <a:prstGeom prst="rect">
            <a:avLst/>
          </a:prstGeom>
        </p:spPr>
      </p:pic>
      <p:pic>
        <p:nvPicPr>
          <p:cNvPr id="17" name="Picture 16" descr="3D_OCDMeshes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t="5385" r="21194" b="7633"/>
          <a:stretch/>
        </p:blipFill>
        <p:spPr>
          <a:xfrm>
            <a:off x="5339336" y="3378130"/>
            <a:ext cx="3629095" cy="32740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05185" y="2435820"/>
            <a:ext cx="1192796" cy="3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9896" y="300277"/>
            <a:ext cx="5190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Solution and Convergence</a:t>
            </a:r>
            <a:endParaRPr lang="en-US" sz="3600" b="1" dirty="0"/>
          </a:p>
        </p:txBody>
      </p:sp>
      <p:pic>
        <p:nvPicPr>
          <p:cNvPr id="45" name="Picture 2" descr="https://exchange5.arl.psu.edu/owa/14.3.279.2/themes/resources/clear1x1.gif">
            <a:hlinkClick r:id="rId2" tooltip="OrangeMesh.p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" y="-559909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13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CD_3DSolution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7" y="1736476"/>
            <a:ext cx="3919530" cy="3385049"/>
          </a:xfrm>
          <a:prstGeom prst="rect">
            <a:avLst/>
          </a:prstGeom>
        </p:spPr>
      </p:pic>
      <p:pic>
        <p:nvPicPr>
          <p:cNvPr id="16" name="Picture 15" descr="CD3DResult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41"/>
          <a:stretch/>
        </p:blipFill>
        <p:spPr>
          <a:xfrm>
            <a:off x="4921263" y="2080003"/>
            <a:ext cx="3966497" cy="2697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363" y="5043246"/>
            <a:ext cx="224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Overset Solution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938733" y="4858580"/>
            <a:ext cx="393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Convergence data for Q3 elements</a:t>
            </a:r>
          </a:p>
        </p:txBody>
      </p:sp>
    </p:spTree>
    <p:extLst>
      <p:ext uri="{BB962C8B-B14F-4D97-AF65-F5344CB8AC3E}">
        <p14:creationId xmlns:p14="http://schemas.microsoft.com/office/powerpoint/2010/main" val="107551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5007" y="300277"/>
            <a:ext cx="2563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Elastostatics</a:t>
            </a:r>
            <a:endParaRPr lang="en-US" sz="3600" b="1" dirty="0"/>
          </a:p>
        </p:txBody>
      </p:sp>
      <p:pic>
        <p:nvPicPr>
          <p:cNvPr id="45" name="Picture 2" descr="https://exchange5.arl.psu.edu/owa/14.3.279.2/themes/resources/clear1x1.gif">
            <a:hlinkClick r:id="rId2" tooltip="OrangeMesh.p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" y="-559909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14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1870" y="1060174"/>
            <a:ext cx="5754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/>
              </a:rPr>
              <a:t>Strong Form of </a:t>
            </a:r>
            <a:r>
              <a:rPr lang="en-US" sz="2400" dirty="0" err="1" smtClean="0">
                <a:cs typeface="Times New Roman"/>
              </a:rPr>
              <a:t>Elastostatics</a:t>
            </a:r>
            <a:r>
              <a:rPr lang="en-US" sz="2400" dirty="0" smtClean="0">
                <a:cs typeface="Times New Roman"/>
              </a:rPr>
              <a:t>:</a:t>
            </a:r>
            <a:endParaRPr lang="en-US" sz="2400" dirty="0">
              <a:cs typeface="Times New Roman"/>
            </a:endParaRPr>
          </a:p>
        </p:txBody>
      </p:sp>
      <p:pic>
        <p:nvPicPr>
          <p:cNvPr id="3" name="Picture 2" descr="ElasStr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69" y="1521839"/>
            <a:ext cx="3787977" cy="16294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8425" y="3221704"/>
            <a:ext cx="491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/>
              </a:rPr>
              <a:t>Weak Form of </a:t>
            </a:r>
            <a:r>
              <a:rPr lang="en-US" sz="2400" dirty="0" err="1" smtClean="0">
                <a:cs typeface="Times New Roman"/>
              </a:rPr>
              <a:t>Elastostatics</a:t>
            </a:r>
            <a:r>
              <a:rPr lang="en-US" sz="2400" dirty="0" smtClean="0">
                <a:cs typeface="Times New Roman"/>
              </a:rPr>
              <a:t>:</a:t>
            </a:r>
            <a:endParaRPr lang="en-US" sz="2400" dirty="0">
              <a:cs typeface="Times New Roman"/>
            </a:endParaRPr>
          </a:p>
        </p:txBody>
      </p:sp>
      <p:pic>
        <p:nvPicPr>
          <p:cNvPr id="5" name="Picture 4" descr="ElasWea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25" y="3709756"/>
            <a:ext cx="5866534" cy="30993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40592" y="5891530"/>
            <a:ext cx="1908604" cy="26506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46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4389" y="306358"/>
            <a:ext cx="241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Verification</a:t>
            </a:r>
            <a:endParaRPr lang="en-US" sz="3600" b="1" dirty="0"/>
          </a:p>
        </p:txBody>
      </p:sp>
      <p:pic>
        <p:nvPicPr>
          <p:cNvPr id="45" name="Picture 2" descr="https://exchange5.arl.psu.edu/owa/14.3.279.2/themes/resources/clear1x1.gif">
            <a:hlinkClick r:id="rId2" tooltip="OrangeMesh.p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" y="-559909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15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931" t="5291" r="372" b="1075"/>
          <a:stretch/>
        </p:blipFill>
        <p:spPr>
          <a:xfrm>
            <a:off x="5849814" y="1143000"/>
            <a:ext cx="2989386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922" t="10391" b="2694"/>
          <a:stretch/>
        </p:blipFill>
        <p:spPr>
          <a:xfrm>
            <a:off x="1241870" y="3744230"/>
            <a:ext cx="4408364" cy="9039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559" t="7890" r="939" b="2986"/>
          <a:stretch/>
        </p:blipFill>
        <p:spPr>
          <a:xfrm>
            <a:off x="1241870" y="5112320"/>
            <a:ext cx="4491434" cy="907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7158" t="9913" r="2883" b="1792"/>
          <a:stretch/>
        </p:blipFill>
        <p:spPr>
          <a:xfrm>
            <a:off x="5867400" y="4343401"/>
            <a:ext cx="1710312" cy="990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8085" t="9760"/>
          <a:stretch/>
        </p:blipFill>
        <p:spPr>
          <a:xfrm>
            <a:off x="8062847" y="4343400"/>
            <a:ext cx="734065" cy="9966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41870" y="1060174"/>
            <a:ext cx="5754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/>
              </a:rPr>
              <a:t>Strong Form of </a:t>
            </a:r>
            <a:r>
              <a:rPr lang="en-US" sz="2400" dirty="0" err="1" smtClean="0">
                <a:cs typeface="Times New Roman"/>
              </a:rPr>
              <a:t>Elastostatics</a:t>
            </a:r>
            <a:r>
              <a:rPr lang="en-US" sz="2400" dirty="0" smtClean="0">
                <a:cs typeface="Times New Roman"/>
              </a:rPr>
              <a:t>:</a:t>
            </a:r>
            <a:endParaRPr lang="en-US" sz="2400" dirty="0">
              <a:cs typeface="Times New Roman"/>
            </a:endParaRPr>
          </a:p>
        </p:txBody>
      </p:sp>
      <p:pic>
        <p:nvPicPr>
          <p:cNvPr id="17" name="Picture 16" descr="ElasStron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69" y="1521839"/>
            <a:ext cx="3787977" cy="16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2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05885" y="306358"/>
            <a:ext cx="177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Solution</a:t>
            </a:r>
            <a:endParaRPr lang="en-US" sz="3600" b="1" dirty="0"/>
          </a:p>
        </p:txBody>
      </p:sp>
      <p:pic>
        <p:nvPicPr>
          <p:cNvPr id="9" name="Picture 8" descr="Elas4Mesh-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8" y="2146323"/>
            <a:ext cx="3381164" cy="331007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16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1" name="Picture 30" descr="Elas4MeshdispSol-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08" y="1420752"/>
            <a:ext cx="5328217" cy="4631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488" y="1048766"/>
            <a:ext cx="3658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Q4 elements on a four overset mesh configuration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375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66015" y="306358"/>
            <a:ext cx="3720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Convergence Plots</a:t>
            </a:r>
            <a:endParaRPr lang="en-US" sz="3600" b="1" dirty="0"/>
          </a:p>
        </p:txBody>
      </p:sp>
      <p:pic>
        <p:nvPicPr>
          <p:cNvPr id="9" name="Picture 8" descr="Elas4Mesh-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8" y="2399041"/>
            <a:ext cx="2778526" cy="272011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272014" y="1568725"/>
            <a:ext cx="5643116" cy="4380743"/>
            <a:chOff x="3272014" y="2261977"/>
            <a:chExt cx="5643116" cy="4380743"/>
          </a:xfrm>
        </p:grpSpPr>
        <p:pic>
          <p:nvPicPr>
            <p:cNvPr id="7" name="Picture 6" descr="Elas4MeshResult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2014" y="2332848"/>
              <a:ext cx="5614416" cy="430987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465663" y="2267449"/>
              <a:ext cx="2633328" cy="1966091"/>
            </a:xfrm>
            <a:prstGeom prst="rect">
              <a:avLst/>
            </a:prstGeom>
            <a:noFill/>
            <a:ln w="19050" cmpd="sng">
              <a:solidFill>
                <a:srgbClr val="0706F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185093" y="2261977"/>
              <a:ext cx="2701337" cy="1966091"/>
            </a:xfrm>
            <a:prstGeom prst="rect">
              <a:avLst/>
            </a:prstGeom>
            <a:noFill/>
            <a:ln w="19050" cmpd="sng">
              <a:solidFill>
                <a:srgbClr val="FB091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458488" y="4479222"/>
              <a:ext cx="2633328" cy="1966091"/>
            </a:xfrm>
            <a:prstGeom prst="rect">
              <a:avLst/>
            </a:prstGeom>
            <a:noFill/>
            <a:ln w="19050" cmpd="sng">
              <a:solidFill>
                <a:srgbClr val="30A52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213792" y="4479222"/>
              <a:ext cx="2701338" cy="1966091"/>
            </a:xfrm>
            <a:prstGeom prst="rect">
              <a:avLst/>
            </a:prstGeom>
            <a:noFill/>
            <a:ln w="19050" cmpd="sng">
              <a:solidFill>
                <a:srgbClr val="FD923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17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2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0025" y="306358"/>
            <a:ext cx="2154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Validation</a:t>
            </a:r>
            <a:endParaRPr lang="en-US" sz="3600" b="1" dirty="0"/>
          </a:p>
        </p:txBody>
      </p:sp>
      <p:pic>
        <p:nvPicPr>
          <p:cNvPr id="45" name="Picture 2" descr="https://exchange5.arl.psu.edu/owa/14.3.279.2/themes/resources/clear1x1.gif">
            <a:hlinkClick r:id="rId2" tooltip="OrangeMesh.p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" y="-124735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18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525" y="1806774"/>
            <a:ext cx="533400" cy="313189"/>
          </a:xfrm>
          <a:prstGeom prst="rect">
            <a:avLst/>
          </a:prstGeom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522546" y="2126357"/>
            <a:ext cx="2664791" cy="2576017"/>
            <a:chOff x="-990600" y="2286000"/>
            <a:chExt cx="5123688" cy="49530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52400" y="2286000"/>
              <a:ext cx="0" cy="29900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114800" y="2286000"/>
              <a:ext cx="0" cy="398678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46304" y="2295144"/>
              <a:ext cx="398678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143000" y="6272784"/>
              <a:ext cx="29900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 23"/>
            <p:cNvSpPr/>
            <p:nvPr/>
          </p:nvSpPr>
          <p:spPr>
            <a:xfrm>
              <a:off x="-990600" y="5276088"/>
              <a:ext cx="2151888" cy="1962912"/>
            </a:xfrm>
            <a:prstGeom prst="arc">
              <a:avLst>
                <a:gd name="adj1" fmla="val 16414003"/>
                <a:gd name="adj2" fmla="val 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33125" y="4199853"/>
            <a:ext cx="1600200" cy="103775"/>
            <a:chOff x="6324600" y="3553825"/>
            <a:chExt cx="1600200" cy="103775"/>
          </a:xfrm>
        </p:grpSpPr>
        <p:sp>
          <p:nvSpPr>
            <p:cNvPr id="26" name="Oval 25"/>
            <p:cNvSpPr/>
            <p:nvPr/>
          </p:nvSpPr>
          <p:spPr>
            <a:xfrm>
              <a:off x="63246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4454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5532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6740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7818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9026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0104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1312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2390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73598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74676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5884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6962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78170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5400000">
            <a:off x="5261853" y="2857033"/>
            <a:ext cx="1600200" cy="103775"/>
            <a:chOff x="6324600" y="3553825"/>
            <a:chExt cx="1600200" cy="103775"/>
          </a:xfrm>
        </p:grpSpPr>
        <p:sp>
          <p:nvSpPr>
            <p:cNvPr id="42" name="Oval 41"/>
            <p:cNvSpPr/>
            <p:nvPr/>
          </p:nvSpPr>
          <p:spPr>
            <a:xfrm>
              <a:off x="63246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4454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5532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6740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7818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9026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70104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1312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2390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73598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74676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75884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696200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7817018" y="3553825"/>
              <a:ext cx="107782" cy="103775"/>
            </a:xfrm>
            <a:prstGeom prst="ellipse">
              <a:avLst/>
            </a:prstGeom>
            <a:solidFill>
              <a:srgbClr val="DD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7" name="Straight Connector 56"/>
          <p:cNvCxnSpPr/>
          <p:nvPr/>
        </p:nvCxnSpPr>
        <p:spPr>
          <a:xfrm>
            <a:off x="6005237" y="2124605"/>
            <a:ext cx="0" cy="15686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6648909" y="4303628"/>
            <a:ext cx="15686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525" y="2721174"/>
            <a:ext cx="755687" cy="4953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725" y="1578174"/>
            <a:ext cx="755687" cy="4953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2325" y="2187774"/>
            <a:ext cx="225021" cy="381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225" y="4943270"/>
            <a:ext cx="4756072" cy="189964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225" y="4560398"/>
            <a:ext cx="8534138" cy="29164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900" y="3864174"/>
            <a:ext cx="1498600" cy="38911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3800" y="4854774"/>
            <a:ext cx="901160" cy="2921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8800" y="4854774"/>
            <a:ext cx="911585" cy="2926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9100" y="3940374"/>
            <a:ext cx="853440" cy="29260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72983" y="5315838"/>
            <a:ext cx="1981200" cy="2167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4"/>
          <a:srcRect l="7411" t="15341" r="4070"/>
          <a:stretch/>
        </p:blipFill>
        <p:spPr>
          <a:xfrm>
            <a:off x="7044583" y="5544438"/>
            <a:ext cx="1642217" cy="48293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5"/>
          <a:srcRect l="10501" t="8474"/>
          <a:stretch/>
        </p:blipFill>
        <p:spPr>
          <a:xfrm>
            <a:off x="7044583" y="6077838"/>
            <a:ext cx="1241680" cy="52953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6"/>
          <a:srcRect l="11120" t="20170" b="15839"/>
          <a:stretch/>
        </p:blipFill>
        <p:spPr>
          <a:xfrm>
            <a:off x="4547025" y="1654374"/>
            <a:ext cx="762000" cy="249371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508425" y="1654374"/>
            <a:ext cx="4079479" cy="2057400"/>
            <a:chOff x="4724400" y="1371600"/>
            <a:chExt cx="4079479" cy="2057400"/>
          </a:xfrm>
        </p:grpSpPr>
        <p:grpSp>
          <p:nvGrpSpPr>
            <p:cNvPr id="74" name="Group 73"/>
            <p:cNvGrpSpPr/>
            <p:nvPr/>
          </p:nvGrpSpPr>
          <p:grpSpPr>
            <a:xfrm>
              <a:off x="4724400" y="1371600"/>
              <a:ext cx="4079479" cy="2057400"/>
              <a:chOff x="4724400" y="1371600"/>
              <a:chExt cx="4079479" cy="2057400"/>
            </a:xfrm>
          </p:grpSpPr>
          <p:pic>
            <p:nvPicPr>
              <p:cNvPr id="76" name="Picture 75" descr="Problem10-14.pn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00" y="1371600"/>
                <a:ext cx="4079479" cy="2057400"/>
              </a:xfrm>
              <a:prstGeom prst="rect">
                <a:avLst/>
              </a:prstGeom>
            </p:spPr>
          </p:pic>
          <p:pic>
            <p:nvPicPr>
              <p:cNvPr id="77" name="Picture 76" descr="Problem10-14.png"/>
              <p:cNvPicPr>
                <a:picLocks noChangeAspect="1"/>
              </p:cNvPicPr>
              <p:nvPr/>
            </p:nvPicPr>
            <p:blipFill rotWithShape="1">
              <a:blip r:embed="rId1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31" t="15586" r="50657" b="75309"/>
              <a:stretch/>
            </p:blipFill>
            <p:spPr>
              <a:xfrm rot="10800000">
                <a:off x="6978648" y="2921000"/>
                <a:ext cx="800101" cy="187325"/>
              </a:xfrm>
              <a:prstGeom prst="rect">
                <a:avLst/>
              </a:prstGeom>
            </p:spPr>
          </p:pic>
        </p:grpSp>
        <p:sp>
          <p:nvSpPr>
            <p:cNvPr id="75" name="TextBox 74"/>
            <p:cNvSpPr txBox="1"/>
            <p:nvPr/>
          </p:nvSpPr>
          <p:spPr>
            <a:xfrm>
              <a:off x="7086600" y="28194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Hole</a:t>
              </a:r>
              <a:endParaRPr lang="en-US" sz="1400" dirty="0"/>
            </a:p>
          </p:txBody>
        </p:sp>
      </p:grpSp>
      <p:pic>
        <p:nvPicPr>
          <p:cNvPr id="4" name="Picture 3" descr="thetadef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81" y="3864174"/>
            <a:ext cx="1291552" cy="471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900" y="1020234"/>
            <a:ext cx="8070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Compared to an analytical solution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113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70184" y="310140"/>
            <a:ext cx="161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Outline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04456" y="1091715"/>
            <a:ext cx="79927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Motivation</a:t>
            </a:r>
            <a:r>
              <a:rPr lang="en-US" sz="2400" kern="0" dirty="0" smtClean="0">
                <a:solidFill>
                  <a:srgbClr val="000000"/>
                </a:solidFill>
              </a:rPr>
              <a:t>/Problem Statement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Overset focus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kern="0" dirty="0" err="1" smtClean="0">
                <a:solidFill>
                  <a:srgbClr val="000000"/>
                </a:solidFill>
              </a:rPr>
              <a:t>Hybridizable</a:t>
            </a:r>
            <a:r>
              <a:rPr lang="en-US" sz="2400" kern="0" dirty="0" smtClean="0">
                <a:solidFill>
                  <a:srgbClr val="000000"/>
                </a:solidFill>
              </a:rPr>
              <a:t> discontinuous </a:t>
            </a:r>
            <a:r>
              <a:rPr lang="en-US" sz="2400" kern="0" dirty="0" err="1" smtClean="0">
                <a:solidFill>
                  <a:srgbClr val="000000"/>
                </a:solidFill>
              </a:rPr>
              <a:t>Galerkin</a:t>
            </a:r>
            <a:r>
              <a:rPr lang="en-US" sz="2400" kern="0" dirty="0" smtClean="0">
                <a:solidFill>
                  <a:srgbClr val="000000"/>
                </a:solidFill>
              </a:rPr>
              <a:t> (HDG) discretization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 smtClean="0">
              <a:solidFill>
                <a:srgbClr val="000000"/>
              </a:solidFill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Overset HDG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lang="en-US" sz="2400" kern="0" dirty="0">
                <a:solidFill>
                  <a:srgbClr val="D9D9D9"/>
                </a:solidFill>
              </a:rPr>
              <a:t>Method of Manufactured Solutions (MMS</a:t>
            </a:r>
            <a:r>
              <a:rPr lang="en-US" sz="2400" kern="0" dirty="0" smtClean="0">
                <a:solidFill>
                  <a:srgbClr val="D9D9D9"/>
                </a:solidFill>
              </a:rPr>
              <a:t>)	</a:t>
            </a:r>
            <a:endParaRPr kumimoji="0" lang="en-US" sz="2400" b="0" u="none" strike="noStrike" kern="0" cap="none" spc="0" normalizeH="0" baseline="0" noProof="0" dirty="0" smtClean="0">
              <a:ln>
                <a:noFill/>
              </a:ln>
              <a:solidFill>
                <a:srgbClr val="D9D9D9"/>
              </a:solidFill>
              <a:effectLst/>
              <a:uLnTx/>
              <a:uFillTx/>
            </a:endParaRPr>
          </a:p>
          <a:p>
            <a:pPr marL="800100" lvl="1" indent="-342900" algn="just">
              <a:buFont typeface="Arial"/>
              <a:buChar char="•"/>
              <a:defRPr/>
            </a:pPr>
            <a:r>
              <a:rPr lang="en-US" sz="2400" kern="0" dirty="0" smtClean="0">
                <a:solidFill>
                  <a:schemeClr val="bg1">
                    <a:lumMod val="85000"/>
                  </a:schemeClr>
                </a:solidFill>
              </a:rPr>
              <a:t>Convection-diffusion verification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lang="en-US" sz="2400" kern="0" dirty="0" err="1" smtClean="0">
                <a:solidFill>
                  <a:schemeClr val="bg1">
                    <a:lumMod val="85000"/>
                  </a:schemeClr>
                </a:solidFill>
              </a:rPr>
              <a:t>Elastostatics</a:t>
            </a:r>
            <a:r>
              <a:rPr lang="en-US" sz="2400" kern="0" dirty="0" smtClean="0">
                <a:solidFill>
                  <a:schemeClr val="bg1">
                    <a:lumMod val="85000"/>
                  </a:schemeClr>
                </a:solidFill>
              </a:rPr>
              <a:t> verification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Navier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-Stokes</a:t>
            </a:r>
            <a:r>
              <a:rPr kumimoji="0" lang="en-US" sz="2400" b="0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 verification</a:t>
            </a:r>
          </a:p>
          <a:p>
            <a:pPr lvl="1" algn="just">
              <a:defRPr/>
            </a:pPr>
            <a:endParaRPr kumimoji="0" lang="en-US" sz="2400" b="0" u="none" strike="noStrike" kern="0" cap="none" spc="0" normalizeH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</a:endParaRPr>
          </a:p>
          <a:p>
            <a:pPr marL="342900" indent="-342900" algn="just">
              <a:buFont typeface="Arial"/>
              <a:buChar char="•"/>
              <a:defRPr/>
            </a:pPr>
            <a:r>
              <a:rPr lang="en-US" sz="2400" kern="0" baseline="0" dirty="0" smtClean="0">
                <a:solidFill>
                  <a:schemeClr val="bg1">
                    <a:lumMod val="85000"/>
                  </a:schemeClr>
                </a:solidFill>
              </a:rPr>
              <a:t>Future</a:t>
            </a:r>
            <a:r>
              <a:rPr lang="en-US" sz="2400" kern="0" dirty="0" smtClean="0">
                <a:solidFill>
                  <a:schemeClr val="bg1">
                    <a:lumMod val="85000"/>
                  </a:schemeClr>
                </a:solidFill>
              </a:rPr>
              <a:t> Work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Arbitrary</a:t>
            </a:r>
            <a:r>
              <a:rPr lang="en-US" sz="2400" kern="0" noProof="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kern="0" noProof="0" dirty="0" smtClean="0">
                <a:solidFill>
                  <a:schemeClr val="bg1">
                    <a:lumMod val="85000"/>
                  </a:schemeClr>
                </a:solidFill>
              </a:rPr>
              <a:t>– L</a:t>
            </a:r>
            <a:r>
              <a:rPr lang="en-US" sz="2400" kern="0" dirty="0" err="1" smtClean="0">
                <a:solidFill>
                  <a:schemeClr val="bg1">
                    <a:lumMod val="85000"/>
                  </a:schemeClr>
                </a:solidFill>
              </a:rPr>
              <a:t>agrangian</a:t>
            </a:r>
            <a:r>
              <a:rPr lang="en-US" sz="2400" kern="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kern="0" dirty="0" err="1" smtClean="0">
                <a:solidFill>
                  <a:schemeClr val="bg1">
                    <a:lumMod val="85000"/>
                  </a:schemeClr>
                </a:solidFill>
              </a:rPr>
              <a:t>Eulerian</a:t>
            </a:r>
            <a:r>
              <a:rPr lang="en-US" sz="2400" kern="0" dirty="0" smtClean="0">
                <a:solidFill>
                  <a:schemeClr val="bg1">
                    <a:lumMod val="85000"/>
                  </a:schemeClr>
                </a:solidFill>
              </a:rPr>
              <a:t> (ALE) formulation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</a:rPr>
              <a:t>Fluid</a:t>
            </a:r>
            <a:r>
              <a:rPr lang="en-US" sz="2400" kern="0" dirty="0" smtClean="0">
                <a:solidFill>
                  <a:schemeClr val="bg1">
                    <a:lumMod val="85000"/>
                  </a:schemeClr>
                </a:solidFill>
              </a:rPr>
              <a:t> – Structure Interaction</a:t>
            </a:r>
            <a:endParaRPr kumimoji="0" lang="en-US" sz="2400" b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93845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495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nglePWHMesh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0" t="12767" r="27811" b="10661"/>
          <a:stretch/>
        </p:blipFill>
        <p:spPr>
          <a:xfrm>
            <a:off x="493488" y="1406166"/>
            <a:ext cx="4200974" cy="4197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11143" y="306358"/>
            <a:ext cx="166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Meshes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541549" y="5511009"/>
            <a:ext cx="2104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 New Roman"/>
              </a:rPr>
              <a:t>10,752 </a:t>
            </a:r>
            <a:r>
              <a:rPr lang="en-US" dirty="0" smtClean="0">
                <a:cs typeface="Times New Roman"/>
              </a:rPr>
              <a:t>Cells</a:t>
            </a:r>
          </a:p>
          <a:p>
            <a:r>
              <a:rPr lang="en-US" dirty="0" smtClean="0">
                <a:cs typeface="Times New Roman"/>
              </a:rPr>
              <a:t>198,912</a:t>
            </a:r>
            <a:r>
              <a:rPr lang="en-US" dirty="0" smtClean="0"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global </a:t>
            </a:r>
            <a:r>
              <a:rPr lang="en-US" dirty="0" err="1" smtClean="0">
                <a:cs typeface="Times New Roman"/>
              </a:rPr>
              <a:t>DoFs</a:t>
            </a:r>
            <a:endParaRPr lang="en-US" dirty="0">
              <a:cs typeface="Times New Roman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541667" y="5511009"/>
            <a:ext cx="2697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 New Roman"/>
              </a:rPr>
              <a:t>5,485</a:t>
            </a:r>
            <a:r>
              <a:rPr lang="en-US" dirty="0" smtClean="0">
                <a:cs typeface="Times New Roman"/>
              </a:rPr>
              <a:t> </a:t>
            </a:r>
            <a:r>
              <a:rPr lang="en-US" dirty="0" smtClean="0">
                <a:cs typeface="Times New Roman"/>
              </a:rPr>
              <a:t>total Cells</a:t>
            </a:r>
          </a:p>
          <a:p>
            <a:r>
              <a:rPr lang="en-US" dirty="0" smtClean="0">
                <a:cs typeface="Times New Roman"/>
              </a:rPr>
              <a:t>107,640 </a:t>
            </a:r>
            <a:r>
              <a:rPr lang="en-US" dirty="0" smtClean="0">
                <a:cs typeface="Times New Roman"/>
              </a:rPr>
              <a:t>total global </a:t>
            </a:r>
            <a:r>
              <a:rPr lang="en-US" dirty="0" err="1" smtClean="0">
                <a:cs typeface="Times New Roman"/>
              </a:rPr>
              <a:t>DoFs</a:t>
            </a:r>
            <a:endParaRPr lang="en-US" dirty="0">
              <a:cs typeface="Times New Roman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474928" y="5982537"/>
            <a:ext cx="299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Times New Roman"/>
              </a:rPr>
              <a:t>48.99% </a:t>
            </a:r>
            <a:r>
              <a:rPr lang="en-US" dirty="0" smtClean="0">
                <a:cs typeface="Times New Roman"/>
              </a:rPr>
              <a:t>Cell reduction</a:t>
            </a:r>
          </a:p>
          <a:p>
            <a:r>
              <a:rPr lang="en-US" dirty="0" smtClean="0">
                <a:cs typeface="Times New Roman"/>
              </a:rPr>
              <a:t>45.89%  </a:t>
            </a:r>
            <a:r>
              <a:rPr lang="en-US" dirty="0" smtClean="0">
                <a:cs typeface="Times New Roman"/>
              </a:rPr>
              <a:t>global </a:t>
            </a:r>
            <a:r>
              <a:rPr lang="en-US" dirty="0" err="1" smtClean="0">
                <a:cs typeface="Times New Roman"/>
              </a:rPr>
              <a:t>DoFs</a:t>
            </a:r>
            <a:r>
              <a:rPr lang="en-US" dirty="0" smtClean="0">
                <a:cs typeface="Times New Roman"/>
              </a:rPr>
              <a:t> reduction</a:t>
            </a:r>
            <a:endParaRPr lang="en-US" dirty="0"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4940" y="1035494"/>
            <a:ext cx="241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Times New Roman"/>
              </a:rPr>
              <a:t>Single Mesh</a:t>
            </a:r>
            <a:endParaRPr lang="en-US" sz="2400" dirty="0"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0316" y="1035494"/>
            <a:ext cx="264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Times New Roman"/>
              </a:rPr>
              <a:t>Overset Mesh</a:t>
            </a:r>
            <a:endParaRPr lang="en-US" sz="2400" dirty="0"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488" y="6281189"/>
            <a:ext cx="1853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Q5 elements</a:t>
            </a:r>
            <a:endParaRPr lang="en-US" sz="2400" dirty="0"/>
          </a:p>
        </p:txBody>
      </p:sp>
      <p:pic>
        <p:nvPicPr>
          <p:cNvPr id="5" name="Picture 4" descr="OversetPWHMes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0" t="21808" r="28068" b="2619"/>
          <a:stretch/>
        </p:blipFill>
        <p:spPr>
          <a:xfrm>
            <a:off x="4775482" y="1407526"/>
            <a:ext cx="4230173" cy="419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3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7373" y="306358"/>
            <a:ext cx="177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Solution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7889" y="6036706"/>
            <a:ext cx="241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Times New Roman"/>
              </a:rPr>
              <a:t>Single Mesh</a:t>
            </a:r>
            <a:endParaRPr lang="en-US" sz="2400" dirty="0"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6904" y="6036706"/>
            <a:ext cx="264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Times New Roman"/>
              </a:rPr>
              <a:t>Overset Mesh</a:t>
            </a:r>
            <a:endParaRPr lang="en-US" sz="2400" dirty="0">
              <a:cs typeface="Times New Roman"/>
            </a:endParaRPr>
          </a:p>
        </p:txBody>
      </p:sp>
      <p:pic>
        <p:nvPicPr>
          <p:cNvPr id="3" name="Picture 2" descr="OversetPWHResul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3" t="7117" r="28411" b="5726"/>
          <a:stretch/>
        </p:blipFill>
        <p:spPr>
          <a:xfrm>
            <a:off x="4907638" y="1126351"/>
            <a:ext cx="3959036" cy="4837252"/>
          </a:xfrm>
          <a:prstGeom prst="rect">
            <a:avLst/>
          </a:prstGeom>
        </p:spPr>
      </p:pic>
      <p:pic>
        <p:nvPicPr>
          <p:cNvPr id="4" name="Picture 3" descr="SinglePWHResul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2" t="6694" r="28239" b="6009"/>
          <a:stretch/>
        </p:blipFill>
        <p:spPr>
          <a:xfrm>
            <a:off x="501727" y="1122431"/>
            <a:ext cx="3990395" cy="484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9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4696" y="306358"/>
            <a:ext cx="3541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Comparison Plots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21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2" descr="https://exchange5.arl.psu.edu/owa/14.3.279.2/themes/resources/clear1x1.gif">
            <a:hlinkClick r:id="rId2" tooltip="OrangeMesh.p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269" y="-265693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271617" y="1023860"/>
            <a:ext cx="0" cy="117093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49294" y="1023860"/>
            <a:ext cx="0" cy="15612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69190" y="1027441"/>
            <a:ext cx="158738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66037" y="2585111"/>
            <a:ext cx="11905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>
            <a:off x="6816518" y="2194799"/>
            <a:ext cx="856800" cy="768689"/>
          </a:xfrm>
          <a:prstGeom prst="arc">
            <a:avLst>
              <a:gd name="adj1" fmla="val 16414003"/>
              <a:gd name="adj2" fmla="val 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104" y="1070104"/>
            <a:ext cx="172267" cy="286876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7269190" y="1027441"/>
            <a:ext cx="0" cy="1167358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>
            <a:off x="6818243" y="2196503"/>
            <a:ext cx="856800" cy="768689"/>
          </a:xfrm>
          <a:prstGeom prst="arc">
            <a:avLst>
              <a:gd name="adj1" fmla="val 16414003"/>
              <a:gd name="adj2" fmla="val 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essplotr1_manifol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33" y="1491682"/>
            <a:ext cx="7450876" cy="5215613"/>
          </a:xfrm>
          <a:prstGeom prst="rect">
            <a:avLst/>
          </a:prstGeom>
        </p:spPr>
      </p:pic>
      <p:pic>
        <p:nvPicPr>
          <p:cNvPr id="5" name="Picture 4" descr="stessplotTheta0_manifol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0" y="1486071"/>
            <a:ext cx="7458891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2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84514" y="1531387"/>
            <a:ext cx="4174564" cy="17113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7996" y="300277"/>
            <a:ext cx="2850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Navier</a:t>
            </a:r>
            <a:r>
              <a:rPr lang="en-US" sz="3600" b="1" dirty="0" smtClean="0"/>
              <a:t>-Stokes</a:t>
            </a:r>
            <a:endParaRPr lang="en-US" sz="3600" b="1" dirty="0"/>
          </a:p>
        </p:txBody>
      </p:sp>
      <p:pic>
        <p:nvPicPr>
          <p:cNvPr id="45" name="Picture 2" descr="https://exchange5.arl.psu.edu/owa/14.3.279.2/themes/resources/clear1x1.gif">
            <a:hlinkClick r:id="rId3" tooltip="OrangeMesh.png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" y="-559909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420" y="1060174"/>
            <a:ext cx="4089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/>
              </a:rPr>
              <a:t>Strong Form of </a:t>
            </a:r>
            <a:r>
              <a:rPr lang="en-US" sz="2400" dirty="0" err="1" smtClean="0">
                <a:cs typeface="Times New Roman"/>
              </a:rPr>
              <a:t>Navier</a:t>
            </a:r>
            <a:r>
              <a:rPr lang="en-US" sz="2400" dirty="0" smtClean="0">
                <a:cs typeface="Times New Roman"/>
              </a:rPr>
              <a:t>-Stokes:</a:t>
            </a:r>
            <a:endParaRPr lang="en-US" sz="2400" dirty="0">
              <a:cs typeface="Times New Roman"/>
            </a:endParaRPr>
          </a:p>
        </p:txBody>
      </p:sp>
      <p:cxnSp>
        <p:nvCxnSpPr>
          <p:cNvPr id="12" name="Straight Arrow Connector 11"/>
          <p:cNvCxnSpPr>
            <a:endCxn id="13" idx="1"/>
          </p:cNvCxnSpPr>
          <p:nvPr/>
        </p:nvCxnSpPr>
        <p:spPr>
          <a:xfrm>
            <a:off x="3767023" y="2538009"/>
            <a:ext cx="1865599" cy="33030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32622" y="2683643"/>
            <a:ext cx="283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Assume entropy is constant</a:t>
            </a:r>
            <a:r>
              <a:rPr lang="en-US" baseline="30000" dirty="0"/>
              <a:t>2</a:t>
            </a:r>
          </a:p>
        </p:txBody>
      </p:sp>
      <p:cxnSp>
        <p:nvCxnSpPr>
          <p:cNvPr id="16" name="Straight Arrow Connector 15"/>
          <p:cNvCxnSpPr>
            <a:stCxn id="13" idx="2"/>
          </p:cNvCxnSpPr>
          <p:nvPr/>
        </p:nvCxnSpPr>
        <p:spPr>
          <a:xfrm>
            <a:off x="7051086" y="3052975"/>
            <a:ext cx="0" cy="41280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NSPressDenre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77" y="3515729"/>
            <a:ext cx="882218" cy="445156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endCxn id="29" idx="1"/>
          </p:cNvCxnSpPr>
          <p:nvPr/>
        </p:nvCxnSpPr>
        <p:spPr>
          <a:xfrm flipV="1">
            <a:off x="3716796" y="1295072"/>
            <a:ext cx="1872749" cy="62796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89545" y="1110406"/>
            <a:ext cx="3554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Assume density is constant spatially 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9" idx="2"/>
          </p:cNvCxnSpPr>
          <p:nvPr/>
        </p:nvCxnSpPr>
        <p:spPr>
          <a:xfrm>
            <a:off x="7366773" y="1479738"/>
            <a:ext cx="0" cy="62986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NSMomentumTer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785" y="2185167"/>
            <a:ext cx="4395743" cy="20513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8343734" y="1923039"/>
            <a:ext cx="319796" cy="620472"/>
            <a:chOff x="8343734" y="1923039"/>
            <a:chExt cx="319796" cy="620472"/>
          </a:xfrm>
        </p:grpSpPr>
        <p:cxnSp>
          <p:nvCxnSpPr>
            <p:cNvPr id="44" name="Straight Arrow Connector 43"/>
            <p:cNvCxnSpPr/>
            <p:nvPr/>
          </p:nvCxnSpPr>
          <p:spPr>
            <a:xfrm flipV="1">
              <a:off x="8343734" y="2116777"/>
              <a:ext cx="251631" cy="42673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 descr="NSStrong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07" t="49826" r="25035" b="39199"/>
            <a:stretch/>
          </p:blipFill>
          <p:spPr>
            <a:xfrm>
              <a:off x="8527200" y="1923039"/>
              <a:ext cx="136330" cy="186564"/>
            </a:xfrm>
            <a:prstGeom prst="rect">
              <a:avLst/>
            </a:prstGeom>
          </p:spPr>
        </p:pic>
      </p:grpSp>
      <p:cxnSp>
        <p:nvCxnSpPr>
          <p:cNvPr id="49" name="Straight Arrow Connector 48"/>
          <p:cNvCxnSpPr>
            <a:stCxn id="3" idx="2"/>
          </p:cNvCxnSpPr>
          <p:nvPr/>
        </p:nvCxnSpPr>
        <p:spPr>
          <a:xfrm>
            <a:off x="2671796" y="3242741"/>
            <a:ext cx="0" cy="89035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19820" y="4125834"/>
            <a:ext cx="677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/>
              </a:rPr>
              <a:t>Strong Form of Pseudo-Compressible </a:t>
            </a:r>
            <a:r>
              <a:rPr lang="en-US" sz="2400" dirty="0" err="1" smtClean="0">
                <a:cs typeface="Times New Roman"/>
              </a:rPr>
              <a:t>Navier</a:t>
            </a:r>
            <a:r>
              <a:rPr lang="en-US" sz="2400" dirty="0" smtClean="0">
                <a:cs typeface="Times New Roman"/>
              </a:rPr>
              <a:t>-Stokes:</a:t>
            </a:r>
            <a:endParaRPr lang="en-US" sz="2400" dirty="0">
              <a:cs typeface="Times New Roman"/>
            </a:endParaRPr>
          </a:p>
        </p:txBody>
      </p:sp>
      <p:pic>
        <p:nvPicPr>
          <p:cNvPr id="54" name="Picture 53" descr="PCNSStro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19" y="4745168"/>
            <a:ext cx="5495899" cy="194958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331525" y="6140759"/>
            <a:ext cx="2721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+mj-lt"/>
              <a:buAutoNum type="arabicPeriod" startAt="2"/>
            </a:pPr>
            <a:r>
              <a:rPr lang="en-US" sz="1000" dirty="0" smtClean="0"/>
              <a:t>M. Inagaki, O. Murata, T. </a:t>
            </a:r>
            <a:r>
              <a:rPr lang="en-US" sz="1000" dirty="0" err="1" smtClean="0"/>
              <a:t>Kondoh</a:t>
            </a:r>
            <a:r>
              <a:rPr lang="en-US" sz="1000" dirty="0" smtClean="0"/>
              <a:t>, </a:t>
            </a:r>
            <a:r>
              <a:rPr lang="en-US" sz="1000" i="1" dirty="0" smtClean="0"/>
              <a:t>Numerical prediction of fluid-resonant oscillation at low </a:t>
            </a:r>
            <a:r>
              <a:rPr lang="en-US" sz="1000" i="1" dirty="0"/>
              <a:t>M</a:t>
            </a:r>
            <a:r>
              <a:rPr lang="en-US" sz="1000" i="1" dirty="0" smtClean="0"/>
              <a:t>ach number</a:t>
            </a:r>
            <a:r>
              <a:rPr lang="en-US" sz="1000" dirty="0" smtClean="0"/>
              <a:t>, 2002</a:t>
            </a:r>
            <a:endParaRPr lang="en-US" sz="1000" dirty="0"/>
          </a:p>
        </p:txBody>
      </p:sp>
      <p:sp>
        <p:nvSpPr>
          <p:cNvPr id="60" name="Rectangle 59"/>
          <p:cNvSpPr/>
          <p:nvPr/>
        </p:nvSpPr>
        <p:spPr>
          <a:xfrm>
            <a:off x="3666570" y="5187899"/>
            <a:ext cx="990216" cy="27266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487187" y="5555564"/>
            <a:ext cx="439440" cy="50774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2382194" y="5699076"/>
            <a:ext cx="1104993" cy="42164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2382194" y="5403164"/>
            <a:ext cx="1284376" cy="71755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67420" y="5847246"/>
            <a:ext cx="304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Changes from an incompressible formulation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036245" y="2131355"/>
            <a:ext cx="319796" cy="620472"/>
            <a:chOff x="8343734" y="1923039"/>
            <a:chExt cx="319796" cy="620472"/>
          </a:xfrm>
        </p:grpSpPr>
        <p:cxnSp>
          <p:nvCxnSpPr>
            <p:cNvPr id="33" name="Straight Arrow Connector 32"/>
            <p:cNvCxnSpPr/>
            <p:nvPr/>
          </p:nvCxnSpPr>
          <p:spPr>
            <a:xfrm flipV="1">
              <a:off x="8343734" y="2116777"/>
              <a:ext cx="251631" cy="42673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 descr="NSStrong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07" t="49826" r="25035" b="39199"/>
            <a:stretch/>
          </p:blipFill>
          <p:spPr>
            <a:xfrm>
              <a:off x="8527200" y="1923039"/>
              <a:ext cx="136330" cy="186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3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53" grpId="0"/>
      <p:bldP spid="59" grpId="0"/>
      <p:bldP spid="60" grpId="0" animBg="1"/>
      <p:bldP spid="61" grpId="0" animBg="1"/>
      <p:bldP spid="6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7996" y="300277"/>
            <a:ext cx="2850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Navier</a:t>
            </a:r>
            <a:r>
              <a:rPr lang="en-US" sz="3600" b="1" dirty="0" smtClean="0"/>
              <a:t>-Stokes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4789" y="1033186"/>
            <a:ext cx="677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/>
              </a:rPr>
              <a:t>Weak Form of Pseudo-Compressible </a:t>
            </a:r>
            <a:r>
              <a:rPr lang="en-US" sz="2400" dirty="0" err="1" smtClean="0">
                <a:cs typeface="Times New Roman"/>
              </a:rPr>
              <a:t>Navier</a:t>
            </a:r>
            <a:r>
              <a:rPr lang="en-US" sz="2400" dirty="0" smtClean="0">
                <a:cs typeface="Times New Roman"/>
              </a:rPr>
              <a:t>-Stokes:</a:t>
            </a:r>
            <a:endParaRPr lang="en-US" sz="2400" dirty="0">
              <a:cs typeface="Times New Roman"/>
            </a:endParaRPr>
          </a:p>
        </p:txBody>
      </p:sp>
      <p:pic>
        <p:nvPicPr>
          <p:cNvPr id="3" name="Picture 2" descr="PSNSWea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4" y="1566614"/>
            <a:ext cx="6670720" cy="484757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525700" y="5547114"/>
            <a:ext cx="2791184" cy="26506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441500" y="4082877"/>
            <a:ext cx="997364" cy="4233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67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58246" y="300277"/>
            <a:ext cx="241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Verification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24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3678"/>
          <a:stretch/>
        </p:blipFill>
        <p:spPr>
          <a:xfrm>
            <a:off x="757870" y="4088160"/>
            <a:ext cx="4697439" cy="1184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79" y="5383560"/>
            <a:ext cx="8181978" cy="137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870" y="4469160"/>
            <a:ext cx="749300" cy="3715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870" y="4469160"/>
            <a:ext cx="708152" cy="3749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670" y="4469160"/>
            <a:ext cx="948287" cy="3749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8923" y="1088677"/>
            <a:ext cx="677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/>
              </a:rPr>
              <a:t>Strong Form of Pseudo-Compressible </a:t>
            </a:r>
            <a:r>
              <a:rPr lang="en-US" sz="2400" dirty="0" err="1" smtClean="0">
                <a:cs typeface="Times New Roman"/>
              </a:rPr>
              <a:t>Navier</a:t>
            </a:r>
            <a:r>
              <a:rPr lang="en-US" sz="2400" dirty="0" smtClean="0">
                <a:cs typeface="Times New Roman"/>
              </a:rPr>
              <a:t>-Stokes:</a:t>
            </a:r>
            <a:endParaRPr lang="en-US" sz="2400" dirty="0">
              <a:cs typeface="Times New Roman"/>
            </a:endParaRPr>
          </a:p>
        </p:txBody>
      </p:sp>
      <p:pic>
        <p:nvPicPr>
          <p:cNvPr id="15" name="Picture 14" descr="PCNSStro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3" y="1708011"/>
            <a:ext cx="5495899" cy="1949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4822" y="1458754"/>
            <a:ext cx="2754135" cy="2971800"/>
          </a:xfrm>
          <a:prstGeom prst="rect">
            <a:avLst/>
          </a:prstGeom>
        </p:spPr>
      </p:pic>
      <p:pic>
        <p:nvPicPr>
          <p:cNvPr id="4" name="Picture 3" descr="PSNSd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55" y="5043664"/>
            <a:ext cx="152068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8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5920" y="300277"/>
            <a:ext cx="3675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Convergence Data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25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PCNS_Smallover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4" y="1091667"/>
            <a:ext cx="4432141" cy="44411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355848" y="1106424"/>
            <a:ext cx="5342594" cy="123060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124207" y="1106424"/>
            <a:ext cx="2313730" cy="123060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55848" y="2337028"/>
            <a:ext cx="5342594" cy="3109272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CNS_SmalloverlapC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37" y="2337028"/>
            <a:ext cx="4260505" cy="3109272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31" name="Picture 30" descr="PCNS_Smalloverlaptab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49" y="5604078"/>
            <a:ext cx="7241318" cy="104768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2124207" y="2337028"/>
            <a:ext cx="2304288" cy="3118104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84047" y="1128939"/>
            <a:ext cx="137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Q5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6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CNS_mesh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4" t="13282" r="29142" b="13542"/>
          <a:stretch/>
        </p:blipFill>
        <p:spPr>
          <a:xfrm>
            <a:off x="2267389" y="1683702"/>
            <a:ext cx="2521216" cy="2677402"/>
          </a:xfrm>
          <a:prstGeom prst="rect">
            <a:avLst/>
          </a:prstGeom>
          <a:ln w="25400">
            <a:solidFill>
              <a:srgbClr val="2D17FF"/>
            </a:solidFill>
          </a:ln>
        </p:spPr>
      </p:pic>
      <p:pic>
        <p:nvPicPr>
          <p:cNvPr id="10" name="Picture 9" descr="PCNS_mesh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3" t="11084" r="30868" b="10956"/>
          <a:stretch/>
        </p:blipFill>
        <p:spPr>
          <a:xfrm>
            <a:off x="950464" y="1676526"/>
            <a:ext cx="2095451" cy="2573521"/>
          </a:xfrm>
          <a:prstGeom prst="rect">
            <a:avLst/>
          </a:prstGeom>
          <a:ln w="25400" cmpd="sng">
            <a:solidFill>
              <a:srgbClr val="FB010D"/>
            </a:solidFill>
          </a:ln>
        </p:spPr>
      </p:pic>
      <p:pic>
        <p:nvPicPr>
          <p:cNvPr id="9" name="Picture 8" descr="PCNS_mesh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t="23884" r="23962" b="23755"/>
          <a:stretch/>
        </p:blipFill>
        <p:spPr>
          <a:xfrm>
            <a:off x="1600088" y="3590456"/>
            <a:ext cx="3188517" cy="1947801"/>
          </a:xfrm>
          <a:prstGeom prst="rect">
            <a:avLst/>
          </a:prstGeom>
          <a:ln w="25400">
            <a:solidFill>
              <a:srgbClr val="159E01"/>
            </a:solidFill>
          </a:ln>
        </p:spPr>
      </p:pic>
      <p:pic>
        <p:nvPicPr>
          <p:cNvPr id="8" name="Picture 7" descr="PCNS_mesh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20263" r="25218" b="20395"/>
          <a:stretch/>
        </p:blipFill>
        <p:spPr>
          <a:xfrm>
            <a:off x="950464" y="3162853"/>
            <a:ext cx="3275777" cy="2375404"/>
          </a:xfrm>
          <a:prstGeom prst="rect">
            <a:avLst/>
          </a:prstGeom>
          <a:ln w="25400" cmpd="sng">
            <a:solidFill>
              <a:srgbClr val="FB3B08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095425" y="300277"/>
            <a:ext cx="177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Solution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1321" t="2661" r="4605" b="2621"/>
          <a:stretch/>
        </p:blipFill>
        <p:spPr>
          <a:xfrm>
            <a:off x="5276297" y="1698054"/>
            <a:ext cx="3831828" cy="3840203"/>
          </a:xfrm>
          <a:prstGeom prst="rect">
            <a:avLst/>
          </a:prstGeom>
        </p:spPr>
      </p:pic>
      <p:pic>
        <p:nvPicPr>
          <p:cNvPr id="13" name="Picture 12" descr="PCNS_mesh4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4" t="16773" r="27101" b="16773"/>
          <a:stretch/>
        </p:blipFill>
        <p:spPr>
          <a:xfrm>
            <a:off x="1461071" y="2647767"/>
            <a:ext cx="2694918" cy="2367919"/>
          </a:xfrm>
          <a:prstGeom prst="triangle">
            <a:avLst/>
          </a:prstGeom>
          <a:ln w="25400" cmpd="sng">
            <a:solidFill>
              <a:srgbClr val="000000"/>
            </a:solidFill>
          </a:ln>
        </p:spPr>
      </p:pic>
      <p:pic>
        <p:nvPicPr>
          <p:cNvPr id="6" name="Picture 5" descr="PCNS5meshvelsol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0" t="3844" r="23021" b="11603"/>
          <a:stretch/>
        </p:blipFill>
        <p:spPr>
          <a:xfrm>
            <a:off x="473567" y="1109663"/>
            <a:ext cx="4807441" cy="45766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65973" y="5778913"/>
            <a:ext cx="3658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Q5 elements on a five overset mesh configuration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9977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3081E-6 4.45267E-6 L 0.19712 -0.1263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7" y="-63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983E-6 -4.48044E-6 L -0.01407 -0.081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-40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13 -0.00926 L 0.37912 0.1520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3" y="80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79E-6 1.25897E-6 L 0.41125 -0.0904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3" y="-453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9114E-6 5.72553E-6 L -0.01025 0.16941 " pathEditMode="relative" ptsTypes="AA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1286" y="300277"/>
            <a:ext cx="3720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Convergence Plots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27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1321" t="2661" r="4605" b="2621"/>
          <a:stretch/>
        </p:blipFill>
        <p:spPr>
          <a:xfrm>
            <a:off x="6347101" y="1030732"/>
            <a:ext cx="2514600" cy="2520096"/>
          </a:xfrm>
          <a:prstGeom prst="rect">
            <a:avLst/>
          </a:prstGeom>
        </p:spPr>
      </p:pic>
      <p:pic>
        <p:nvPicPr>
          <p:cNvPr id="7" name="Picture 6" descr="PCNS5meshpressso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28828" b="12249"/>
          <a:stretch/>
        </p:blipFill>
        <p:spPr>
          <a:xfrm>
            <a:off x="6286675" y="3602110"/>
            <a:ext cx="2575026" cy="3160609"/>
          </a:xfrm>
          <a:prstGeom prst="rect">
            <a:avLst/>
          </a:prstGeom>
        </p:spPr>
      </p:pic>
      <p:pic>
        <p:nvPicPr>
          <p:cNvPr id="4" name="Picture 3" descr="ACNS_5OversetMeshesk5m0-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6"/>
          <a:stretch/>
        </p:blipFill>
        <p:spPr>
          <a:xfrm>
            <a:off x="492180" y="994852"/>
            <a:ext cx="2610558" cy="1892808"/>
          </a:xfrm>
          <a:prstGeom prst="rect">
            <a:avLst/>
          </a:prstGeom>
          <a:ln w="25400">
            <a:solidFill>
              <a:srgbClr val="FB3B08"/>
            </a:solidFill>
          </a:ln>
        </p:spPr>
      </p:pic>
      <p:pic>
        <p:nvPicPr>
          <p:cNvPr id="5" name="Picture 4" descr="ACNS_5OversetMeshesk5m1-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r="2882"/>
          <a:stretch/>
        </p:blipFill>
        <p:spPr>
          <a:xfrm>
            <a:off x="3200181" y="994852"/>
            <a:ext cx="2522880" cy="1892808"/>
          </a:xfrm>
          <a:prstGeom prst="rect">
            <a:avLst/>
          </a:prstGeom>
          <a:ln w="25400">
            <a:solidFill>
              <a:srgbClr val="159E01"/>
            </a:solidFill>
          </a:ln>
        </p:spPr>
      </p:pic>
      <p:pic>
        <p:nvPicPr>
          <p:cNvPr id="8" name="Picture 7" descr="ACNS_5OversetMeshesk5m2-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7"/>
          <a:stretch/>
        </p:blipFill>
        <p:spPr>
          <a:xfrm>
            <a:off x="492181" y="2948163"/>
            <a:ext cx="2600267" cy="1892808"/>
          </a:xfrm>
          <a:prstGeom prst="rect">
            <a:avLst/>
          </a:prstGeom>
          <a:ln w="25400">
            <a:solidFill>
              <a:srgbClr val="FB010D"/>
            </a:solidFill>
          </a:ln>
        </p:spPr>
      </p:pic>
      <p:pic>
        <p:nvPicPr>
          <p:cNvPr id="9" name="Picture 8" descr="ACNS_5OversetMeshesk5m3-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r="3352"/>
          <a:stretch/>
        </p:blipFill>
        <p:spPr>
          <a:xfrm>
            <a:off x="3200181" y="2948163"/>
            <a:ext cx="2519093" cy="1892808"/>
          </a:xfrm>
          <a:prstGeom prst="rect">
            <a:avLst/>
          </a:prstGeom>
          <a:ln w="25400">
            <a:solidFill>
              <a:srgbClr val="2D17FF"/>
            </a:solidFill>
          </a:ln>
        </p:spPr>
      </p:pic>
      <p:pic>
        <p:nvPicPr>
          <p:cNvPr id="10" name="Picture 9" descr="ACNS_5OversetMeshesk5m4-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7"/>
          <a:stretch/>
        </p:blipFill>
        <p:spPr>
          <a:xfrm>
            <a:off x="492181" y="4902305"/>
            <a:ext cx="2600267" cy="189280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 descr="ACNS_5OversetMeshesk5pressure-1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6"/>
          <a:stretch/>
        </p:blipFill>
        <p:spPr>
          <a:xfrm>
            <a:off x="3200182" y="4902305"/>
            <a:ext cx="2604622" cy="18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2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77579" y="300277"/>
            <a:ext cx="3887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Preliminary Results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175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28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 descr="FlowAroundCylind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06" y="3506685"/>
            <a:ext cx="7262830" cy="32849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0862" y="1233156"/>
            <a:ext cx="8437518" cy="2102511"/>
            <a:chOff x="620862" y="990600"/>
            <a:chExt cx="8437518" cy="2102511"/>
          </a:xfrm>
        </p:grpSpPr>
        <p:grpSp>
          <p:nvGrpSpPr>
            <p:cNvPr id="4" name="Group 3"/>
            <p:cNvGrpSpPr/>
            <p:nvPr/>
          </p:nvGrpSpPr>
          <p:grpSpPr>
            <a:xfrm>
              <a:off x="620862" y="990600"/>
              <a:ext cx="8437518" cy="2102511"/>
              <a:chOff x="620862" y="990600"/>
              <a:chExt cx="8437518" cy="210251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20862" y="990600"/>
                <a:ext cx="8437518" cy="2102511"/>
                <a:chOff x="620862" y="990600"/>
                <a:chExt cx="8437518" cy="2102511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1282550" y="1338834"/>
                  <a:ext cx="7239000" cy="1404366"/>
                  <a:chOff x="1143000" y="1219200"/>
                  <a:chExt cx="7239000" cy="1404366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143000" y="1295400"/>
                    <a:ext cx="7146798" cy="1328166"/>
                    <a:chOff x="1143000" y="1295400"/>
                    <a:chExt cx="7146798" cy="1328166"/>
                  </a:xfrm>
                </p:grpSpPr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1143000" y="1295400"/>
                      <a:ext cx="7146798" cy="1328166"/>
                    </a:xfrm>
                    <a:prstGeom prst="rect">
                      <a:avLst/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 w="28575" cmpd="sng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1626199" y="1839316"/>
                      <a:ext cx="316230" cy="31623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" name="Right Arrow 15"/>
                  <p:cNvSpPr/>
                  <p:nvPr/>
                </p:nvSpPr>
                <p:spPr>
                  <a:xfrm flipV="1">
                    <a:off x="1143000" y="1837944"/>
                    <a:ext cx="338328" cy="45720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ight Arrow 16"/>
                  <p:cNvSpPr/>
                  <p:nvPr/>
                </p:nvSpPr>
                <p:spPr>
                  <a:xfrm flipV="1">
                    <a:off x="1143000" y="1709928"/>
                    <a:ext cx="274319" cy="45720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ight Arrow 17"/>
                  <p:cNvSpPr/>
                  <p:nvPr/>
                </p:nvSpPr>
                <p:spPr>
                  <a:xfrm flipV="1">
                    <a:off x="1143000" y="1581912"/>
                    <a:ext cx="210312" cy="45720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ight Arrow 18"/>
                  <p:cNvSpPr/>
                  <p:nvPr/>
                </p:nvSpPr>
                <p:spPr>
                  <a:xfrm flipV="1">
                    <a:off x="1143000" y="1472184"/>
                    <a:ext cx="146304" cy="45720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ight Arrow 19"/>
                  <p:cNvSpPr/>
                  <p:nvPr/>
                </p:nvSpPr>
                <p:spPr>
                  <a:xfrm>
                    <a:off x="1143000" y="1371600"/>
                    <a:ext cx="82296" cy="45719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ight Arrow 20"/>
                  <p:cNvSpPr/>
                  <p:nvPr/>
                </p:nvSpPr>
                <p:spPr>
                  <a:xfrm flipV="1">
                    <a:off x="1143000" y="2048256"/>
                    <a:ext cx="338328" cy="45720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ight Arrow 21"/>
                  <p:cNvSpPr/>
                  <p:nvPr/>
                </p:nvSpPr>
                <p:spPr>
                  <a:xfrm flipV="1">
                    <a:off x="1143000" y="2176272"/>
                    <a:ext cx="274319" cy="45720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ight Arrow 22"/>
                  <p:cNvSpPr/>
                  <p:nvPr/>
                </p:nvSpPr>
                <p:spPr>
                  <a:xfrm flipV="1">
                    <a:off x="1143000" y="2304288"/>
                    <a:ext cx="210312" cy="45720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ight Arrow 23"/>
                  <p:cNvSpPr/>
                  <p:nvPr/>
                </p:nvSpPr>
                <p:spPr>
                  <a:xfrm flipV="1">
                    <a:off x="1143000" y="2414016"/>
                    <a:ext cx="146304" cy="45720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ight Arrow 24"/>
                  <p:cNvSpPr/>
                  <p:nvPr/>
                </p:nvSpPr>
                <p:spPr>
                  <a:xfrm>
                    <a:off x="1143000" y="2514600"/>
                    <a:ext cx="82296" cy="45719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ight Arrow 25"/>
                  <p:cNvSpPr/>
                  <p:nvPr/>
                </p:nvSpPr>
                <p:spPr>
                  <a:xfrm flipV="1">
                    <a:off x="1143000" y="1947672"/>
                    <a:ext cx="374904" cy="45720"/>
                  </a:xfrm>
                  <a:prstGeom prst="rightArrow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7" name="Straight Arrow Connector 26"/>
                  <p:cNvCxnSpPr/>
                  <p:nvPr/>
                </p:nvCxnSpPr>
                <p:spPr>
                  <a:xfrm>
                    <a:off x="8382000" y="1295400"/>
                    <a:ext cx="0" cy="1295400"/>
                  </a:xfrm>
                  <a:prstGeom prst="straightConnector1">
                    <a:avLst/>
                  </a:prstGeom>
                  <a:ln w="19050" cmpd="sng">
                    <a:solidFill>
                      <a:srgbClr val="000000"/>
                    </a:solidFill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/>
                  <p:cNvCxnSpPr/>
                  <p:nvPr/>
                </p:nvCxnSpPr>
                <p:spPr>
                  <a:xfrm flipH="1">
                    <a:off x="1143000" y="1219200"/>
                    <a:ext cx="7162800" cy="0"/>
                  </a:xfrm>
                  <a:prstGeom prst="straightConnector1">
                    <a:avLst/>
                  </a:prstGeom>
                  <a:ln w="19050" cmpd="sng">
                    <a:solidFill>
                      <a:srgbClr val="000000"/>
                    </a:solidFill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1" name="Straight Arrow Connector 30"/>
                <p:cNvCxnSpPr/>
                <p:nvPr/>
              </p:nvCxnSpPr>
              <p:spPr>
                <a:xfrm flipH="1">
                  <a:off x="1244450" y="2819400"/>
                  <a:ext cx="658368" cy="0"/>
                </a:xfrm>
                <a:prstGeom prst="straightConnector1">
                  <a:avLst/>
                </a:prstGeom>
                <a:ln w="19050" cmpd="sng">
                  <a:solidFill>
                    <a:srgbClr val="00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1168250" y="2133600"/>
                  <a:ext cx="0" cy="576072"/>
                </a:xfrm>
                <a:prstGeom prst="straightConnector1">
                  <a:avLst/>
                </a:prstGeom>
                <a:ln w="19050" cmpd="sng">
                  <a:solidFill>
                    <a:srgbClr val="00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1168250" y="1447800"/>
                  <a:ext cx="0" cy="667512"/>
                </a:xfrm>
                <a:prstGeom prst="straightConnector1">
                  <a:avLst/>
                </a:prstGeom>
                <a:ln w="19050" cmpd="sng">
                  <a:solidFill>
                    <a:srgbClr val="00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/>
                <p:cNvSpPr txBox="1"/>
                <p:nvPr/>
              </p:nvSpPr>
              <p:spPr>
                <a:xfrm>
                  <a:off x="4597250" y="990600"/>
                  <a:ext cx="5334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cs typeface="Times New Roman"/>
                    </a:rPr>
                    <a:t>2.2</a:t>
                  </a:r>
                  <a:endParaRPr lang="en-US" dirty="0">
                    <a:cs typeface="Times New Roman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8474030" y="1878068"/>
                  <a:ext cx="5843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cs typeface="Times New Roman"/>
                    </a:rPr>
                    <a:t>0.41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1338420" y="2723779"/>
                  <a:ext cx="4704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cs typeface="Times New Roman"/>
                    </a:rPr>
                    <a:t>0</a:t>
                  </a:r>
                  <a:r>
                    <a:rPr lang="en-US" dirty="0" smtClean="0">
                      <a:cs typeface="Times New Roman"/>
                    </a:rPr>
                    <a:t>.2</a:t>
                  </a:r>
                  <a:endParaRPr lang="en-US" dirty="0">
                    <a:cs typeface="Times New Roman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713532" y="2236970"/>
                  <a:ext cx="51364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cs typeface="Times New Roman"/>
                    </a:rPr>
                    <a:t>0.2</a:t>
                  </a:r>
                  <a:endParaRPr lang="en-US" dirty="0">
                    <a:cs typeface="Times New Roman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620862" y="1596890"/>
                  <a:ext cx="6063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cs typeface="Times New Roman"/>
                    </a:rPr>
                    <a:t>0.21</a:t>
                  </a:r>
                  <a:endParaRPr lang="en-US" dirty="0">
                    <a:cs typeface="Times New Roman"/>
                  </a:endParaRP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4749650" y="1828800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cs typeface="Times New Roman"/>
                  </a:rPr>
                  <a:t>No-Slip</a:t>
                </a:r>
                <a:endParaRPr lang="en-US" dirty="0">
                  <a:cs typeface="Times New Roman"/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V="1">
                <a:off x="5206850" y="1447800"/>
                <a:ext cx="304800" cy="4572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5130650" y="2133600"/>
                <a:ext cx="457200" cy="55778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H="1">
                <a:off x="2107034" y="2057400"/>
                <a:ext cx="2642616" cy="762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>
              <a:off x="7950050" y="18288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Times New Roman"/>
                </a:rPr>
                <a:t>p</a:t>
              </a:r>
              <a:r>
                <a:rPr lang="en-US" dirty="0" smtClean="0">
                  <a:cs typeface="Times New Roman"/>
                </a:rPr>
                <a:t>=0</a:t>
              </a:r>
              <a:endParaRPr lang="en-US" dirty="0">
                <a:cs typeface="Times New Roman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73050" y="15240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cs typeface="Times New Roman"/>
                </a:rPr>
                <a:t>U</a:t>
              </a:r>
              <a:r>
                <a:rPr lang="en-US" baseline="-25000" dirty="0" smtClean="0">
                  <a:cs typeface="Times New Roman"/>
                </a:rPr>
                <a:t>max</a:t>
              </a:r>
              <a:r>
                <a:rPr lang="en-US" dirty="0" smtClean="0">
                  <a:cs typeface="Times New Roman"/>
                </a:rPr>
                <a:t>=1.5</a:t>
              </a:r>
              <a:endParaRPr lang="en-US" dirty="0">
                <a:cs typeface="Times New Roman"/>
              </a:endParaRPr>
            </a:p>
          </p:txBody>
        </p:sp>
      </p:grpSp>
      <p:pic>
        <p:nvPicPr>
          <p:cNvPr id="46" name="Picture 45" descr="ForNick-crop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64" y="3084447"/>
            <a:ext cx="1603248" cy="231648"/>
          </a:xfrm>
          <a:prstGeom prst="rect">
            <a:avLst/>
          </a:prstGeom>
        </p:spPr>
      </p:pic>
      <p:pic>
        <p:nvPicPr>
          <p:cNvPr id="47" name="Picture 46" descr="ForNick-crop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51" y="3078351"/>
            <a:ext cx="1664208" cy="243840"/>
          </a:xfrm>
          <a:prstGeom prst="rect">
            <a:avLst/>
          </a:prstGeom>
        </p:spPr>
      </p:pic>
      <p:pic>
        <p:nvPicPr>
          <p:cNvPr id="48" name="Picture 47" descr="ForNick-crop-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50" y="3060063"/>
            <a:ext cx="1085088" cy="280416"/>
          </a:xfrm>
          <a:prstGeom prst="rect">
            <a:avLst/>
          </a:prstGeom>
        </p:spPr>
      </p:pic>
      <p:pic>
        <p:nvPicPr>
          <p:cNvPr id="49" name="Picture 48" descr="ForNick-crop-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77" y="3060063"/>
            <a:ext cx="688848" cy="28041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602724" y="890136"/>
            <a:ext cx="826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Flow around a cylinder using Q2 elements with Implicit Backward Euler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2042" y="6301003"/>
            <a:ext cx="41452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-137160">
              <a:buFont typeface="+mj-lt"/>
              <a:buAutoNum type="arabicPeriod" startAt="3"/>
            </a:pPr>
            <a:r>
              <a:rPr lang="en-US" sz="1000" dirty="0"/>
              <a:t>S. </a:t>
            </a:r>
            <a:r>
              <a:rPr lang="en-US" sz="1000" dirty="0" err="1"/>
              <a:t>Turek</a:t>
            </a:r>
            <a:r>
              <a:rPr lang="en-US" sz="1000" dirty="0"/>
              <a:t>, </a:t>
            </a:r>
            <a:r>
              <a:rPr lang="en-US" sz="1000" i="1" dirty="0"/>
              <a:t>Efficient Solvers for Incompressible Flow Problems: An Algorithmic and Computational Approach</a:t>
            </a:r>
            <a:r>
              <a:rPr lang="en-US" sz="1000" dirty="0"/>
              <a:t>, vol. 6. Springer Science &amp; Business Media, 1999.</a:t>
            </a:r>
            <a:endParaRPr lang="en-US" sz="10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552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44641" y="310140"/>
            <a:ext cx="2319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Motivation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74771" y="991559"/>
            <a:ext cx="5878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cs typeface="Times New Roman"/>
              </a:rPr>
              <a:t>Motivating Factor</a:t>
            </a:r>
          </a:p>
          <a:p>
            <a:pPr algn="just"/>
            <a:r>
              <a:rPr lang="en-US" dirty="0" smtClean="0">
                <a:cs typeface="Times New Roman"/>
              </a:rPr>
              <a:t>Reduce the global degrees of freedom (</a:t>
            </a:r>
            <a:r>
              <a:rPr lang="en-US" dirty="0" err="1" smtClean="0">
                <a:cs typeface="Times New Roman"/>
              </a:rPr>
              <a:t>DoFs</a:t>
            </a:r>
            <a:r>
              <a:rPr lang="en-US" dirty="0" smtClean="0">
                <a:cs typeface="Times New Roman"/>
              </a:rPr>
              <a:t>) while maintaining the benefits from discontinuous </a:t>
            </a:r>
            <a:r>
              <a:rPr lang="en-US" dirty="0" err="1" smtClean="0">
                <a:cs typeface="Times New Roman"/>
              </a:rPr>
              <a:t>Galerkin</a:t>
            </a:r>
            <a:r>
              <a:rPr lang="en-US" dirty="0" smtClean="0">
                <a:cs typeface="Times New Roman"/>
              </a:rPr>
              <a:t> Chimera</a:t>
            </a:r>
            <a:r>
              <a:rPr lang="en-US" baseline="30000" dirty="0" smtClean="0">
                <a:cs typeface="Times New Roman"/>
              </a:rPr>
              <a:t>1</a:t>
            </a:r>
            <a:r>
              <a:rPr lang="en-US" dirty="0" smtClean="0">
                <a:cs typeface="Times New Roman"/>
              </a:rPr>
              <a:t> schemes, i.e. optimal order of accuracy with respect to the basis functions and arbitrary overlap.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493845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25431" y="3495644"/>
            <a:ext cx="40811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cs typeface="Times New Roman"/>
              </a:rPr>
              <a:t>Scope</a:t>
            </a:r>
          </a:p>
          <a:p>
            <a:pPr algn="just"/>
            <a:r>
              <a:rPr lang="en-US" dirty="0"/>
              <a:t>Derive and implement the essential communication infrastructure between meshes for an overset </a:t>
            </a:r>
            <a:r>
              <a:rPr lang="en-US" dirty="0" smtClean="0"/>
              <a:t>HDG formulation</a:t>
            </a:r>
            <a:r>
              <a:rPr lang="en-US" dirty="0"/>
              <a:t>. Integrate existing methods for hole cutting and dynamic meshing at a later time, when necessary for more complex problems. </a:t>
            </a:r>
            <a:endParaRPr lang="en-US" dirty="0" smtClean="0">
              <a:cs typeface="Times New Roman"/>
            </a:endParaRPr>
          </a:p>
        </p:txBody>
      </p:sp>
      <p:pic>
        <p:nvPicPr>
          <p:cNvPr id="18" name="Picture 17" descr="OversetGrids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25"/>
          <a:stretch/>
        </p:blipFill>
        <p:spPr>
          <a:xfrm>
            <a:off x="509079" y="2633827"/>
            <a:ext cx="4337864" cy="41242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25432" y="6216846"/>
            <a:ext cx="4081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+mj-lt"/>
              <a:buAutoNum type="arabicPeriod"/>
            </a:pPr>
            <a:r>
              <a:rPr lang="en-US" sz="1000" dirty="0" smtClean="0">
                <a:cs typeface="Times New Roman"/>
              </a:rPr>
              <a:t>M</a:t>
            </a:r>
            <a:r>
              <a:rPr lang="en-US" sz="1000" dirty="0">
                <a:cs typeface="Times New Roman"/>
              </a:rPr>
              <a:t>. C. Galbraith, P. D. </a:t>
            </a:r>
            <a:r>
              <a:rPr lang="en-US" sz="1000" dirty="0" err="1">
                <a:cs typeface="Times New Roman"/>
              </a:rPr>
              <a:t>Orkwis</a:t>
            </a:r>
            <a:r>
              <a:rPr lang="en-US" sz="1000" dirty="0">
                <a:cs typeface="Times New Roman"/>
              </a:rPr>
              <a:t>, </a:t>
            </a:r>
            <a:r>
              <a:rPr lang="en-US" sz="1000" i="1" dirty="0">
                <a:cs typeface="Times New Roman"/>
              </a:rPr>
              <a:t>Discontinuous </a:t>
            </a:r>
            <a:r>
              <a:rPr lang="en-US" sz="1000" i="1" dirty="0" err="1">
                <a:cs typeface="Times New Roman"/>
              </a:rPr>
              <a:t>Galerkin</a:t>
            </a:r>
            <a:r>
              <a:rPr lang="en-US" sz="1000" i="1" dirty="0">
                <a:cs typeface="Times New Roman"/>
              </a:rPr>
              <a:t> Scheme Applied to Chimera Overset Viscous Meshes on Curved Geometries</a:t>
            </a:r>
            <a:r>
              <a:rPr lang="en-US" sz="1000" dirty="0">
                <a:cs typeface="Times New Roman"/>
              </a:rPr>
              <a:t>, in: 42</a:t>
            </a:r>
            <a:r>
              <a:rPr lang="en-US" sz="1000" baseline="30000" dirty="0">
                <a:cs typeface="Times New Roman"/>
              </a:rPr>
              <a:t>nd</a:t>
            </a:r>
            <a:r>
              <a:rPr lang="en-US" sz="1000" dirty="0">
                <a:cs typeface="Times New Roman"/>
              </a:rPr>
              <a:t> AIAA Fluid Dynamics Conference and Exhibit, June 2012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9079" y="6492050"/>
            <a:ext cx="40224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 courtesy of Penn State ARL website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4331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sh1FAC.gi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3" y="4583886"/>
            <a:ext cx="1074089" cy="1035509"/>
          </a:xfrm>
          <a:prstGeom prst="rect">
            <a:avLst/>
          </a:prstGeom>
        </p:spPr>
      </p:pic>
      <p:pic>
        <p:nvPicPr>
          <p:cNvPr id="3" name="Picture 2" descr="Mesh0FA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748078"/>
            <a:ext cx="8549640" cy="1570752"/>
          </a:xfrm>
          <a:prstGeom prst="rect">
            <a:avLst/>
          </a:prstGeom>
        </p:spPr>
      </p:pic>
      <p:pic>
        <p:nvPicPr>
          <p:cNvPr id="5" name="Picture 4" descr="Mesh2FAC.gif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59" y="1203523"/>
            <a:ext cx="1309815" cy="12855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77579" y="300277"/>
            <a:ext cx="3887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Preliminary Results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175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29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>
            <a:stCxn id="5" idx="1"/>
          </p:cNvCxnSpPr>
          <p:nvPr/>
        </p:nvCxnSpPr>
        <p:spPr>
          <a:xfrm>
            <a:off x="2789759" y="1846285"/>
            <a:ext cx="0" cy="1721661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" idx="3"/>
          </p:cNvCxnSpPr>
          <p:nvPr/>
        </p:nvCxnSpPr>
        <p:spPr>
          <a:xfrm flipH="1">
            <a:off x="4092692" y="1846285"/>
            <a:ext cx="6882" cy="1721661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4" idx="1"/>
          </p:cNvCxnSpPr>
          <p:nvPr/>
        </p:nvCxnSpPr>
        <p:spPr>
          <a:xfrm flipH="1">
            <a:off x="775463" y="3567946"/>
            <a:ext cx="293" cy="1533695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4" idx="3"/>
          </p:cNvCxnSpPr>
          <p:nvPr/>
        </p:nvCxnSpPr>
        <p:spPr>
          <a:xfrm>
            <a:off x="1849552" y="3567946"/>
            <a:ext cx="0" cy="1533695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FlowAroundCylind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28" y="4373931"/>
            <a:ext cx="5333878" cy="241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70184" y="310140"/>
            <a:ext cx="161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Outline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89000" y="983475"/>
            <a:ext cx="79927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</a:rPr>
              <a:t>Motivation</a:t>
            </a:r>
            <a:r>
              <a:rPr lang="en-US" sz="2400" kern="0" dirty="0" smtClean="0">
                <a:solidFill>
                  <a:srgbClr val="D9D9D9"/>
                </a:solidFill>
              </a:rPr>
              <a:t>/Problem Statement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</a:rPr>
              <a:t>Overset focus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kern="0" dirty="0" err="1" smtClean="0">
                <a:solidFill>
                  <a:srgbClr val="D9D9D9"/>
                </a:solidFill>
              </a:rPr>
              <a:t>Hybridizable</a:t>
            </a:r>
            <a:r>
              <a:rPr lang="en-US" sz="2400" kern="0" dirty="0" smtClean="0">
                <a:solidFill>
                  <a:srgbClr val="D9D9D9"/>
                </a:solidFill>
              </a:rPr>
              <a:t> discontinuous </a:t>
            </a:r>
            <a:r>
              <a:rPr lang="en-US" sz="2400" kern="0" dirty="0" err="1" smtClean="0">
                <a:solidFill>
                  <a:srgbClr val="D9D9D9"/>
                </a:solidFill>
              </a:rPr>
              <a:t>Galerkin</a:t>
            </a:r>
            <a:r>
              <a:rPr lang="en-US" sz="2400" kern="0" dirty="0" smtClean="0">
                <a:solidFill>
                  <a:srgbClr val="D9D9D9"/>
                </a:solidFill>
              </a:rPr>
              <a:t> (HDG) discretization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 smtClean="0">
              <a:solidFill>
                <a:srgbClr val="000000"/>
              </a:solidFill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</a:rPr>
              <a:t>Overset HDG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lang="en-US" sz="2400" kern="0" dirty="0" smtClean="0">
                <a:solidFill>
                  <a:srgbClr val="D9D9D9"/>
                </a:solidFill>
              </a:rPr>
              <a:t>Method of Manufactured Solutions (MMS)</a:t>
            </a:r>
            <a:endParaRPr kumimoji="0" lang="en-US" sz="2400" b="0" u="none" strike="noStrike" kern="0" cap="none" spc="0" normalizeH="0" baseline="0" noProof="0" dirty="0" smtClean="0">
              <a:ln>
                <a:noFill/>
              </a:ln>
              <a:solidFill>
                <a:srgbClr val="D9D9D9"/>
              </a:solidFill>
              <a:effectLst/>
              <a:uLnTx/>
              <a:uFillTx/>
            </a:endParaRPr>
          </a:p>
          <a:p>
            <a:pPr marL="800100" lvl="1" indent="-342900" algn="just">
              <a:buFont typeface="Arial"/>
              <a:buChar char="•"/>
              <a:defRPr/>
            </a:pPr>
            <a:r>
              <a:rPr lang="en-US" sz="2400" kern="0" dirty="0" smtClean="0">
                <a:solidFill>
                  <a:srgbClr val="D9D9D9"/>
                </a:solidFill>
              </a:rPr>
              <a:t>Convection-diffusion verification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lang="en-US" sz="2400" kern="0" dirty="0" err="1" smtClean="0">
                <a:solidFill>
                  <a:srgbClr val="D9D9D9"/>
                </a:solidFill>
              </a:rPr>
              <a:t>Elastostatics</a:t>
            </a:r>
            <a:r>
              <a:rPr lang="en-US" sz="2400" kern="0" dirty="0" smtClean="0">
                <a:solidFill>
                  <a:srgbClr val="D9D9D9"/>
                </a:solidFill>
              </a:rPr>
              <a:t> verification &amp; validation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</a:rPr>
              <a:t>Navier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</a:rPr>
              <a:t>-Stokes</a:t>
            </a:r>
            <a:r>
              <a:rPr kumimoji="0" lang="en-US" sz="2400" b="0" u="none" strike="noStrike" kern="0" cap="none" spc="0" normalizeH="0" noProof="0" dirty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</a:rPr>
              <a:t> verification</a:t>
            </a:r>
          </a:p>
          <a:p>
            <a:pPr lvl="1" algn="just">
              <a:defRPr/>
            </a:pPr>
            <a:endParaRPr kumimoji="0" lang="en-US" sz="2400" b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indent="-342900" algn="just">
              <a:buFont typeface="Arial"/>
              <a:buChar char="•"/>
              <a:defRPr/>
            </a:pPr>
            <a:r>
              <a:rPr lang="en-US" sz="2400" kern="0" baseline="0" dirty="0" smtClean="0"/>
              <a:t>Future</a:t>
            </a:r>
            <a:r>
              <a:rPr lang="en-US" sz="2400" kern="0" dirty="0" smtClean="0"/>
              <a:t> Work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Arbitrary</a:t>
            </a:r>
            <a:r>
              <a:rPr lang="en-US" sz="2400" kern="0" noProof="0" dirty="0"/>
              <a:t> </a:t>
            </a:r>
            <a:r>
              <a:rPr lang="en-US" sz="2400" kern="0" noProof="0" dirty="0" smtClean="0"/>
              <a:t>– L</a:t>
            </a:r>
            <a:r>
              <a:rPr lang="en-US" sz="2400" kern="0" dirty="0" err="1" smtClean="0"/>
              <a:t>agrangian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Eulerian</a:t>
            </a:r>
            <a:r>
              <a:rPr lang="en-US" sz="2400" kern="0" dirty="0" smtClean="0"/>
              <a:t> (ALE) formulation</a:t>
            </a:r>
          </a:p>
          <a:p>
            <a:pPr marL="800100" lvl="1" indent="-342900" algn="just">
              <a:buFont typeface="Arial"/>
              <a:buChar char="•"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Fluid</a:t>
            </a:r>
            <a:r>
              <a:rPr lang="en-US" sz="2400" kern="0" dirty="0"/>
              <a:t> </a:t>
            </a:r>
            <a:r>
              <a:rPr lang="en-US" sz="2400" kern="0" dirty="0" smtClean="0"/>
              <a:t>– Structure Interaction</a:t>
            </a:r>
            <a:endParaRPr kumimoji="0" lang="en-US" sz="2400" b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93845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30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17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2901" y="300277"/>
            <a:ext cx="3344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ALE Formulation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175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31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6475" y="1828778"/>
            <a:ext cx="4960973" cy="4920319"/>
            <a:chOff x="296475" y="1828778"/>
            <a:chExt cx="4960973" cy="4920319"/>
          </a:xfrm>
        </p:grpSpPr>
        <p:sp>
          <p:nvSpPr>
            <p:cNvPr id="103" name="Arc 102"/>
            <p:cNvSpPr/>
            <p:nvPr/>
          </p:nvSpPr>
          <p:spPr>
            <a:xfrm rot="20606790">
              <a:off x="296475" y="2726882"/>
              <a:ext cx="4055169" cy="796482"/>
            </a:xfrm>
            <a:prstGeom prst="arc">
              <a:avLst>
                <a:gd name="adj1" fmla="val 12076311"/>
                <a:gd name="adj2" fmla="val 21148722"/>
              </a:avLst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637470" y="2514201"/>
              <a:ext cx="1943275" cy="1764287"/>
            </a:xfrm>
            <a:custGeom>
              <a:avLst/>
              <a:gdLst>
                <a:gd name="connsiteX0" fmla="*/ 821545 w 1943275"/>
                <a:gd name="connsiteY0" fmla="*/ 7604 h 1764287"/>
                <a:gd name="connsiteX1" fmla="*/ 821545 w 1943275"/>
                <a:gd name="connsiteY1" fmla="*/ 7604 h 1764287"/>
                <a:gd name="connsiteX2" fmla="*/ 726483 w 1943275"/>
                <a:gd name="connsiteY2" fmla="*/ 3802 h 1764287"/>
                <a:gd name="connsiteX3" fmla="*/ 715075 w 1943275"/>
                <a:gd name="connsiteY3" fmla="*/ 0 h 1764287"/>
                <a:gd name="connsiteX4" fmla="*/ 323421 w 1943275"/>
                <a:gd name="connsiteY4" fmla="*/ 11407 h 1764287"/>
                <a:gd name="connsiteX5" fmla="*/ 304408 w 1943275"/>
                <a:gd name="connsiteY5" fmla="*/ 19011 h 1764287"/>
                <a:gd name="connsiteX6" fmla="*/ 293001 w 1943275"/>
                <a:gd name="connsiteY6" fmla="*/ 22814 h 1764287"/>
                <a:gd name="connsiteX7" fmla="*/ 258779 w 1943275"/>
                <a:gd name="connsiteY7" fmla="*/ 38023 h 1764287"/>
                <a:gd name="connsiteX8" fmla="*/ 251174 w 1943275"/>
                <a:gd name="connsiteY8" fmla="*/ 53232 h 1764287"/>
                <a:gd name="connsiteX9" fmla="*/ 228359 w 1943275"/>
                <a:gd name="connsiteY9" fmla="*/ 68442 h 1764287"/>
                <a:gd name="connsiteX10" fmla="*/ 209346 w 1943275"/>
                <a:gd name="connsiteY10" fmla="*/ 83651 h 1764287"/>
                <a:gd name="connsiteX11" fmla="*/ 197939 w 1943275"/>
                <a:gd name="connsiteY11" fmla="*/ 91256 h 1764287"/>
                <a:gd name="connsiteX12" fmla="*/ 186531 w 1943275"/>
                <a:gd name="connsiteY12" fmla="*/ 106465 h 1764287"/>
                <a:gd name="connsiteX13" fmla="*/ 175124 w 1943275"/>
                <a:gd name="connsiteY13" fmla="*/ 125477 h 1764287"/>
                <a:gd name="connsiteX14" fmla="*/ 152309 w 1943275"/>
                <a:gd name="connsiteY14" fmla="*/ 140686 h 1764287"/>
                <a:gd name="connsiteX15" fmla="*/ 140902 w 1943275"/>
                <a:gd name="connsiteY15" fmla="*/ 163500 h 1764287"/>
                <a:gd name="connsiteX16" fmla="*/ 137099 w 1943275"/>
                <a:gd name="connsiteY16" fmla="*/ 174907 h 1764287"/>
                <a:gd name="connsiteX17" fmla="*/ 121889 w 1943275"/>
                <a:gd name="connsiteY17" fmla="*/ 205326 h 1764287"/>
                <a:gd name="connsiteX18" fmla="*/ 114284 w 1943275"/>
                <a:gd name="connsiteY18" fmla="*/ 216733 h 1764287"/>
                <a:gd name="connsiteX19" fmla="*/ 61050 w 1943275"/>
                <a:gd name="connsiteY19" fmla="*/ 307989 h 1764287"/>
                <a:gd name="connsiteX20" fmla="*/ 30630 w 1943275"/>
                <a:gd name="connsiteY20" fmla="*/ 357420 h 1764287"/>
                <a:gd name="connsiteX21" fmla="*/ 23025 w 1943275"/>
                <a:gd name="connsiteY21" fmla="*/ 380234 h 1764287"/>
                <a:gd name="connsiteX22" fmla="*/ 11618 w 1943275"/>
                <a:gd name="connsiteY22" fmla="*/ 399246 h 1764287"/>
                <a:gd name="connsiteX23" fmla="*/ 7815 w 1943275"/>
                <a:gd name="connsiteY23" fmla="*/ 425862 h 1764287"/>
                <a:gd name="connsiteX24" fmla="*/ 210 w 1943275"/>
                <a:gd name="connsiteY24" fmla="*/ 444874 h 1764287"/>
                <a:gd name="connsiteX25" fmla="*/ 4013 w 1943275"/>
                <a:gd name="connsiteY25" fmla="*/ 570351 h 1764287"/>
                <a:gd name="connsiteX26" fmla="*/ 7815 w 1943275"/>
                <a:gd name="connsiteY26" fmla="*/ 673014 h 1764287"/>
                <a:gd name="connsiteX27" fmla="*/ 11618 w 1943275"/>
                <a:gd name="connsiteY27" fmla="*/ 684421 h 1764287"/>
                <a:gd name="connsiteX28" fmla="*/ 45840 w 1943275"/>
                <a:gd name="connsiteY28" fmla="*/ 726247 h 1764287"/>
                <a:gd name="connsiteX29" fmla="*/ 57247 w 1943275"/>
                <a:gd name="connsiteY29" fmla="*/ 737654 h 1764287"/>
                <a:gd name="connsiteX30" fmla="*/ 64852 w 1943275"/>
                <a:gd name="connsiteY30" fmla="*/ 749061 h 1764287"/>
                <a:gd name="connsiteX31" fmla="*/ 80062 w 1943275"/>
                <a:gd name="connsiteY31" fmla="*/ 756666 h 1764287"/>
                <a:gd name="connsiteX32" fmla="*/ 102877 w 1943275"/>
                <a:gd name="connsiteY32" fmla="*/ 771875 h 1764287"/>
                <a:gd name="connsiteX33" fmla="*/ 129494 w 1943275"/>
                <a:gd name="connsiteY33" fmla="*/ 787085 h 1764287"/>
                <a:gd name="connsiteX34" fmla="*/ 140902 w 1943275"/>
                <a:gd name="connsiteY34" fmla="*/ 798492 h 1764287"/>
                <a:gd name="connsiteX35" fmla="*/ 156112 w 1943275"/>
                <a:gd name="connsiteY35" fmla="*/ 806096 h 1764287"/>
                <a:gd name="connsiteX36" fmla="*/ 182729 w 1943275"/>
                <a:gd name="connsiteY36" fmla="*/ 821306 h 1764287"/>
                <a:gd name="connsiteX37" fmla="*/ 213149 w 1943275"/>
                <a:gd name="connsiteY37" fmla="*/ 844120 h 1764287"/>
                <a:gd name="connsiteX38" fmla="*/ 232161 w 1943275"/>
                <a:gd name="connsiteY38" fmla="*/ 866934 h 1764287"/>
                <a:gd name="connsiteX39" fmla="*/ 281593 w 1943275"/>
                <a:gd name="connsiteY39" fmla="*/ 889748 h 1764287"/>
                <a:gd name="connsiteX40" fmla="*/ 304408 w 1943275"/>
                <a:gd name="connsiteY40" fmla="*/ 901155 h 1764287"/>
                <a:gd name="connsiteX41" fmla="*/ 338630 w 1943275"/>
                <a:gd name="connsiteY41" fmla="*/ 916364 h 1764287"/>
                <a:gd name="connsiteX42" fmla="*/ 403273 w 1943275"/>
                <a:gd name="connsiteY42" fmla="*/ 965795 h 1764287"/>
                <a:gd name="connsiteX43" fmla="*/ 441297 w 1943275"/>
                <a:gd name="connsiteY43" fmla="*/ 992411 h 1764287"/>
                <a:gd name="connsiteX44" fmla="*/ 471717 w 1943275"/>
                <a:gd name="connsiteY44" fmla="*/ 1026632 h 1764287"/>
                <a:gd name="connsiteX45" fmla="*/ 483124 w 1943275"/>
                <a:gd name="connsiteY45" fmla="*/ 1034237 h 1764287"/>
                <a:gd name="connsiteX46" fmla="*/ 540162 w 1943275"/>
                <a:gd name="connsiteY46" fmla="*/ 1106481 h 1764287"/>
                <a:gd name="connsiteX47" fmla="*/ 555372 w 1943275"/>
                <a:gd name="connsiteY47" fmla="*/ 1117888 h 1764287"/>
                <a:gd name="connsiteX48" fmla="*/ 566779 w 1943275"/>
                <a:gd name="connsiteY48" fmla="*/ 1140702 h 1764287"/>
                <a:gd name="connsiteX49" fmla="*/ 578186 w 1943275"/>
                <a:gd name="connsiteY49" fmla="*/ 1152109 h 1764287"/>
                <a:gd name="connsiteX50" fmla="*/ 585791 w 1943275"/>
                <a:gd name="connsiteY50" fmla="*/ 1167319 h 1764287"/>
                <a:gd name="connsiteX51" fmla="*/ 593396 w 1943275"/>
                <a:gd name="connsiteY51" fmla="*/ 1178726 h 1764287"/>
                <a:gd name="connsiteX52" fmla="*/ 597199 w 1943275"/>
                <a:gd name="connsiteY52" fmla="*/ 1197737 h 1764287"/>
                <a:gd name="connsiteX53" fmla="*/ 601001 w 1943275"/>
                <a:gd name="connsiteY53" fmla="*/ 1212947 h 1764287"/>
                <a:gd name="connsiteX54" fmla="*/ 604804 w 1943275"/>
                <a:gd name="connsiteY54" fmla="*/ 1288994 h 1764287"/>
                <a:gd name="connsiteX55" fmla="*/ 612409 w 1943275"/>
                <a:gd name="connsiteY55" fmla="*/ 1334622 h 1764287"/>
                <a:gd name="connsiteX56" fmla="*/ 620014 w 1943275"/>
                <a:gd name="connsiteY56" fmla="*/ 1349831 h 1764287"/>
                <a:gd name="connsiteX57" fmla="*/ 627619 w 1943275"/>
                <a:gd name="connsiteY57" fmla="*/ 1376448 h 1764287"/>
                <a:gd name="connsiteX58" fmla="*/ 639026 w 1943275"/>
                <a:gd name="connsiteY58" fmla="*/ 1387855 h 1764287"/>
                <a:gd name="connsiteX59" fmla="*/ 680853 w 1943275"/>
                <a:gd name="connsiteY59" fmla="*/ 1441087 h 1764287"/>
                <a:gd name="connsiteX60" fmla="*/ 707470 w 1943275"/>
                <a:gd name="connsiteY60" fmla="*/ 1471506 h 1764287"/>
                <a:gd name="connsiteX61" fmla="*/ 745495 w 1943275"/>
                <a:gd name="connsiteY61" fmla="*/ 1501925 h 1764287"/>
                <a:gd name="connsiteX62" fmla="*/ 806335 w 1943275"/>
                <a:gd name="connsiteY62" fmla="*/ 1558960 h 1764287"/>
                <a:gd name="connsiteX63" fmla="*/ 821545 w 1943275"/>
                <a:gd name="connsiteY63" fmla="*/ 1577972 h 1764287"/>
                <a:gd name="connsiteX64" fmla="*/ 851964 w 1943275"/>
                <a:gd name="connsiteY64" fmla="*/ 1604588 h 1764287"/>
                <a:gd name="connsiteX65" fmla="*/ 867174 w 1943275"/>
                <a:gd name="connsiteY65" fmla="*/ 1623600 h 1764287"/>
                <a:gd name="connsiteX66" fmla="*/ 874779 w 1943275"/>
                <a:gd name="connsiteY66" fmla="*/ 1635007 h 1764287"/>
                <a:gd name="connsiteX67" fmla="*/ 886187 w 1943275"/>
                <a:gd name="connsiteY67" fmla="*/ 1638809 h 1764287"/>
                <a:gd name="connsiteX68" fmla="*/ 935619 w 1943275"/>
                <a:gd name="connsiteY68" fmla="*/ 1669228 h 1764287"/>
                <a:gd name="connsiteX69" fmla="*/ 1140953 w 1943275"/>
                <a:gd name="connsiteY69" fmla="*/ 1722461 h 1764287"/>
                <a:gd name="connsiteX70" fmla="*/ 1197990 w 1943275"/>
                <a:gd name="connsiteY70" fmla="*/ 1749077 h 1764287"/>
                <a:gd name="connsiteX71" fmla="*/ 1277842 w 1943275"/>
                <a:gd name="connsiteY71" fmla="*/ 1764287 h 1764287"/>
                <a:gd name="connsiteX72" fmla="*/ 1338681 w 1943275"/>
                <a:gd name="connsiteY72" fmla="*/ 1756682 h 1764287"/>
                <a:gd name="connsiteX73" fmla="*/ 1350089 w 1943275"/>
                <a:gd name="connsiteY73" fmla="*/ 1741472 h 1764287"/>
                <a:gd name="connsiteX74" fmla="*/ 1365299 w 1943275"/>
                <a:gd name="connsiteY74" fmla="*/ 1726263 h 1764287"/>
                <a:gd name="connsiteX75" fmla="*/ 1395718 w 1943275"/>
                <a:gd name="connsiteY75" fmla="*/ 1714856 h 1764287"/>
                <a:gd name="connsiteX76" fmla="*/ 1422336 w 1943275"/>
                <a:gd name="connsiteY76" fmla="*/ 1703449 h 1764287"/>
                <a:gd name="connsiteX77" fmla="*/ 1437546 w 1943275"/>
                <a:gd name="connsiteY77" fmla="*/ 1692042 h 1764287"/>
                <a:gd name="connsiteX78" fmla="*/ 1483175 w 1943275"/>
                <a:gd name="connsiteY78" fmla="*/ 1673030 h 1764287"/>
                <a:gd name="connsiteX79" fmla="*/ 1532607 w 1943275"/>
                <a:gd name="connsiteY79" fmla="*/ 1627402 h 1764287"/>
                <a:gd name="connsiteX80" fmla="*/ 1547817 w 1943275"/>
                <a:gd name="connsiteY80" fmla="*/ 1612193 h 1764287"/>
                <a:gd name="connsiteX81" fmla="*/ 1563027 w 1943275"/>
                <a:gd name="connsiteY81" fmla="*/ 1600786 h 1764287"/>
                <a:gd name="connsiteX82" fmla="*/ 1589645 w 1943275"/>
                <a:gd name="connsiteY82" fmla="*/ 1570367 h 1764287"/>
                <a:gd name="connsiteX83" fmla="*/ 1612459 w 1943275"/>
                <a:gd name="connsiteY83" fmla="*/ 1543751 h 1764287"/>
                <a:gd name="connsiteX84" fmla="*/ 1623867 w 1943275"/>
                <a:gd name="connsiteY84" fmla="*/ 1539948 h 1764287"/>
                <a:gd name="connsiteX85" fmla="*/ 1658089 w 1943275"/>
                <a:gd name="connsiteY85" fmla="*/ 1517134 h 1764287"/>
                <a:gd name="connsiteX86" fmla="*/ 1696114 w 1943275"/>
                <a:gd name="connsiteY86" fmla="*/ 1479111 h 1764287"/>
                <a:gd name="connsiteX87" fmla="*/ 1711324 w 1943275"/>
                <a:gd name="connsiteY87" fmla="*/ 1463901 h 1764287"/>
                <a:gd name="connsiteX88" fmla="*/ 1745546 w 1943275"/>
                <a:gd name="connsiteY88" fmla="*/ 1437285 h 1764287"/>
                <a:gd name="connsiteX89" fmla="*/ 1756953 w 1943275"/>
                <a:gd name="connsiteY89" fmla="*/ 1422076 h 1764287"/>
                <a:gd name="connsiteX90" fmla="*/ 1783571 w 1943275"/>
                <a:gd name="connsiteY90" fmla="*/ 1395459 h 1764287"/>
                <a:gd name="connsiteX91" fmla="*/ 1810188 w 1943275"/>
                <a:gd name="connsiteY91" fmla="*/ 1368843 h 1764287"/>
                <a:gd name="connsiteX92" fmla="*/ 1829200 w 1943275"/>
                <a:gd name="connsiteY92" fmla="*/ 1342227 h 1764287"/>
                <a:gd name="connsiteX93" fmla="*/ 1859620 w 1943275"/>
                <a:gd name="connsiteY93" fmla="*/ 1304203 h 1764287"/>
                <a:gd name="connsiteX94" fmla="*/ 1901447 w 1943275"/>
                <a:gd name="connsiteY94" fmla="*/ 1239563 h 1764287"/>
                <a:gd name="connsiteX95" fmla="*/ 1912855 w 1943275"/>
                <a:gd name="connsiteY95" fmla="*/ 1216749 h 1764287"/>
                <a:gd name="connsiteX96" fmla="*/ 1924262 w 1943275"/>
                <a:gd name="connsiteY96" fmla="*/ 1205342 h 1764287"/>
                <a:gd name="connsiteX97" fmla="*/ 1939472 w 1943275"/>
                <a:gd name="connsiteY97" fmla="*/ 1174923 h 1764287"/>
                <a:gd name="connsiteX98" fmla="*/ 1943275 w 1943275"/>
                <a:gd name="connsiteY98" fmla="*/ 1159714 h 1764287"/>
                <a:gd name="connsiteX99" fmla="*/ 1935670 w 1943275"/>
                <a:gd name="connsiteY99" fmla="*/ 855527 h 1764287"/>
                <a:gd name="connsiteX100" fmla="*/ 1928065 w 1943275"/>
                <a:gd name="connsiteY100" fmla="*/ 779480 h 1764287"/>
                <a:gd name="connsiteX101" fmla="*/ 1920460 w 1943275"/>
                <a:gd name="connsiteY101" fmla="*/ 768073 h 1764287"/>
                <a:gd name="connsiteX102" fmla="*/ 1916657 w 1943275"/>
                <a:gd name="connsiteY102" fmla="*/ 745259 h 1764287"/>
                <a:gd name="connsiteX103" fmla="*/ 1905250 w 1943275"/>
                <a:gd name="connsiteY103" fmla="*/ 707235 h 1764287"/>
                <a:gd name="connsiteX104" fmla="*/ 1901447 w 1943275"/>
                <a:gd name="connsiteY104" fmla="*/ 684421 h 1764287"/>
                <a:gd name="connsiteX105" fmla="*/ 1890040 w 1943275"/>
                <a:gd name="connsiteY105" fmla="*/ 673014 h 1764287"/>
                <a:gd name="connsiteX106" fmla="*/ 1859620 w 1943275"/>
                <a:gd name="connsiteY106" fmla="*/ 615979 h 1764287"/>
                <a:gd name="connsiteX107" fmla="*/ 1852015 w 1943275"/>
                <a:gd name="connsiteY107" fmla="*/ 600770 h 1764287"/>
                <a:gd name="connsiteX108" fmla="*/ 1840608 w 1943275"/>
                <a:gd name="connsiteY108" fmla="*/ 581758 h 1764287"/>
                <a:gd name="connsiteX109" fmla="*/ 1833003 w 1943275"/>
                <a:gd name="connsiteY109" fmla="*/ 566549 h 1764287"/>
                <a:gd name="connsiteX110" fmla="*/ 1821595 w 1943275"/>
                <a:gd name="connsiteY110" fmla="*/ 558944 h 1764287"/>
                <a:gd name="connsiteX111" fmla="*/ 1806386 w 1943275"/>
                <a:gd name="connsiteY111" fmla="*/ 536130 h 1764287"/>
                <a:gd name="connsiteX112" fmla="*/ 1798781 w 1943275"/>
                <a:gd name="connsiteY112" fmla="*/ 517118 h 1764287"/>
                <a:gd name="connsiteX113" fmla="*/ 1787373 w 1943275"/>
                <a:gd name="connsiteY113" fmla="*/ 501909 h 1764287"/>
                <a:gd name="connsiteX114" fmla="*/ 1779768 w 1943275"/>
                <a:gd name="connsiteY114" fmla="*/ 490502 h 1764287"/>
                <a:gd name="connsiteX115" fmla="*/ 1768361 w 1943275"/>
                <a:gd name="connsiteY115" fmla="*/ 471490 h 1764287"/>
                <a:gd name="connsiteX116" fmla="*/ 1726534 w 1943275"/>
                <a:gd name="connsiteY116" fmla="*/ 425862 h 1764287"/>
                <a:gd name="connsiteX117" fmla="*/ 1711324 w 1943275"/>
                <a:gd name="connsiteY117" fmla="*/ 414455 h 1764287"/>
                <a:gd name="connsiteX118" fmla="*/ 1703719 w 1943275"/>
                <a:gd name="connsiteY118" fmla="*/ 403048 h 1764287"/>
                <a:gd name="connsiteX119" fmla="*/ 1688509 w 1943275"/>
                <a:gd name="connsiteY119" fmla="*/ 387839 h 1764287"/>
                <a:gd name="connsiteX120" fmla="*/ 1677101 w 1943275"/>
                <a:gd name="connsiteY120" fmla="*/ 380234 h 1764287"/>
                <a:gd name="connsiteX121" fmla="*/ 1654287 w 1943275"/>
                <a:gd name="connsiteY121" fmla="*/ 357420 h 1764287"/>
                <a:gd name="connsiteX122" fmla="*/ 1612459 w 1943275"/>
                <a:gd name="connsiteY122" fmla="*/ 327001 h 1764287"/>
                <a:gd name="connsiteX123" fmla="*/ 1559225 w 1943275"/>
                <a:gd name="connsiteY123" fmla="*/ 281373 h 1764287"/>
                <a:gd name="connsiteX124" fmla="*/ 1517397 w 1943275"/>
                <a:gd name="connsiteY124" fmla="*/ 247152 h 1764287"/>
                <a:gd name="connsiteX125" fmla="*/ 1494583 w 1943275"/>
                <a:gd name="connsiteY125" fmla="*/ 228140 h 1764287"/>
                <a:gd name="connsiteX126" fmla="*/ 1464163 w 1943275"/>
                <a:gd name="connsiteY126" fmla="*/ 209128 h 1764287"/>
                <a:gd name="connsiteX127" fmla="*/ 1452755 w 1943275"/>
                <a:gd name="connsiteY127" fmla="*/ 201524 h 1764287"/>
                <a:gd name="connsiteX128" fmla="*/ 1418533 w 1943275"/>
                <a:gd name="connsiteY128" fmla="*/ 182512 h 1764287"/>
                <a:gd name="connsiteX129" fmla="*/ 1395718 w 1943275"/>
                <a:gd name="connsiteY129" fmla="*/ 167303 h 1764287"/>
                <a:gd name="connsiteX130" fmla="*/ 1372903 w 1943275"/>
                <a:gd name="connsiteY130" fmla="*/ 155896 h 1764287"/>
                <a:gd name="connsiteX131" fmla="*/ 1357694 w 1943275"/>
                <a:gd name="connsiteY131" fmla="*/ 144489 h 1764287"/>
                <a:gd name="connsiteX132" fmla="*/ 1327274 w 1943275"/>
                <a:gd name="connsiteY132" fmla="*/ 136884 h 1764287"/>
                <a:gd name="connsiteX133" fmla="*/ 1274039 w 1943275"/>
                <a:gd name="connsiteY133" fmla="*/ 125477 h 1764287"/>
                <a:gd name="connsiteX134" fmla="*/ 1251224 w 1943275"/>
                <a:gd name="connsiteY134" fmla="*/ 114070 h 1764287"/>
                <a:gd name="connsiteX135" fmla="*/ 1232212 w 1943275"/>
                <a:gd name="connsiteY135" fmla="*/ 110268 h 1764287"/>
                <a:gd name="connsiteX136" fmla="*/ 1171372 w 1943275"/>
                <a:gd name="connsiteY136" fmla="*/ 83651 h 1764287"/>
                <a:gd name="connsiteX137" fmla="*/ 1140953 w 1943275"/>
                <a:gd name="connsiteY137" fmla="*/ 72244 h 1764287"/>
                <a:gd name="connsiteX138" fmla="*/ 1125743 w 1943275"/>
                <a:gd name="connsiteY138" fmla="*/ 64639 h 1764287"/>
                <a:gd name="connsiteX139" fmla="*/ 1091520 w 1943275"/>
                <a:gd name="connsiteY139" fmla="*/ 53232 h 1764287"/>
                <a:gd name="connsiteX140" fmla="*/ 1061101 w 1943275"/>
                <a:gd name="connsiteY140" fmla="*/ 38023 h 1764287"/>
                <a:gd name="connsiteX141" fmla="*/ 1049693 w 1943275"/>
                <a:gd name="connsiteY141" fmla="*/ 30418 h 1764287"/>
                <a:gd name="connsiteX142" fmla="*/ 1019273 w 1943275"/>
                <a:gd name="connsiteY142" fmla="*/ 22814 h 1764287"/>
                <a:gd name="connsiteX143" fmla="*/ 962236 w 1943275"/>
                <a:gd name="connsiteY143" fmla="*/ 7604 h 1764287"/>
                <a:gd name="connsiteX144" fmla="*/ 947026 w 1943275"/>
                <a:gd name="connsiteY144" fmla="*/ 3802 h 1764287"/>
                <a:gd name="connsiteX145" fmla="*/ 821545 w 1943275"/>
                <a:gd name="connsiteY145" fmla="*/ 7604 h 176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943275" h="1764287">
                  <a:moveTo>
                    <a:pt x="821545" y="7604"/>
                  </a:moveTo>
                  <a:lnTo>
                    <a:pt x="821545" y="7604"/>
                  </a:lnTo>
                  <a:cubicBezTo>
                    <a:pt x="789858" y="6337"/>
                    <a:pt x="758115" y="6061"/>
                    <a:pt x="726483" y="3802"/>
                  </a:cubicBezTo>
                  <a:cubicBezTo>
                    <a:pt x="722485" y="3516"/>
                    <a:pt x="719083" y="-47"/>
                    <a:pt x="715075" y="0"/>
                  </a:cubicBezTo>
                  <a:cubicBezTo>
                    <a:pt x="495769" y="2580"/>
                    <a:pt x="476584" y="4113"/>
                    <a:pt x="323421" y="11407"/>
                  </a:cubicBezTo>
                  <a:cubicBezTo>
                    <a:pt x="317083" y="13942"/>
                    <a:pt x="310799" y="16614"/>
                    <a:pt x="304408" y="19011"/>
                  </a:cubicBezTo>
                  <a:cubicBezTo>
                    <a:pt x="300655" y="20418"/>
                    <a:pt x="296481" y="20825"/>
                    <a:pt x="293001" y="22814"/>
                  </a:cubicBezTo>
                  <a:cubicBezTo>
                    <a:pt x="262826" y="40057"/>
                    <a:pt x="293994" y="30981"/>
                    <a:pt x="258779" y="38023"/>
                  </a:cubicBezTo>
                  <a:cubicBezTo>
                    <a:pt x="256244" y="43093"/>
                    <a:pt x="255182" y="49224"/>
                    <a:pt x="251174" y="53232"/>
                  </a:cubicBezTo>
                  <a:cubicBezTo>
                    <a:pt x="244711" y="59695"/>
                    <a:pt x="235496" y="62733"/>
                    <a:pt x="228359" y="68442"/>
                  </a:cubicBezTo>
                  <a:cubicBezTo>
                    <a:pt x="222021" y="73512"/>
                    <a:pt x="215839" y="78782"/>
                    <a:pt x="209346" y="83651"/>
                  </a:cubicBezTo>
                  <a:cubicBezTo>
                    <a:pt x="205690" y="86393"/>
                    <a:pt x="201170" y="88025"/>
                    <a:pt x="197939" y="91256"/>
                  </a:cubicBezTo>
                  <a:cubicBezTo>
                    <a:pt x="193458" y="95737"/>
                    <a:pt x="190046" y="101192"/>
                    <a:pt x="186531" y="106465"/>
                  </a:cubicBezTo>
                  <a:cubicBezTo>
                    <a:pt x="182431" y="112614"/>
                    <a:pt x="180350" y="120251"/>
                    <a:pt x="175124" y="125477"/>
                  </a:cubicBezTo>
                  <a:cubicBezTo>
                    <a:pt x="168661" y="131940"/>
                    <a:pt x="159914" y="135616"/>
                    <a:pt x="152309" y="140686"/>
                  </a:cubicBezTo>
                  <a:cubicBezTo>
                    <a:pt x="142755" y="169351"/>
                    <a:pt x="155641" y="134024"/>
                    <a:pt x="140902" y="163500"/>
                  </a:cubicBezTo>
                  <a:cubicBezTo>
                    <a:pt x="139109" y="167085"/>
                    <a:pt x="138758" y="171258"/>
                    <a:pt x="137099" y="174907"/>
                  </a:cubicBezTo>
                  <a:cubicBezTo>
                    <a:pt x="132408" y="185227"/>
                    <a:pt x="128178" y="195894"/>
                    <a:pt x="121889" y="205326"/>
                  </a:cubicBezTo>
                  <a:cubicBezTo>
                    <a:pt x="119354" y="209128"/>
                    <a:pt x="116422" y="212694"/>
                    <a:pt x="114284" y="216733"/>
                  </a:cubicBezTo>
                  <a:cubicBezTo>
                    <a:pt x="72653" y="295368"/>
                    <a:pt x="105357" y="244695"/>
                    <a:pt x="61050" y="307989"/>
                  </a:cubicBezTo>
                  <a:cubicBezTo>
                    <a:pt x="44197" y="366972"/>
                    <a:pt x="67305" y="302411"/>
                    <a:pt x="30630" y="357420"/>
                  </a:cubicBezTo>
                  <a:cubicBezTo>
                    <a:pt x="26183" y="364090"/>
                    <a:pt x="27149" y="373360"/>
                    <a:pt x="23025" y="380234"/>
                  </a:cubicBezTo>
                  <a:lnTo>
                    <a:pt x="11618" y="399246"/>
                  </a:lnTo>
                  <a:cubicBezTo>
                    <a:pt x="10350" y="408118"/>
                    <a:pt x="9989" y="417168"/>
                    <a:pt x="7815" y="425862"/>
                  </a:cubicBezTo>
                  <a:cubicBezTo>
                    <a:pt x="6159" y="432484"/>
                    <a:pt x="390" y="438051"/>
                    <a:pt x="210" y="444874"/>
                  </a:cubicBezTo>
                  <a:cubicBezTo>
                    <a:pt x="-891" y="486704"/>
                    <a:pt x="2619" y="528529"/>
                    <a:pt x="4013" y="570351"/>
                  </a:cubicBezTo>
                  <a:cubicBezTo>
                    <a:pt x="5154" y="604576"/>
                    <a:pt x="5537" y="638845"/>
                    <a:pt x="7815" y="673014"/>
                  </a:cubicBezTo>
                  <a:cubicBezTo>
                    <a:pt x="8082" y="677013"/>
                    <a:pt x="9288" y="681160"/>
                    <a:pt x="11618" y="684421"/>
                  </a:cubicBezTo>
                  <a:cubicBezTo>
                    <a:pt x="22089" y="699079"/>
                    <a:pt x="33102" y="713509"/>
                    <a:pt x="45840" y="726247"/>
                  </a:cubicBezTo>
                  <a:cubicBezTo>
                    <a:pt x="49642" y="730049"/>
                    <a:pt x="53804" y="733523"/>
                    <a:pt x="57247" y="737654"/>
                  </a:cubicBezTo>
                  <a:cubicBezTo>
                    <a:pt x="60173" y="741165"/>
                    <a:pt x="61341" y="746135"/>
                    <a:pt x="64852" y="749061"/>
                  </a:cubicBezTo>
                  <a:cubicBezTo>
                    <a:pt x="69207" y="752690"/>
                    <a:pt x="75201" y="753750"/>
                    <a:pt x="80062" y="756666"/>
                  </a:cubicBezTo>
                  <a:cubicBezTo>
                    <a:pt x="87899" y="761368"/>
                    <a:pt x="94941" y="767340"/>
                    <a:pt x="102877" y="771875"/>
                  </a:cubicBezTo>
                  <a:cubicBezTo>
                    <a:pt x="111749" y="776945"/>
                    <a:pt x="121122" y="781225"/>
                    <a:pt x="129494" y="787085"/>
                  </a:cubicBezTo>
                  <a:cubicBezTo>
                    <a:pt x="133899" y="790169"/>
                    <a:pt x="136526" y="795367"/>
                    <a:pt x="140902" y="798492"/>
                  </a:cubicBezTo>
                  <a:cubicBezTo>
                    <a:pt x="145515" y="801786"/>
                    <a:pt x="151305" y="803092"/>
                    <a:pt x="156112" y="806096"/>
                  </a:cubicBezTo>
                  <a:cubicBezTo>
                    <a:pt x="182425" y="822540"/>
                    <a:pt x="160316" y="813834"/>
                    <a:pt x="182729" y="821306"/>
                  </a:cubicBezTo>
                  <a:cubicBezTo>
                    <a:pt x="192869" y="828911"/>
                    <a:pt x="206118" y="833574"/>
                    <a:pt x="213149" y="844120"/>
                  </a:cubicBezTo>
                  <a:cubicBezTo>
                    <a:pt x="218498" y="852143"/>
                    <a:pt x="223687" y="861542"/>
                    <a:pt x="232161" y="866934"/>
                  </a:cubicBezTo>
                  <a:cubicBezTo>
                    <a:pt x="256003" y="882106"/>
                    <a:pt x="259691" y="879793"/>
                    <a:pt x="281593" y="889748"/>
                  </a:cubicBezTo>
                  <a:cubicBezTo>
                    <a:pt x="289333" y="893266"/>
                    <a:pt x="296703" y="897560"/>
                    <a:pt x="304408" y="901155"/>
                  </a:cubicBezTo>
                  <a:cubicBezTo>
                    <a:pt x="315720" y="906434"/>
                    <a:pt x="327827" y="910110"/>
                    <a:pt x="338630" y="916364"/>
                  </a:cubicBezTo>
                  <a:cubicBezTo>
                    <a:pt x="380480" y="940592"/>
                    <a:pt x="369250" y="939778"/>
                    <a:pt x="403273" y="965795"/>
                  </a:cubicBezTo>
                  <a:cubicBezTo>
                    <a:pt x="415563" y="975193"/>
                    <a:pt x="429034" y="982978"/>
                    <a:pt x="441297" y="992411"/>
                  </a:cubicBezTo>
                  <a:cubicBezTo>
                    <a:pt x="451873" y="1000546"/>
                    <a:pt x="463680" y="1018595"/>
                    <a:pt x="471717" y="1026632"/>
                  </a:cubicBezTo>
                  <a:cubicBezTo>
                    <a:pt x="474948" y="1029863"/>
                    <a:pt x="480067" y="1030840"/>
                    <a:pt x="483124" y="1034237"/>
                  </a:cubicBezTo>
                  <a:cubicBezTo>
                    <a:pt x="498568" y="1051397"/>
                    <a:pt x="523750" y="1094172"/>
                    <a:pt x="540162" y="1106481"/>
                  </a:cubicBezTo>
                  <a:lnTo>
                    <a:pt x="555372" y="1117888"/>
                  </a:lnTo>
                  <a:cubicBezTo>
                    <a:pt x="559183" y="1129321"/>
                    <a:pt x="558588" y="1130873"/>
                    <a:pt x="566779" y="1140702"/>
                  </a:cubicBezTo>
                  <a:cubicBezTo>
                    <a:pt x="570222" y="1144833"/>
                    <a:pt x="575061" y="1147733"/>
                    <a:pt x="578186" y="1152109"/>
                  </a:cubicBezTo>
                  <a:cubicBezTo>
                    <a:pt x="581481" y="1156722"/>
                    <a:pt x="582979" y="1162397"/>
                    <a:pt x="585791" y="1167319"/>
                  </a:cubicBezTo>
                  <a:cubicBezTo>
                    <a:pt x="588058" y="1171287"/>
                    <a:pt x="590861" y="1174924"/>
                    <a:pt x="593396" y="1178726"/>
                  </a:cubicBezTo>
                  <a:cubicBezTo>
                    <a:pt x="594664" y="1185063"/>
                    <a:pt x="595797" y="1191428"/>
                    <a:pt x="597199" y="1197737"/>
                  </a:cubicBezTo>
                  <a:cubicBezTo>
                    <a:pt x="598333" y="1202839"/>
                    <a:pt x="600567" y="1207739"/>
                    <a:pt x="601001" y="1212947"/>
                  </a:cubicBezTo>
                  <a:cubicBezTo>
                    <a:pt x="603109" y="1238240"/>
                    <a:pt x="602996" y="1263678"/>
                    <a:pt x="604804" y="1288994"/>
                  </a:cubicBezTo>
                  <a:cubicBezTo>
                    <a:pt x="605454" y="1298092"/>
                    <a:pt x="608071" y="1323055"/>
                    <a:pt x="612409" y="1334622"/>
                  </a:cubicBezTo>
                  <a:cubicBezTo>
                    <a:pt x="614399" y="1339929"/>
                    <a:pt x="617479" y="1344761"/>
                    <a:pt x="620014" y="1349831"/>
                  </a:cubicBezTo>
                  <a:cubicBezTo>
                    <a:pt x="620522" y="1351864"/>
                    <a:pt x="625435" y="1373172"/>
                    <a:pt x="627619" y="1376448"/>
                  </a:cubicBezTo>
                  <a:cubicBezTo>
                    <a:pt x="630602" y="1380922"/>
                    <a:pt x="635608" y="1383704"/>
                    <a:pt x="639026" y="1387855"/>
                  </a:cubicBezTo>
                  <a:cubicBezTo>
                    <a:pt x="653372" y="1405274"/>
                    <a:pt x="666998" y="1423275"/>
                    <a:pt x="680853" y="1441087"/>
                  </a:cubicBezTo>
                  <a:cubicBezTo>
                    <a:pt x="692505" y="1456068"/>
                    <a:pt x="692370" y="1458563"/>
                    <a:pt x="707470" y="1471506"/>
                  </a:cubicBezTo>
                  <a:cubicBezTo>
                    <a:pt x="719794" y="1482069"/>
                    <a:pt x="733337" y="1491171"/>
                    <a:pt x="745495" y="1501925"/>
                  </a:cubicBezTo>
                  <a:cubicBezTo>
                    <a:pt x="766316" y="1520343"/>
                    <a:pt x="788970" y="1537254"/>
                    <a:pt x="806335" y="1558960"/>
                  </a:cubicBezTo>
                  <a:cubicBezTo>
                    <a:pt x="811405" y="1565297"/>
                    <a:pt x="815806" y="1572233"/>
                    <a:pt x="821545" y="1577972"/>
                  </a:cubicBezTo>
                  <a:cubicBezTo>
                    <a:pt x="831072" y="1587499"/>
                    <a:pt x="842437" y="1595061"/>
                    <a:pt x="851964" y="1604588"/>
                  </a:cubicBezTo>
                  <a:cubicBezTo>
                    <a:pt x="857703" y="1610327"/>
                    <a:pt x="862304" y="1617107"/>
                    <a:pt x="867174" y="1623600"/>
                  </a:cubicBezTo>
                  <a:cubicBezTo>
                    <a:pt x="869916" y="1627256"/>
                    <a:pt x="871210" y="1632152"/>
                    <a:pt x="874779" y="1635007"/>
                  </a:cubicBezTo>
                  <a:cubicBezTo>
                    <a:pt x="877909" y="1637511"/>
                    <a:pt x="882693" y="1636844"/>
                    <a:pt x="886187" y="1638809"/>
                  </a:cubicBezTo>
                  <a:cubicBezTo>
                    <a:pt x="903050" y="1648294"/>
                    <a:pt x="917237" y="1663192"/>
                    <a:pt x="935619" y="1669228"/>
                  </a:cubicBezTo>
                  <a:cubicBezTo>
                    <a:pt x="1002798" y="1691286"/>
                    <a:pt x="1076879" y="1692561"/>
                    <a:pt x="1140953" y="1722461"/>
                  </a:cubicBezTo>
                  <a:cubicBezTo>
                    <a:pt x="1159965" y="1731333"/>
                    <a:pt x="1178156" y="1742238"/>
                    <a:pt x="1197990" y="1749077"/>
                  </a:cubicBezTo>
                  <a:cubicBezTo>
                    <a:pt x="1219913" y="1756636"/>
                    <a:pt x="1253051" y="1760745"/>
                    <a:pt x="1277842" y="1764287"/>
                  </a:cubicBezTo>
                  <a:cubicBezTo>
                    <a:pt x="1298122" y="1761752"/>
                    <a:pt x="1319192" y="1762836"/>
                    <a:pt x="1338681" y="1756682"/>
                  </a:cubicBezTo>
                  <a:cubicBezTo>
                    <a:pt x="1344724" y="1754774"/>
                    <a:pt x="1345916" y="1746241"/>
                    <a:pt x="1350089" y="1741472"/>
                  </a:cubicBezTo>
                  <a:cubicBezTo>
                    <a:pt x="1354811" y="1736076"/>
                    <a:pt x="1359106" y="1729876"/>
                    <a:pt x="1365299" y="1726263"/>
                  </a:cubicBezTo>
                  <a:cubicBezTo>
                    <a:pt x="1374653" y="1720807"/>
                    <a:pt x="1385663" y="1718878"/>
                    <a:pt x="1395718" y="1714856"/>
                  </a:cubicBezTo>
                  <a:cubicBezTo>
                    <a:pt x="1404681" y="1711271"/>
                    <a:pt x="1413861" y="1708071"/>
                    <a:pt x="1422336" y="1703449"/>
                  </a:cubicBezTo>
                  <a:cubicBezTo>
                    <a:pt x="1427900" y="1700414"/>
                    <a:pt x="1431878" y="1694876"/>
                    <a:pt x="1437546" y="1692042"/>
                  </a:cubicBezTo>
                  <a:cubicBezTo>
                    <a:pt x="1452512" y="1684559"/>
                    <a:pt x="1469146" y="1682382"/>
                    <a:pt x="1483175" y="1673030"/>
                  </a:cubicBezTo>
                  <a:cubicBezTo>
                    <a:pt x="1501307" y="1660943"/>
                    <a:pt x="1517792" y="1642217"/>
                    <a:pt x="1532607" y="1627402"/>
                  </a:cubicBezTo>
                  <a:cubicBezTo>
                    <a:pt x="1537677" y="1622332"/>
                    <a:pt x="1542081" y="1616495"/>
                    <a:pt x="1547817" y="1612193"/>
                  </a:cubicBezTo>
                  <a:lnTo>
                    <a:pt x="1563027" y="1600786"/>
                  </a:lnTo>
                  <a:cubicBezTo>
                    <a:pt x="1577536" y="1571768"/>
                    <a:pt x="1561517" y="1598493"/>
                    <a:pt x="1589645" y="1570367"/>
                  </a:cubicBezTo>
                  <a:cubicBezTo>
                    <a:pt x="1597908" y="1562105"/>
                    <a:pt x="1603725" y="1551514"/>
                    <a:pt x="1612459" y="1543751"/>
                  </a:cubicBezTo>
                  <a:cubicBezTo>
                    <a:pt x="1615455" y="1541088"/>
                    <a:pt x="1620405" y="1541968"/>
                    <a:pt x="1623867" y="1539948"/>
                  </a:cubicBezTo>
                  <a:cubicBezTo>
                    <a:pt x="1635709" y="1533040"/>
                    <a:pt x="1647602" y="1525965"/>
                    <a:pt x="1658089" y="1517134"/>
                  </a:cubicBezTo>
                  <a:cubicBezTo>
                    <a:pt x="1671800" y="1505588"/>
                    <a:pt x="1683439" y="1491785"/>
                    <a:pt x="1696114" y="1479111"/>
                  </a:cubicBezTo>
                  <a:cubicBezTo>
                    <a:pt x="1701184" y="1474041"/>
                    <a:pt x="1705358" y="1467878"/>
                    <a:pt x="1711324" y="1463901"/>
                  </a:cubicBezTo>
                  <a:cubicBezTo>
                    <a:pt x="1724893" y="1454856"/>
                    <a:pt x="1732381" y="1450449"/>
                    <a:pt x="1745546" y="1437285"/>
                  </a:cubicBezTo>
                  <a:cubicBezTo>
                    <a:pt x="1750027" y="1432804"/>
                    <a:pt x="1752690" y="1426765"/>
                    <a:pt x="1756953" y="1422076"/>
                  </a:cubicBezTo>
                  <a:cubicBezTo>
                    <a:pt x="1765394" y="1412792"/>
                    <a:pt x="1776042" y="1405497"/>
                    <a:pt x="1783571" y="1395459"/>
                  </a:cubicBezTo>
                  <a:cubicBezTo>
                    <a:pt x="1798780" y="1375180"/>
                    <a:pt x="1789908" y="1384052"/>
                    <a:pt x="1810188" y="1368843"/>
                  </a:cubicBezTo>
                  <a:cubicBezTo>
                    <a:pt x="1816850" y="1348854"/>
                    <a:pt x="1810094" y="1363455"/>
                    <a:pt x="1829200" y="1342227"/>
                  </a:cubicBezTo>
                  <a:cubicBezTo>
                    <a:pt x="1831129" y="1340084"/>
                    <a:pt x="1855807" y="1310982"/>
                    <a:pt x="1859620" y="1304203"/>
                  </a:cubicBezTo>
                  <a:cubicBezTo>
                    <a:pt x="1909080" y="1216277"/>
                    <a:pt x="1858480" y="1288667"/>
                    <a:pt x="1901447" y="1239563"/>
                  </a:cubicBezTo>
                  <a:cubicBezTo>
                    <a:pt x="1926576" y="1210845"/>
                    <a:pt x="1894187" y="1244749"/>
                    <a:pt x="1912855" y="1216749"/>
                  </a:cubicBezTo>
                  <a:cubicBezTo>
                    <a:pt x="1915838" y="1212275"/>
                    <a:pt x="1920460" y="1209144"/>
                    <a:pt x="1924262" y="1205342"/>
                  </a:cubicBezTo>
                  <a:cubicBezTo>
                    <a:pt x="1933600" y="1167997"/>
                    <a:pt x="1920081" y="1213703"/>
                    <a:pt x="1939472" y="1174923"/>
                  </a:cubicBezTo>
                  <a:cubicBezTo>
                    <a:pt x="1941809" y="1170249"/>
                    <a:pt x="1942007" y="1164784"/>
                    <a:pt x="1943275" y="1159714"/>
                  </a:cubicBezTo>
                  <a:cubicBezTo>
                    <a:pt x="1940740" y="1058318"/>
                    <a:pt x="1938940" y="956902"/>
                    <a:pt x="1935670" y="855527"/>
                  </a:cubicBezTo>
                  <a:cubicBezTo>
                    <a:pt x="1935602" y="853414"/>
                    <a:pt x="1931806" y="791949"/>
                    <a:pt x="1928065" y="779480"/>
                  </a:cubicBezTo>
                  <a:cubicBezTo>
                    <a:pt x="1926752" y="775103"/>
                    <a:pt x="1922995" y="771875"/>
                    <a:pt x="1920460" y="768073"/>
                  </a:cubicBezTo>
                  <a:cubicBezTo>
                    <a:pt x="1919192" y="760468"/>
                    <a:pt x="1918527" y="752738"/>
                    <a:pt x="1916657" y="745259"/>
                  </a:cubicBezTo>
                  <a:cubicBezTo>
                    <a:pt x="1906952" y="706441"/>
                    <a:pt x="1911288" y="737423"/>
                    <a:pt x="1905250" y="707235"/>
                  </a:cubicBezTo>
                  <a:cubicBezTo>
                    <a:pt x="1903738" y="699675"/>
                    <a:pt x="1904578" y="691466"/>
                    <a:pt x="1901447" y="684421"/>
                  </a:cubicBezTo>
                  <a:cubicBezTo>
                    <a:pt x="1899263" y="679507"/>
                    <a:pt x="1893842" y="676816"/>
                    <a:pt x="1890040" y="673014"/>
                  </a:cubicBezTo>
                  <a:cubicBezTo>
                    <a:pt x="1882735" y="636498"/>
                    <a:pt x="1891061" y="664886"/>
                    <a:pt x="1859620" y="615979"/>
                  </a:cubicBezTo>
                  <a:cubicBezTo>
                    <a:pt x="1856555" y="611211"/>
                    <a:pt x="1854768" y="605725"/>
                    <a:pt x="1852015" y="600770"/>
                  </a:cubicBezTo>
                  <a:cubicBezTo>
                    <a:pt x="1848426" y="594310"/>
                    <a:pt x="1844197" y="588218"/>
                    <a:pt x="1840608" y="581758"/>
                  </a:cubicBezTo>
                  <a:cubicBezTo>
                    <a:pt x="1837855" y="576803"/>
                    <a:pt x="1836632" y="570903"/>
                    <a:pt x="1833003" y="566549"/>
                  </a:cubicBezTo>
                  <a:cubicBezTo>
                    <a:pt x="1830077" y="563038"/>
                    <a:pt x="1825398" y="561479"/>
                    <a:pt x="1821595" y="558944"/>
                  </a:cubicBezTo>
                  <a:cubicBezTo>
                    <a:pt x="1816525" y="551339"/>
                    <a:pt x="1810762" y="544154"/>
                    <a:pt x="1806386" y="536130"/>
                  </a:cubicBezTo>
                  <a:cubicBezTo>
                    <a:pt x="1803118" y="530138"/>
                    <a:pt x="1802096" y="523084"/>
                    <a:pt x="1798781" y="517118"/>
                  </a:cubicBezTo>
                  <a:cubicBezTo>
                    <a:pt x="1795703" y="511578"/>
                    <a:pt x="1791057" y="507066"/>
                    <a:pt x="1787373" y="501909"/>
                  </a:cubicBezTo>
                  <a:cubicBezTo>
                    <a:pt x="1784717" y="498190"/>
                    <a:pt x="1782190" y="494377"/>
                    <a:pt x="1779768" y="490502"/>
                  </a:cubicBezTo>
                  <a:cubicBezTo>
                    <a:pt x="1775851" y="484235"/>
                    <a:pt x="1772708" y="477467"/>
                    <a:pt x="1768361" y="471490"/>
                  </a:cubicBezTo>
                  <a:cubicBezTo>
                    <a:pt x="1760695" y="460949"/>
                    <a:pt x="1736541" y="433367"/>
                    <a:pt x="1726534" y="425862"/>
                  </a:cubicBezTo>
                  <a:cubicBezTo>
                    <a:pt x="1721464" y="422060"/>
                    <a:pt x="1715805" y="418936"/>
                    <a:pt x="1711324" y="414455"/>
                  </a:cubicBezTo>
                  <a:cubicBezTo>
                    <a:pt x="1708093" y="411224"/>
                    <a:pt x="1706693" y="406518"/>
                    <a:pt x="1703719" y="403048"/>
                  </a:cubicBezTo>
                  <a:cubicBezTo>
                    <a:pt x="1699053" y="397604"/>
                    <a:pt x="1693953" y="392505"/>
                    <a:pt x="1688509" y="387839"/>
                  </a:cubicBezTo>
                  <a:cubicBezTo>
                    <a:pt x="1685039" y="384865"/>
                    <a:pt x="1680517" y="383270"/>
                    <a:pt x="1677101" y="380234"/>
                  </a:cubicBezTo>
                  <a:cubicBezTo>
                    <a:pt x="1669063" y="373089"/>
                    <a:pt x="1662685" y="364138"/>
                    <a:pt x="1654287" y="357420"/>
                  </a:cubicBezTo>
                  <a:cubicBezTo>
                    <a:pt x="1628137" y="336500"/>
                    <a:pt x="1642027" y="346712"/>
                    <a:pt x="1612459" y="327001"/>
                  </a:cubicBezTo>
                  <a:cubicBezTo>
                    <a:pt x="1585147" y="290585"/>
                    <a:pt x="1621306" y="335691"/>
                    <a:pt x="1559225" y="281373"/>
                  </a:cubicBezTo>
                  <a:cubicBezTo>
                    <a:pt x="1525366" y="251748"/>
                    <a:pt x="1540016" y="262230"/>
                    <a:pt x="1517397" y="247152"/>
                  </a:cubicBezTo>
                  <a:cubicBezTo>
                    <a:pt x="1505235" y="228907"/>
                    <a:pt x="1515634" y="240420"/>
                    <a:pt x="1494583" y="228140"/>
                  </a:cubicBezTo>
                  <a:cubicBezTo>
                    <a:pt x="1484254" y="222115"/>
                    <a:pt x="1474113" y="215760"/>
                    <a:pt x="1464163" y="209128"/>
                  </a:cubicBezTo>
                  <a:cubicBezTo>
                    <a:pt x="1460360" y="206593"/>
                    <a:pt x="1456703" y="203827"/>
                    <a:pt x="1452755" y="201524"/>
                  </a:cubicBezTo>
                  <a:cubicBezTo>
                    <a:pt x="1441483" y="194949"/>
                    <a:pt x="1429723" y="189226"/>
                    <a:pt x="1418533" y="182512"/>
                  </a:cubicBezTo>
                  <a:cubicBezTo>
                    <a:pt x="1410696" y="177810"/>
                    <a:pt x="1403613" y="171908"/>
                    <a:pt x="1395718" y="167303"/>
                  </a:cubicBezTo>
                  <a:cubicBezTo>
                    <a:pt x="1388374" y="163019"/>
                    <a:pt x="1380194" y="160270"/>
                    <a:pt x="1372903" y="155896"/>
                  </a:cubicBezTo>
                  <a:cubicBezTo>
                    <a:pt x="1367469" y="152636"/>
                    <a:pt x="1363196" y="147633"/>
                    <a:pt x="1357694" y="144489"/>
                  </a:cubicBezTo>
                  <a:cubicBezTo>
                    <a:pt x="1350668" y="140474"/>
                    <a:pt x="1333265" y="138518"/>
                    <a:pt x="1327274" y="136884"/>
                  </a:cubicBezTo>
                  <a:cubicBezTo>
                    <a:pt x="1281426" y="124380"/>
                    <a:pt x="1329417" y="132398"/>
                    <a:pt x="1274039" y="125477"/>
                  </a:cubicBezTo>
                  <a:cubicBezTo>
                    <a:pt x="1266434" y="121675"/>
                    <a:pt x="1259215" y="116976"/>
                    <a:pt x="1251224" y="114070"/>
                  </a:cubicBezTo>
                  <a:cubicBezTo>
                    <a:pt x="1245150" y="111861"/>
                    <a:pt x="1238069" y="113001"/>
                    <a:pt x="1232212" y="110268"/>
                  </a:cubicBezTo>
                  <a:cubicBezTo>
                    <a:pt x="1167738" y="80180"/>
                    <a:pt x="1219115" y="91607"/>
                    <a:pt x="1171372" y="83651"/>
                  </a:cubicBezTo>
                  <a:cubicBezTo>
                    <a:pt x="1129024" y="62477"/>
                    <a:pt x="1182371" y="87775"/>
                    <a:pt x="1140953" y="72244"/>
                  </a:cubicBezTo>
                  <a:cubicBezTo>
                    <a:pt x="1135645" y="70254"/>
                    <a:pt x="1130923" y="66941"/>
                    <a:pt x="1125743" y="64639"/>
                  </a:cubicBezTo>
                  <a:cubicBezTo>
                    <a:pt x="1107338" y="56460"/>
                    <a:pt x="1109171" y="57645"/>
                    <a:pt x="1091520" y="53232"/>
                  </a:cubicBezTo>
                  <a:cubicBezTo>
                    <a:pt x="1012471" y="5803"/>
                    <a:pt x="1110214" y="62579"/>
                    <a:pt x="1061101" y="38023"/>
                  </a:cubicBezTo>
                  <a:cubicBezTo>
                    <a:pt x="1057013" y="35979"/>
                    <a:pt x="1053988" y="31980"/>
                    <a:pt x="1049693" y="30418"/>
                  </a:cubicBezTo>
                  <a:cubicBezTo>
                    <a:pt x="1039870" y="26846"/>
                    <a:pt x="1029344" y="25611"/>
                    <a:pt x="1019273" y="22814"/>
                  </a:cubicBezTo>
                  <a:cubicBezTo>
                    <a:pt x="931182" y="-1654"/>
                    <a:pt x="1015655" y="19475"/>
                    <a:pt x="962236" y="7604"/>
                  </a:cubicBezTo>
                  <a:cubicBezTo>
                    <a:pt x="957134" y="6470"/>
                    <a:pt x="952228" y="4297"/>
                    <a:pt x="947026" y="3802"/>
                  </a:cubicBezTo>
                  <a:cubicBezTo>
                    <a:pt x="889125" y="-1712"/>
                    <a:pt x="842458" y="6970"/>
                    <a:pt x="821545" y="7604"/>
                  </a:cubicBezTo>
                  <a:close/>
                </a:path>
              </a:pathLst>
            </a:custGeom>
            <a:noFill/>
            <a:ln w="19050" cmpd="sng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/>
            <p:cNvSpPr/>
            <p:nvPr/>
          </p:nvSpPr>
          <p:spPr>
            <a:xfrm rot="13395884">
              <a:off x="1202279" y="4170873"/>
              <a:ext cx="4055169" cy="796482"/>
            </a:xfrm>
            <a:prstGeom prst="arc">
              <a:avLst>
                <a:gd name="adj1" fmla="val 12076311"/>
                <a:gd name="adj2" fmla="val 21148722"/>
              </a:avLst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Arc 110"/>
            <p:cNvSpPr/>
            <p:nvPr/>
          </p:nvSpPr>
          <p:spPr>
            <a:xfrm rot="16200000" flipV="1">
              <a:off x="1965683" y="4229782"/>
              <a:ext cx="4055169" cy="983461"/>
            </a:xfrm>
            <a:prstGeom prst="arc">
              <a:avLst>
                <a:gd name="adj1" fmla="val 13549379"/>
                <a:gd name="adj2" fmla="val 21148722"/>
              </a:avLst>
            </a:prstGeom>
            <a:ln w="25400"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Freeform 113"/>
            <p:cNvSpPr/>
            <p:nvPr/>
          </p:nvSpPr>
          <p:spPr>
            <a:xfrm rot="1261054">
              <a:off x="2760120" y="4100318"/>
              <a:ext cx="2013248" cy="2366469"/>
            </a:xfrm>
            <a:custGeom>
              <a:avLst/>
              <a:gdLst>
                <a:gd name="connsiteX0" fmla="*/ 905089 w 1753040"/>
                <a:gd name="connsiteY0" fmla="*/ 26617 h 2085543"/>
                <a:gd name="connsiteX1" fmla="*/ 905089 w 1753040"/>
                <a:gd name="connsiteY1" fmla="*/ 26617 h 2085543"/>
                <a:gd name="connsiteX2" fmla="*/ 836644 w 1753040"/>
                <a:gd name="connsiteY2" fmla="*/ 11407 h 2085543"/>
                <a:gd name="connsiteX3" fmla="*/ 794817 w 1753040"/>
                <a:gd name="connsiteY3" fmla="*/ 0 h 2085543"/>
                <a:gd name="connsiteX4" fmla="*/ 669335 w 1753040"/>
                <a:gd name="connsiteY4" fmla="*/ 3803 h 2085543"/>
                <a:gd name="connsiteX5" fmla="*/ 505829 w 1753040"/>
                <a:gd name="connsiteY5" fmla="*/ 15210 h 2085543"/>
                <a:gd name="connsiteX6" fmla="*/ 486816 w 1753040"/>
                <a:gd name="connsiteY6" fmla="*/ 19012 h 2085543"/>
                <a:gd name="connsiteX7" fmla="*/ 471607 w 1753040"/>
                <a:gd name="connsiteY7" fmla="*/ 26617 h 2085543"/>
                <a:gd name="connsiteX8" fmla="*/ 433582 w 1753040"/>
                <a:gd name="connsiteY8" fmla="*/ 34221 h 2085543"/>
                <a:gd name="connsiteX9" fmla="*/ 399360 w 1753040"/>
                <a:gd name="connsiteY9" fmla="*/ 60838 h 2085543"/>
                <a:gd name="connsiteX10" fmla="*/ 380347 w 1753040"/>
                <a:gd name="connsiteY10" fmla="*/ 72245 h 2085543"/>
                <a:gd name="connsiteX11" fmla="*/ 235853 w 1753040"/>
                <a:gd name="connsiteY11" fmla="*/ 159699 h 2085543"/>
                <a:gd name="connsiteX12" fmla="*/ 216841 w 1753040"/>
                <a:gd name="connsiteY12" fmla="*/ 174908 h 2085543"/>
                <a:gd name="connsiteX13" fmla="*/ 190223 w 1753040"/>
                <a:gd name="connsiteY13" fmla="*/ 205327 h 2085543"/>
                <a:gd name="connsiteX14" fmla="*/ 140791 w 1753040"/>
                <a:gd name="connsiteY14" fmla="*/ 239548 h 2085543"/>
                <a:gd name="connsiteX15" fmla="*/ 110371 w 1753040"/>
                <a:gd name="connsiteY15" fmla="*/ 273769 h 2085543"/>
                <a:gd name="connsiteX16" fmla="*/ 79952 w 1753040"/>
                <a:gd name="connsiteY16" fmla="*/ 300385 h 2085543"/>
                <a:gd name="connsiteX17" fmla="*/ 49532 w 1753040"/>
                <a:gd name="connsiteY17" fmla="*/ 353618 h 2085543"/>
                <a:gd name="connsiteX18" fmla="*/ 38124 w 1753040"/>
                <a:gd name="connsiteY18" fmla="*/ 372630 h 2085543"/>
                <a:gd name="connsiteX19" fmla="*/ 19112 w 1753040"/>
                <a:gd name="connsiteY19" fmla="*/ 410653 h 2085543"/>
                <a:gd name="connsiteX20" fmla="*/ 11507 w 1753040"/>
                <a:gd name="connsiteY20" fmla="*/ 444874 h 2085543"/>
                <a:gd name="connsiteX21" fmla="*/ 3902 w 1753040"/>
                <a:gd name="connsiteY21" fmla="*/ 490503 h 2085543"/>
                <a:gd name="connsiteX22" fmla="*/ 100 w 1753040"/>
                <a:gd name="connsiteY22" fmla="*/ 509514 h 2085543"/>
                <a:gd name="connsiteX23" fmla="*/ 3902 w 1753040"/>
                <a:gd name="connsiteY23" fmla="*/ 615980 h 2085543"/>
                <a:gd name="connsiteX24" fmla="*/ 41927 w 1753040"/>
                <a:gd name="connsiteY24" fmla="*/ 661608 h 2085543"/>
                <a:gd name="connsiteX25" fmla="*/ 53334 w 1753040"/>
                <a:gd name="connsiteY25" fmla="*/ 676817 h 2085543"/>
                <a:gd name="connsiteX26" fmla="*/ 64742 w 1753040"/>
                <a:gd name="connsiteY26" fmla="*/ 684422 h 2085543"/>
                <a:gd name="connsiteX27" fmla="*/ 87557 w 1753040"/>
                <a:gd name="connsiteY27" fmla="*/ 703434 h 2085543"/>
                <a:gd name="connsiteX28" fmla="*/ 102767 w 1753040"/>
                <a:gd name="connsiteY28" fmla="*/ 718643 h 2085543"/>
                <a:gd name="connsiteX29" fmla="*/ 140791 w 1753040"/>
                <a:gd name="connsiteY29" fmla="*/ 749062 h 2085543"/>
                <a:gd name="connsiteX30" fmla="*/ 178816 w 1753040"/>
                <a:gd name="connsiteY30" fmla="*/ 790888 h 2085543"/>
                <a:gd name="connsiteX31" fmla="*/ 216841 w 1753040"/>
                <a:gd name="connsiteY31" fmla="*/ 825109 h 2085543"/>
                <a:gd name="connsiteX32" fmla="*/ 235853 w 1753040"/>
                <a:gd name="connsiteY32" fmla="*/ 847923 h 2085543"/>
                <a:gd name="connsiteX33" fmla="*/ 262470 w 1753040"/>
                <a:gd name="connsiteY33" fmla="*/ 870737 h 2085543"/>
                <a:gd name="connsiteX34" fmla="*/ 292890 w 1753040"/>
                <a:gd name="connsiteY34" fmla="*/ 901156 h 2085543"/>
                <a:gd name="connsiteX35" fmla="*/ 311903 w 1753040"/>
                <a:gd name="connsiteY35" fmla="*/ 927772 h 2085543"/>
                <a:gd name="connsiteX36" fmla="*/ 319508 w 1753040"/>
                <a:gd name="connsiteY36" fmla="*/ 950586 h 2085543"/>
                <a:gd name="connsiteX37" fmla="*/ 315705 w 1753040"/>
                <a:gd name="connsiteY37" fmla="*/ 1098877 h 2085543"/>
                <a:gd name="connsiteX38" fmla="*/ 308100 w 1753040"/>
                <a:gd name="connsiteY38" fmla="*/ 1129296 h 2085543"/>
                <a:gd name="connsiteX39" fmla="*/ 304298 w 1753040"/>
                <a:gd name="connsiteY39" fmla="*/ 1144506 h 2085543"/>
                <a:gd name="connsiteX40" fmla="*/ 300495 w 1753040"/>
                <a:gd name="connsiteY40" fmla="*/ 1163517 h 2085543"/>
                <a:gd name="connsiteX41" fmla="*/ 285285 w 1753040"/>
                <a:gd name="connsiteY41" fmla="*/ 1205343 h 2085543"/>
                <a:gd name="connsiteX42" fmla="*/ 277680 w 1753040"/>
                <a:gd name="connsiteY42" fmla="*/ 1239564 h 2085543"/>
                <a:gd name="connsiteX43" fmla="*/ 270075 w 1753040"/>
                <a:gd name="connsiteY43" fmla="*/ 1262378 h 2085543"/>
                <a:gd name="connsiteX44" fmla="*/ 262470 w 1753040"/>
                <a:gd name="connsiteY44" fmla="*/ 1285192 h 2085543"/>
                <a:gd name="connsiteX45" fmla="*/ 258668 w 1753040"/>
                <a:gd name="connsiteY45" fmla="*/ 1296599 h 2085543"/>
                <a:gd name="connsiteX46" fmla="*/ 251063 w 1753040"/>
                <a:gd name="connsiteY46" fmla="*/ 1327018 h 2085543"/>
                <a:gd name="connsiteX47" fmla="*/ 239656 w 1753040"/>
                <a:gd name="connsiteY47" fmla="*/ 1349832 h 2085543"/>
                <a:gd name="connsiteX48" fmla="*/ 232051 w 1753040"/>
                <a:gd name="connsiteY48" fmla="*/ 1368844 h 2085543"/>
                <a:gd name="connsiteX49" fmla="*/ 228248 w 1753040"/>
                <a:gd name="connsiteY49" fmla="*/ 1380251 h 2085543"/>
                <a:gd name="connsiteX50" fmla="*/ 216841 w 1753040"/>
                <a:gd name="connsiteY50" fmla="*/ 1403065 h 2085543"/>
                <a:gd name="connsiteX51" fmla="*/ 209236 w 1753040"/>
                <a:gd name="connsiteY51" fmla="*/ 1414472 h 2085543"/>
                <a:gd name="connsiteX52" fmla="*/ 194026 w 1753040"/>
                <a:gd name="connsiteY52" fmla="*/ 1452495 h 2085543"/>
                <a:gd name="connsiteX53" fmla="*/ 186421 w 1753040"/>
                <a:gd name="connsiteY53" fmla="*/ 1479112 h 2085543"/>
                <a:gd name="connsiteX54" fmla="*/ 171211 w 1753040"/>
                <a:gd name="connsiteY54" fmla="*/ 1505728 h 2085543"/>
                <a:gd name="connsiteX55" fmla="*/ 156001 w 1753040"/>
                <a:gd name="connsiteY55" fmla="*/ 1532344 h 2085543"/>
                <a:gd name="connsiteX56" fmla="*/ 148396 w 1753040"/>
                <a:gd name="connsiteY56" fmla="*/ 1570368 h 2085543"/>
                <a:gd name="connsiteX57" fmla="*/ 136989 w 1753040"/>
                <a:gd name="connsiteY57" fmla="*/ 1627403 h 2085543"/>
                <a:gd name="connsiteX58" fmla="*/ 129384 w 1753040"/>
                <a:gd name="connsiteY58" fmla="*/ 1669229 h 2085543"/>
                <a:gd name="connsiteX59" fmla="*/ 117976 w 1753040"/>
                <a:gd name="connsiteY59" fmla="*/ 1695845 h 2085543"/>
                <a:gd name="connsiteX60" fmla="*/ 114174 w 1753040"/>
                <a:gd name="connsiteY60" fmla="*/ 1707252 h 2085543"/>
                <a:gd name="connsiteX61" fmla="*/ 114174 w 1753040"/>
                <a:gd name="connsiteY61" fmla="*/ 1908776 h 2085543"/>
                <a:gd name="connsiteX62" fmla="*/ 125581 w 1753040"/>
                <a:gd name="connsiteY62" fmla="*/ 1931590 h 2085543"/>
                <a:gd name="connsiteX63" fmla="*/ 136989 w 1753040"/>
                <a:gd name="connsiteY63" fmla="*/ 1958207 h 2085543"/>
                <a:gd name="connsiteX64" fmla="*/ 148396 w 1753040"/>
                <a:gd name="connsiteY64" fmla="*/ 1969614 h 2085543"/>
                <a:gd name="connsiteX65" fmla="*/ 159804 w 1753040"/>
                <a:gd name="connsiteY65" fmla="*/ 1984823 h 2085543"/>
                <a:gd name="connsiteX66" fmla="*/ 194026 w 1753040"/>
                <a:gd name="connsiteY66" fmla="*/ 2003835 h 2085543"/>
                <a:gd name="connsiteX67" fmla="*/ 209236 w 1753040"/>
                <a:gd name="connsiteY67" fmla="*/ 2007637 h 2085543"/>
                <a:gd name="connsiteX68" fmla="*/ 254866 w 1753040"/>
                <a:gd name="connsiteY68" fmla="*/ 2026649 h 2085543"/>
                <a:gd name="connsiteX69" fmla="*/ 323310 w 1753040"/>
                <a:gd name="connsiteY69" fmla="*/ 2049463 h 2085543"/>
                <a:gd name="connsiteX70" fmla="*/ 410767 w 1753040"/>
                <a:gd name="connsiteY70" fmla="*/ 2060870 h 2085543"/>
                <a:gd name="connsiteX71" fmla="*/ 467804 w 1753040"/>
                <a:gd name="connsiteY71" fmla="*/ 2076079 h 2085543"/>
                <a:gd name="connsiteX72" fmla="*/ 920299 w 1753040"/>
                <a:gd name="connsiteY72" fmla="*/ 2079882 h 2085543"/>
                <a:gd name="connsiteX73" fmla="*/ 931706 w 1753040"/>
                <a:gd name="connsiteY73" fmla="*/ 2076079 h 2085543"/>
                <a:gd name="connsiteX74" fmla="*/ 958323 w 1753040"/>
                <a:gd name="connsiteY74" fmla="*/ 2072277 h 2085543"/>
                <a:gd name="connsiteX75" fmla="*/ 981138 w 1753040"/>
                <a:gd name="connsiteY75" fmla="*/ 2060870 h 2085543"/>
                <a:gd name="connsiteX76" fmla="*/ 996348 w 1753040"/>
                <a:gd name="connsiteY76" fmla="*/ 2057068 h 2085543"/>
                <a:gd name="connsiteX77" fmla="*/ 1026768 w 1753040"/>
                <a:gd name="connsiteY77" fmla="*/ 2045661 h 2085543"/>
                <a:gd name="connsiteX78" fmla="*/ 1068595 w 1753040"/>
                <a:gd name="connsiteY78" fmla="*/ 2038056 h 2085543"/>
                <a:gd name="connsiteX79" fmla="*/ 1083805 w 1753040"/>
                <a:gd name="connsiteY79" fmla="*/ 2026649 h 2085543"/>
                <a:gd name="connsiteX80" fmla="*/ 1099015 w 1753040"/>
                <a:gd name="connsiteY80" fmla="*/ 2019044 h 2085543"/>
                <a:gd name="connsiteX81" fmla="*/ 1110422 w 1753040"/>
                <a:gd name="connsiteY81" fmla="*/ 2007637 h 2085543"/>
                <a:gd name="connsiteX82" fmla="*/ 1148447 w 1753040"/>
                <a:gd name="connsiteY82" fmla="*/ 1984823 h 2085543"/>
                <a:gd name="connsiteX83" fmla="*/ 1175064 w 1753040"/>
                <a:gd name="connsiteY83" fmla="*/ 1965811 h 2085543"/>
                <a:gd name="connsiteX84" fmla="*/ 1186472 w 1753040"/>
                <a:gd name="connsiteY84" fmla="*/ 1962009 h 2085543"/>
                <a:gd name="connsiteX85" fmla="*/ 1209287 w 1753040"/>
                <a:gd name="connsiteY85" fmla="*/ 1950602 h 2085543"/>
                <a:gd name="connsiteX86" fmla="*/ 1235904 w 1753040"/>
                <a:gd name="connsiteY86" fmla="*/ 1923986 h 2085543"/>
                <a:gd name="connsiteX87" fmla="*/ 1266324 w 1753040"/>
                <a:gd name="connsiteY87" fmla="*/ 1912579 h 2085543"/>
                <a:gd name="connsiteX88" fmla="*/ 1304348 w 1753040"/>
                <a:gd name="connsiteY88" fmla="*/ 1878358 h 2085543"/>
                <a:gd name="connsiteX89" fmla="*/ 1323361 w 1753040"/>
                <a:gd name="connsiteY89" fmla="*/ 1859346 h 2085543"/>
                <a:gd name="connsiteX90" fmla="*/ 1330966 w 1753040"/>
                <a:gd name="connsiteY90" fmla="*/ 1847939 h 2085543"/>
                <a:gd name="connsiteX91" fmla="*/ 1407015 w 1753040"/>
                <a:gd name="connsiteY91" fmla="*/ 1779497 h 2085543"/>
                <a:gd name="connsiteX92" fmla="*/ 1460250 w 1753040"/>
                <a:gd name="connsiteY92" fmla="*/ 1722462 h 2085543"/>
                <a:gd name="connsiteX93" fmla="*/ 1483065 w 1753040"/>
                <a:gd name="connsiteY93" fmla="*/ 1695845 h 2085543"/>
                <a:gd name="connsiteX94" fmla="*/ 1540102 w 1753040"/>
                <a:gd name="connsiteY94" fmla="*/ 1654019 h 2085543"/>
                <a:gd name="connsiteX95" fmla="*/ 1566719 w 1753040"/>
                <a:gd name="connsiteY95" fmla="*/ 1623601 h 2085543"/>
                <a:gd name="connsiteX96" fmla="*/ 1627559 w 1753040"/>
                <a:gd name="connsiteY96" fmla="*/ 1558961 h 2085543"/>
                <a:gd name="connsiteX97" fmla="*/ 1642769 w 1753040"/>
                <a:gd name="connsiteY97" fmla="*/ 1517135 h 2085543"/>
                <a:gd name="connsiteX98" fmla="*/ 1654176 w 1753040"/>
                <a:gd name="connsiteY98" fmla="*/ 1501926 h 2085543"/>
                <a:gd name="connsiteX99" fmla="*/ 1696003 w 1753040"/>
                <a:gd name="connsiteY99" fmla="*/ 1433484 h 2085543"/>
                <a:gd name="connsiteX100" fmla="*/ 1726423 w 1753040"/>
                <a:gd name="connsiteY100" fmla="*/ 1380251 h 2085543"/>
                <a:gd name="connsiteX101" fmla="*/ 1745435 w 1753040"/>
                <a:gd name="connsiteY101" fmla="*/ 1323216 h 2085543"/>
                <a:gd name="connsiteX102" fmla="*/ 1753040 w 1753040"/>
                <a:gd name="connsiteY102" fmla="*/ 1269983 h 2085543"/>
                <a:gd name="connsiteX103" fmla="*/ 1749238 w 1753040"/>
                <a:gd name="connsiteY103" fmla="*/ 825109 h 2085543"/>
                <a:gd name="connsiteX104" fmla="*/ 1745435 w 1753040"/>
                <a:gd name="connsiteY104" fmla="*/ 813702 h 2085543"/>
                <a:gd name="connsiteX105" fmla="*/ 1726423 w 1753040"/>
                <a:gd name="connsiteY105" fmla="*/ 787085 h 2085543"/>
                <a:gd name="connsiteX106" fmla="*/ 1715016 w 1753040"/>
                <a:gd name="connsiteY106" fmla="*/ 764271 h 2085543"/>
                <a:gd name="connsiteX107" fmla="*/ 1707411 w 1753040"/>
                <a:gd name="connsiteY107" fmla="*/ 752864 h 2085543"/>
                <a:gd name="connsiteX108" fmla="*/ 1680793 w 1753040"/>
                <a:gd name="connsiteY108" fmla="*/ 703434 h 2085543"/>
                <a:gd name="connsiteX109" fmla="*/ 1657979 w 1753040"/>
                <a:gd name="connsiteY109" fmla="*/ 665410 h 2085543"/>
                <a:gd name="connsiteX110" fmla="*/ 1650374 w 1753040"/>
                <a:gd name="connsiteY110" fmla="*/ 650201 h 2085543"/>
                <a:gd name="connsiteX111" fmla="*/ 1612349 w 1753040"/>
                <a:gd name="connsiteY111" fmla="*/ 612178 h 2085543"/>
                <a:gd name="connsiteX112" fmla="*/ 1597139 w 1753040"/>
                <a:gd name="connsiteY112" fmla="*/ 600771 h 2085543"/>
                <a:gd name="connsiteX113" fmla="*/ 1585732 w 1753040"/>
                <a:gd name="connsiteY113" fmla="*/ 585561 h 2085543"/>
                <a:gd name="connsiteX114" fmla="*/ 1532497 w 1753040"/>
                <a:gd name="connsiteY114" fmla="*/ 532328 h 2085543"/>
                <a:gd name="connsiteX115" fmla="*/ 1517287 w 1753040"/>
                <a:gd name="connsiteY115" fmla="*/ 520921 h 2085543"/>
                <a:gd name="connsiteX116" fmla="*/ 1452645 w 1753040"/>
                <a:gd name="connsiteY116" fmla="*/ 452479 h 2085543"/>
                <a:gd name="connsiteX117" fmla="*/ 1422225 w 1753040"/>
                <a:gd name="connsiteY117" fmla="*/ 414456 h 2085543"/>
                <a:gd name="connsiteX118" fmla="*/ 1395608 w 1753040"/>
                <a:gd name="connsiteY118" fmla="*/ 391642 h 2085543"/>
                <a:gd name="connsiteX119" fmla="*/ 1372793 w 1753040"/>
                <a:gd name="connsiteY119" fmla="*/ 365025 h 2085543"/>
                <a:gd name="connsiteX120" fmla="*/ 1361386 w 1753040"/>
                <a:gd name="connsiteY120" fmla="*/ 346014 h 2085543"/>
                <a:gd name="connsiteX121" fmla="*/ 1349978 w 1753040"/>
                <a:gd name="connsiteY121" fmla="*/ 330804 h 2085543"/>
                <a:gd name="connsiteX122" fmla="*/ 1342373 w 1753040"/>
                <a:gd name="connsiteY122" fmla="*/ 307990 h 2085543"/>
                <a:gd name="connsiteX123" fmla="*/ 1323361 w 1753040"/>
                <a:gd name="connsiteY123" fmla="*/ 285176 h 2085543"/>
                <a:gd name="connsiteX124" fmla="*/ 1296743 w 1753040"/>
                <a:gd name="connsiteY124" fmla="*/ 262362 h 2085543"/>
                <a:gd name="connsiteX125" fmla="*/ 1281534 w 1753040"/>
                <a:gd name="connsiteY125" fmla="*/ 235746 h 2085543"/>
                <a:gd name="connsiteX126" fmla="*/ 1228299 w 1753040"/>
                <a:gd name="connsiteY126" fmla="*/ 197722 h 2085543"/>
                <a:gd name="connsiteX127" fmla="*/ 1213089 w 1753040"/>
                <a:gd name="connsiteY127" fmla="*/ 174908 h 2085543"/>
                <a:gd name="connsiteX128" fmla="*/ 1205484 w 1753040"/>
                <a:gd name="connsiteY128" fmla="*/ 155896 h 2085543"/>
                <a:gd name="connsiteX129" fmla="*/ 1186472 w 1753040"/>
                <a:gd name="connsiteY129" fmla="*/ 140687 h 2085543"/>
                <a:gd name="connsiteX130" fmla="*/ 1175064 w 1753040"/>
                <a:gd name="connsiteY130" fmla="*/ 125478 h 2085543"/>
                <a:gd name="connsiteX131" fmla="*/ 1137040 w 1753040"/>
                <a:gd name="connsiteY131" fmla="*/ 95059 h 2085543"/>
                <a:gd name="connsiteX132" fmla="*/ 1129435 w 1753040"/>
                <a:gd name="connsiteY132" fmla="*/ 83652 h 2085543"/>
                <a:gd name="connsiteX133" fmla="*/ 1118027 w 1753040"/>
                <a:gd name="connsiteY133" fmla="*/ 76047 h 2085543"/>
                <a:gd name="connsiteX134" fmla="*/ 1099015 w 1753040"/>
                <a:gd name="connsiteY134" fmla="*/ 60838 h 2085543"/>
                <a:gd name="connsiteX135" fmla="*/ 1087607 w 1753040"/>
                <a:gd name="connsiteY135" fmla="*/ 57036 h 2085543"/>
                <a:gd name="connsiteX136" fmla="*/ 1072397 w 1753040"/>
                <a:gd name="connsiteY136" fmla="*/ 49431 h 2085543"/>
                <a:gd name="connsiteX137" fmla="*/ 1038175 w 1753040"/>
                <a:gd name="connsiteY137" fmla="*/ 45629 h 2085543"/>
                <a:gd name="connsiteX138" fmla="*/ 996348 w 1753040"/>
                <a:gd name="connsiteY138" fmla="*/ 30419 h 2085543"/>
                <a:gd name="connsiteX139" fmla="*/ 905089 w 1753040"/>
                <a:gd name="connsiteY139" fmla="*/ 26617 h 208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753040" h="2085543">
                  <a:moveTo>
                    <a:pt x="905089" y="26617"/>
                  </a:moveTo>
                  <a:lnTo>
                    <a:pt x="905089" y="26617"/>
                  </a:lnTo>
                  <a:cubicBezTo>
                    <a:pt x="882274" y="21547"/>
                    <a:pt x="859259" y="17306"/>
                    <a:pt x="836644" y="11407"/>
                  </a:cubicBezTo>
                  <a:cubicBezTo>
                    <a:pt x="771817" y="-5504"/>
                    <a:pt x="868030" y="12204"/>
                    <a:pt x="794817" y="0"/>
                  </a:cubicBezTo>
                  <a:lnTo>
                    <a:pt x="669335" y="3803"/>
                  </a:lnTo>
                  <a:cubicBezTo>
                    <a:pt x="615042" y="5742"/>
                    <a:pt x="559734" y="6917"/>
                    <a:pt x="505829" y="15210"/>
                  </a:cubicBezTo>
                  <a:cubicBezTo>
                    <a:pt x="499441" y="16193"/>
                    <a:pt x="493154" y="17745"/>
                    <a:pt x="486816" y="19012"/>
                  </a:cubicBezTo>
                  <a:cubicBezTo>
                    <a:pt x="481746" y="21547"/>
                    <a:pt x="477075" y="25126"/>
                    <a:pt x="471607" y="26617"/>
                  </a:cubicBezTo>
                  <a:cubicBezTo>
                    <a:pt x="442744" y="34488"/>
                    <a:pt x="452721" y="26019"/>
                    <a:pt x="433582" y="34221"/>
                  </a:cubicBezTo>
                  <a:cubicBezTo>
                    <a:pt x="406982" y="45621"/>
                    <a:pt x="427714" y="38155"/>
                    <a:pt x="399360" y="60838"/>
                  </a:cubicBezTo>
                  <a:cubicBezTo>
                    <a:pt x="393589" y="65455"/>
                    <a:pt x="386904" y="68835"/>
                    <a:pt x="380347" y="72245"/>
                  </a:cubicBezTo>
                  <a:cubicBezTo>
                    <a:pt x="297469" y="115340"/>
                    <a:pt x="309060" y="101136"/>
                    <a:pt x="235853" y="159699"/>
                  </a:cubicBezTo>
                  <a:cubicBezTo>
                    <a:pt x="229516" y="164769"/>
                    <a:pt x="222580" y="169170"/>
                    <a:pt x="216841" y="174908"/>
                  </a:cubicBezTo>
                  <a:cubicBezTo>
                    <a:pt x="207314" y="184435"/>
                    <a:pt x="200489" y="196601"/>
                    <a:pt x="190223" y="205327"/>
                  </a:cubicBezTo>
                  <a:cubicBezTo>
                    <a:pt x="174953" y="218306"/>
                    <a:pt x="156610" y="227244"/>
                    <a:pt x="140791" y="239548"/>
                  </a:cubicBezTo>
                  <a:cubicBezTo>
                    <a:pt x="119220" y="256325"/>
                    <a:pt x="125798" y="256139"/>
                    <a:pt x="110371" y="273769"/>
                  </a:cubicBezTo>
                  <a:cubicBezTo>
                    <a:pt x="97839" y="288091"/>
                    <a:pt x="94571" y="289421"/>
                    <a:pt x="79952" y="300385"/>
                  </a:cubicBezTo>
                  <a:cubicBezTo>
                    <a:pt x="52228" y="341971"/>
                    <a:pt x="76552" y="303442"/>
                    <a:pt x="49532" y="353618"/>
                  </a:cubicBezTo>
                  <a:cubicBezTo>
                    <a:pt x="46028" y="360125"/>
                    <a:pt x="41602" y="366109"/>
                    <a:pt x="38124" y="372630"/>
                  </a:cubicBezTo>
                  <a:cubicBezTo>
                    <a:pt x="31455" y="385133"/>
                    <a:pt x="25449" y="397979"/>
                    <a:pt x="19112" y="410653"/>
                  </a:cubicBezTo>
                  <a:cubicBezTo>
                    <a:pt x="16577" y="422060"/>
                    <a:pt x="13694" y="433395"/>
                    <a:pt x="11507" y="444874"/>
                  </a:cubicBezTo>
                  <a:cubicBezTo>
                    <a:pt x="8622" y="460021"/>
                    <a:pt x="6582" y="475318"/>
                    <a:pt x="3902" y="490503"/>
                  </a:cubicBezTo>
                  <a:cubicBezTo>
                    <a:pt x="2779" y="496867"/>
                    <a:pt x="1367" y="503177"/>
                    <a:pt x="100" y="509514"/>
                  </a:cubicBezTo>
                  <a:cubicBezTo>
                    <a:pt x="1367" y="545003"/>
                    <a:pt x="-2699" y="581088"/>
                    <a:pt x="3902" y="615980"/>
                  </a:cubicBezTo>
                  <a:cubicBezTo>
                    <a:pt x="10277" y="649677"/>
                    <a:pt x="24974" y="644655"/>
                    <a:pt x="41927" y="661608"/>
                  </a:cubicBezTo>
                  <a:cubicBezTo>
                    <a:pt x="46408" y="666089"/>
                    <a:pt x="48853" y="672336"/>
                    <a:pt x="53334" y="676817"/>
                  </a:cubicBezTo>
                  <a:cubicBezTo>
                    <a:pt x="56566" y="680049"/>
                    <a:pt x="61134" y="681616"/>
                    <a:pt x="64742" y="684422"/>
                  </a:cubicBezTo>
                  <a:cubicBezTo>
                    <a:pt x="72556" y="690500"/>
                    <a:pt x="80199" y="696812"/>
                    <a:pt x="87557" y="703434"/>
                  </a:cubicBezTo>
                  <a:cubicBezTo>
                    <a:pt x="92886" y="708230"/>
                    <a:pt x="97323" y="713977"/>
                    <a:pt x="102767" y="718643"/>
                  </a:cubicBezTo>
                  <a:cubicBezTo>
                    <a:pt x="115091" y="729206"/>
                    <a:pt x="128620" y="738323"/>
                    <a:pt x="140791" y="749062"/>
                  </a:cubicBezTo>
                  <a:cubicBezTo>
                    <a:pt x="189015" y="791611"/>
                    <a:pt x="151231" y="759856"/>
                    <a:pt x="178816" y="790888"/>
                  </a:cubicBezTo>
                  <a:cubicBezTo>
                    <a:pt x="224761" y="842575"/>
                    <a:pt x="171637" y="779906"/>
                    <a:pt x="216841" y="825109"/>
                  </a:cubicBezTo>
                  <a:cubicBezTo>
                    <a:pt x="223841" y="832109"/>
                    <a:pt x="228853" y="840923"/>
                    <a:pt x="235853" y="847923"/>
                  </a:cubicBezTo>
                  <a:cubicBezTo>
                    <a:pt x="244116" y="856186"/>
                    <a:pt x="253927" y="862764"/>
                    <a:pt x="262470" y="870737"/>
                  </a:cubicBezTo>
                  <a:cubicBezTo>
                    <a:pt x="272953" y="880521"/>
                    <a:pt x="292890" y="901156"/>
                    <a:pt x="292890" y="901156"/>
                  </a:cubicBezTo>
                  <a:cubicBezTo>
                    <a:pt x="304006" y="934497"/>
                    <a:pt x="284834" y="882659"/>
                    <a:pt x="311903" y="927772"/>
                  </a:cubicBezTo>
                  <a:cubicBezTo>
                    <a:pt x="316027" y="934646"/>
                    <a:pt x="319508" y="950586"/>
                    <a:pt x="319508" y="950586"/>
                  </a:cubicBezTo>
                  <a:cubicBezTo>
                    <a:pt x="318240" y="1000016"/>
                    <a:pt x="317950" y="1049481"/>
                    <a:pt x="315705" y="1098877"/>
                  </a:cubicBezTo>
                  <a:cubicBezTo>
                    <a:pt x="315078" y="1112675"/>
                    <a:pt x="311491" y="1117429"/>
                    <a:pt x="308100" y="1129296"/>
                  </a:cubicBezTo>
                  <a:cubicBezTo>
                    <a:pt x="306664" y="1134321"/>
                    <a:pt x="305432" y="1139404"/>
                    <a:pt x="304298" y="1144506"/>
                  </a:cubicBezTo>
                  <a:cubicBezTo>
                    <a:pt x="302896" y="1150815"/>
                    <a:pt x="302196" y="1157282"/>
                    <a:pt x="300495" y="1163517"/>
                  </a:cubicBezTo>
                  <a:cubicBezTo>
                    <a:pt x="291169" y="1197707"/>
                    <a:pt x="295494" y="1174715"/>
                    <a:pt x="285285" y="1205343"/>
                  </a:cubicBezTo>
                  <a:cubicBezTo>
                    <a:pt x="280167" y="1220696"/>
                    <a:pt x="282197" y="1223004"/>
                    <a:pt x="277680" y="1239564"/>
                  </a:cubicBezTo>
                  <a:cubicBezTo>
                    <a:pt x="275571" y="1247298"/>
                    <a:pt x="272610" y="1254773"/>
                    <a:pt x="270075" y="1262378"/>
                  </a:cubicBezTo>
                  <a:lnTo>
                    <a:pt x="262470" y="1285192"/>
                  </a:lnTo>
                  <a:cubicBezTo>
                    <a:pt x="261203" y="1288994"/>
                    <a:pt x="259640" y="1292711"/>
                    <a:pt x="258668" y="1296599"/>
                  </a:cubicBezTo>
                  <a:cubicBezTo>
                    <a:pt x="256133" y="1306739"/>
                    <a:pt x="255737" y="1317670"/>
                    <a:pt x="251063" y="1327018"/>
                  </a:cubicBezTo>
                  <a:cubicBezTo>
                    <a:pt x="247261" y="1334623"/>
                    <a:pt x="243174" y="1342092"/>
                    <a:pt x="239656" y="1349832"/>
                  </a:cubicBezTo>
                  <a:cubicBezTo>
                    <a:pt x="236832" y="1356046"/>
                    <a:pt x="234448" y="1362453"/>
                    <a:pt x="232051" y="1368844"/>
                  </a:cubicBezTo>
                  <a:cubicBezTo>
                    <a:pt x="230644" y="1372597"/>
                    <a:pt x="229876" y="1376588"/>
                    <a:pt x="228248" y="1380251"/>
                  </a:cubicBezTo>
                  <a:cubicBezTo>
                    <a:pt x="224795" y="1388020"/>
                    <a:pt x="220970" y="1395633"/>
                    <a:pt x="216841" y="1403065"/>
                  </a:cubicBezTo>
                  <a:cubicBezTo>
                    <a:pt x="214622" y="1407060"/>
                    <a:pt x="211151" y="1410323"/>
                    <a:pt x="209236" y="1414472"/>
                  </a:cubicBezTo>
                  <a:cubicBezTo>
                    <a:pt x="203515" y="1426866"/>
                    <a:pt x="197776" y="1439369"/>
                    <a:pt x="194026" y="1452495"/>
                  </a:cubicBezTo>
                  <a:cubicBezTo>
                    <a:pt x="191491" y="1461367"/>
                    <a:pt x="190056" y="1470631"/>
                    <a:pt x="186421" y="1479112"/>
                  </a:cubicBezTo>
                  <a:cubicBezTo>
                    <a:pt x="182396" y="1488504"/>
                    <a:pt x="175781" y="1496588"/>
                    <a:pt x="171211" y="1505728"/>
                  </a:cubicBezTo>
                  <a:cubicBezTo>
                    <a:pt x="156695" y="1534760"/>
                    <a:pt x="183587" y="1495567"/>
                    <a:pt x="156001" y="1532344"/>
                  </a:cubicBezTo>
                  <a:cubicBezTo>
                    <a:pt x="148434" y="1562616"/>
                    <a:pt x="155854" y="1531214"/>
                    <a:pt x="148396" y="1570368"/>
                  </a:cubicBezTo>
                  <a:cubicBezTo>
                    <a:pt x="144768" y="1589414"/>
                    <a:pt x="140457" y="1608328"/>
                    <a:pt x="136989" y="1627403"/>
                  </a:cubicBezTo>
                  <a:cubicBezTo>
                    <a:pt x="134454" y="1641345"/>
                    <a:pt x="132353" y="1655373"/>
                    <a:pt x="129384" y="1669229"/>
                  </a:cubicBezTo>
                  <a:cubicBezTo>
                    <a:pt x="126836" y="1681117"/>
                    <a:pt x="123063" y="1683976"/>
                    <a:pt x="117976" y="1695845"/>
                  </a:cubicBezTo>
                  <a:cubicBezTo>
                    <a:pt x="116397" y="1699529"/>
                    <a:pt x="115441" y="1703450"/>
                    <a:pt x="114174" y="1707252"/>
                  </a:cubicBezTo>
                  <a:cubicBezTo>
                    <a:pt x="109587" y="1803568"/>
                    <a:pt x="107793" y="1797115"/>
                    <a:pt x="114174" y="1908776"/>
                  </a:cubicBezTo>
                  <a:cubicBezTo>
                    <a:pt x="114791" y="1919568"/>
                    <a:pt x="121032" y="1922493"/>
                    <a:pt x="125581" y="1931590"/>
                  </a:cubicBezTo>
                  <a:cubicBezTo>
                    <a:pt x="129898" y="1940224"/>
                    <a:pt x="132023" y="1949930"/>
                    <a:pt x="136989" y="1958207"/>
                  </a:cubicBezTo>
                  <a:cubicBezTo>
                    <a:pt x="139756" y="1962818"/>
                    <a:pt x="144896" y="1965531"/>
                    <a:pt x="148396" y="1969614"/>
                  </a:cubicBezTo>
                  <a:cubicBezTo>
                    <a:pt x="152520" y="1974426"/>
                    <a:pt x="155067" y="1980613"/>
                    <a:pt x="159804" y="1984823"/>
                  </a:cubicBezTo>
                  <a:cubicBezTo>
                    <a:pt x="172706" y="1996291"/>
                    <a:pt x="179757" y="1999759"/>
                    <a:pt x="194026" y="2003835"/>
                  </a:cubicBezTo>
                  <a:cubicBezTo>
                    <a:pt x="199051" y="2005271"/>
                    <a:pt x="204343" y="2005802"/>
                    <a:pt x="209236" y="2007637"/>
                  </a:cubicBezTo>
                  <a:cubicBezTo>
                    <a:pt x="224664" y="2013422"/>
                    <a:pt x="240128" y="2019280"/>
                    <a:pt x="254866" y="2026649"/>
                  </a:cubicBezTo>
                  <a:cubicBezTo>
                    <a:pt x="290850" y="2044640"/>
                    <a:pt x="281007" y="2043054"/>
                    <a:pt x="323310" y="2049463"/>
                  </a:cubicBezTo>
                  <a:cubicBezTo>
                    <a:pt x="352378" y="2053867"/>
                    <a:pt x="381615" y="2057068"/>
                    <a:pt x="410767" y="2060870"/>
                  </a:cubicBezTo>
                  <a:cubicBezTo>
                    <a:pt x="429779" y="2065940"/>
                    <a:pt x="448356" y="2073087"/>
                    <a:pt x="467804" y="2076079"/>
                  </a:cubicBezTo>
                  <a:cubicBezTo>
                    <a:pt x="588442" y="2094638"/>
                    <a:pt x="886040" y="2080243"/>
                    <a:pt x="920299" y="2079882"/>
                  </a:cubicBezTo>
                  <a:cubicBezTo>
                    <a:pt x="924101" y="2078614"/>
                    <a:pt x="927776" y="2076865"/>
                    <a:pt x="931706" y="2076079"/>
                  </a:cubicBezTo>
                  <a:cubicBezTo>
                    <a:pt x="940494" y="2074321"/>
                    <a:pt x="949757" y="2074913"/>
                    <a:pt x="958323" y="2072277"/>
                  </a:cubicBezTo>
                  <a:cubicBezTo>
                    <a:pt x="966450" y="2069777"/>
                    <a:pt x="973243" y="2064028"/>
                    <a:pt x="981138" y="2060870"/>
                  </a:cubicBezTo>
                  <a:cubicBezTo>
                    <a:pt x="985990" y="2058929"/>
                    <a:pt x="991390" y="2058721"/>
                    <a:pt x="996348" y="2057068"/>
                  </a:cubicBezTo>
                  <a:cubicBezTo>
                    <a:pt x="1006622" y="2053644"/>
                    <a:pt x="1016417" y="2048846"/>
                    <a:pt x="1026768" y="2045661"/>
                  </a:cubicBezTo>
                  <a:cubicBezTo>
                    <a:pt x="1033058" y="2043726"/>
                    <a:pt x="1063601" y="2038888"/>
                    <a:pt x="1068595" y="2038056"/>
                  </a:cubicBezTo>
                  <a:cubicBezTo>
                    <a:pt x="1073665" y="2034254"/>
                    <a:pt x="1078431" y="2030008"/>
                    <a:pt x="1083805" y="2026649"/>
                  </a:cubicBezTo>
                  <a:cubicBezTo>
                    <a:pt x="1088612" y="2023645"/>
                    <a:pt x="1094402" y="2022339"/>
                    <a:pt x="1099015" y="2019044"/>
                  </a:cubicBezTo>
                  <a:cubicBezTo>
                    <a:pt x="1103391" y="2015919"/>
                    <a:pt x="1106177" y="2010938"/>
                    <a:pt x="1110422" y="2007637"/>
                  </a:cubicBezTo>
                  <a:cubicBezTo>
                    <a:pt x="1152681" y="1974770"/>
                    <a:pt x="1115928" y="2005517"/>
                    <a:pt x="1148447" y="1984823"/>
                  </a:cubicBezTo>
                  <a:cubicBezTo>
                    <a:pt x="1157646" y="1978969"/>
                    <a:pt x="1165714" y="1971420"/>
                    <a:pt x="1175064" y="1965811"/>
                  </a:cubicBezTo>
                  <a:cubicBezTo>
                    <a:pt x="1178501" y="1963749"/>
                    <a:pt x="1182809" y="1963637"/>
                    <a:pt x="1186472" y="1962009"/>
                  </a:cubicBezTo>
                  <a:cubicBezTo>
                    <a:pt x="1194242" y="1958556"/>
                    <a:pt x="1201682" y="1954404"/>
                    <a:pt x="1209287" y="1950602"/>
                  </a:cubicBezTo>
                  <a:cubicBezTo>
                    <a:pt x="1218159" y="1941730"/>
                    <a:pt x="1225464" y="1930946"/>
                    <a:pt x="1235904" y="1923986"/>
                  </a:cubicBezTo>
                  <a:cubicBezTo>
                    <a:pt x="1244915" y="1917979"/>
                    <a:pt x="1257512" y="1918873"/>
                    <a:pt x="1266324" y="1912579"/>
                  </a:cubicBezTo>
                  <a:cubicBezTo>
                    <a:pt x="1348776" y="1853686"/>
                    <a:pt x="1251550" y="1904755"/>
                    <a:pt x="1304348" y="1878358"/>
                  </a:cubicBezTo>
                  <a:cubicBezTo>
                    <a:pt x="1310686" y="1872021"/>
                    <a:pt x="1317459" y="1866091"/>
                    <a:pt x="1323361" y="1859346"/>
                  </a:cubicBezTo>
                  <a:cubicBezTo>
                    <a:pt x="1326370" y="1855907"/>
                    <a:pt x="1327866" y="1851297"/>
                    <a:pt x="1330966" y="1847939"/>
                  </a:cubicBezTo>
                  <a:cubicBezTo>
                    <a:pt x="1365912" y="1810081"/>
                    <a:pt x="1368173" y="1810568"/>
                    <a:pt x="1407015" y="1779497"/>
                  </a:cubicBezTo>
                  <a:cubicBezTo>
                    <a:pt x="1430648" y="1740112"/>
                    <a:pt x="1406504" y="1776207"/>
                    <a:pt x="1460250" y="1722462"/>
                  </a:cubicBezTo>
                  <a:cubicBezTo>
                    <a:pt x="1468513" y="1714199"/>
                    <a:pt x="1474193" y="1703450"/>
                    <a:pt x="1483065" y="1695845"/>
                  </a:cubicBezTo>
                  <a:cubicBezTo>
                    <a:pt x="1500966" y="1680502"/>
                    <a:pt x="1522259" y="1669429"/>
                    <a:pt x="1540102" y="1654019"/>
                  </a:cubicBezTo>
                  <a:cubicBezTo>
                    <a:pt x="1550299" y="1645213"/>
                    <a:pt x="1557468" y="1633396"/>
                    <a:pt x="1566719" y="1623601"/>
                  </a:cubicBezTo>
                  <a:cubicBezTo>
                    <a:pt x="1638256" y="1547858"/>
                    <a:pt x="1576618" y="1618389"/>
                    <a:pt x="1627559" y="1558961"/>
                  </a:cubicBezTo>
                  <a:cubicBezTo>
                    <a:pt x="1632629" y="1545019"/>
                    <a:pt x="1636495" y="1530578"/>
                    <a:pt x="1642769" y="1517135"/>
                  </a:cubicBezTo>
                  <a:cubicBezTo>
                    <a:pt x="1645449" y="1511392"/>
                    <a:pt x="1650774" y="1507272"/>
                    <a:pt x="1654176" y="1501926"/>
                  </a:cubicBezTo>
                  <a:cubicBezTo>
                    <a:pt x="1668531" y="1479369"/>
                    <a:pt x="1682127" y="1456338"/>
                    <a:pt x="1696003" y="1433484"/>
                  </a:cubicBezTo>
                  <a:cubicBezTo>
                    <a:pt x="1699409" y="1427875"/>
                    <a:pt x="1720769" y="1394387"/>
                    <a:pt x="1726423" y="1380251"/>
                  </a:cubicBezTo>
                  <a:cubicBezTo>
                    <a:pt x="1730203" y="1370803"/>
                    <a:pt x="1742691" y="1339683"/>
                    <a:pt x="1745435" y="1323216"/>
                  </a:cubicBezTo>
                  <a:cubicBezTo>
                    <a:pt x="1748382" y="1305535"/>
                    <a:pt x="1750505" y="1287727"/>
                    <a:pt x="1753040" y="1269983"/>
                  </a:cubicBezTo>
                  <a:cubicBezTo>
                    <a:pt x="1751773" y="1121692"/>
                    <a:pt x="1751709" y="973385"/>
                    <a:pt x="1749238" y="825109"/>
                  </a:cubicBezTo>
                  <a:cubicBezTo>
                    <a:pt x="1749171" y="821101"/>
                    <a:pt x="1747497" y="817139"/>
                    <a:pt x="1745435" y="813702"/>
                  </a:cubicBezTo>
                  <a:cubicBezTo>
                    <a:pt x="1739825" y="804353"/>
                    <a:pt x="1732137" y="796371"/>
                    <a:pt x="1726423" y="787085"/>
                  </a:cubicBezTo>
                  <a:cubicBezTo>
                    <a:pt x="1721967" y="779844"/>
                    <a:pt x="1719145" y="771703"/>
                    <a:pt x="1715016" y="764271"/>
                  </a:cubicBezTo>
                  <a:cubicBezTo>
                    <a:pt x="1712797" y="760276"/>
                    <a:pt x="1709211" y="757064"/>
                    <a:pt x="1707411" y="752864"/>
                  </a:cubicBezTo>
                  <a:cubicBezTo>
                    <a:pt x="1686446" y="703948"/>
                    <a:pt x="1705837" y="720127"/>
                    <a:pt x="1680793" y="703434"/>
                  </a:cubicBezTo>
                  <a:cubicBezTo>
                    <a:pt x="1673188" y="690759"/>
                    <a:pt x="1665312" y="678243"/>
                    <a:pt x="1657979" y="665410"/>
                  </a:cubicBezTo>
                  <a:cubicBezTo>
                    <a:pt x="1655167" y="660489"/>
                    <a:pt x="1654063" y="654504"/>
                    <a:pt x="1650374" y="650201"/>
                  </a:cubicBezTo>
                  <a:cubicBezTo>
                    <a:pt x="1638708" y="636592"/>
                    <a:pt x="1626689" y="622933"/>
                    <a:pt x="1612349" y="612178"/>
                  </a:cubicBezTo>
                  <a:cubicBezTo>
                    <a:pt x="1607279" y="608376"/>
                    <a:pt x="1601620" y="605252"/>
                    <a:pt x="1597139" y="600771"/>
                  </a:cubicBezTo>
                  <a:cubicBezTo>
                    <a:pt x="1592658" y="596290"/>
                    <a:pt x="1590083" y="590168"/>
                    <a:pt x="1585732" y="585561"/>
                  </a:cubicBezTo>
                  <a:cubicBezTo>
                    <a:pt x="1568501" y="567317"/>
                    <a:pt x="1552573" y="547384"/>
                    <a:pt x="1532497" y="532328"/>
                  </a:cubicBezTo>
                  <a:cubicBezTo>
                    <a:pt x="1527427" y="528526"/>
                    <a:pt x="1521768" y="525402"/>
                    <a:pt x="1517287" y="520921"/>
                  </a:cubicBezTo>
                  <a:cubicBezTo>
                    <a:pt x="1495097" y="498732"/>
                    <a:pt x="1472249" y="476983"/>
                    <a:pt x="1452645" y="452479"/>
                  </a:cubicBezTo>
                  <a:cubicBezTo>
                    <a:pt x="1442505" y="439805"/>
                    <a:pt x="1433327" y="426297"/>
                    <a:pt x="1422225" y="414456"/>
                  </a:cubicBezTo>
                  <a:cubicBezTo>
                    <a:pt x="1414233" y="405931"/>
                    <a:pt x="1403871" y="399905"/>
                    <a:pt x="1395608" y="391642"/>
                  </a:cubicBezTo>
                  <a:cubicBezTo>
                    <a:pt x="1387345" y="383379"/>
                    <a:pt x="1379805" y="374373"/>
                    <a:pt x="1372793" y="365025"/>
                  </a:cubicBezTo>
                  <a:cubicBezTo>
                    <a:pt x="1368359" y="359113"/>
                    <a:pt x="1365485" y="352163"/>
                    <a:pt x="1361386" y="346014"/>
                  </a:cubicBezTo>
                  <a:cubicBezTo>
                    <a:pt x="1357870" y="340741"/>
                    <a:pt x="1353781" y="335874"/>
                    <a:pt x="1349978" y="330804"/>
                  </a:cubicBezTo>
                  <a:cubicBezTo>
                    <a:pt x="1347443" y="323199"/>
                    <a:pt x="1348041" y="313658"/>
                    <a:pt x="1342373" y="307990"/>
                  </a:cubicBezTo>
                  <a:cubicBezTo>
                    <a:pt x="1309038" y="274655"/>
                    <a:pt x="1349838" y="316947"/>
                    <a:pt x="1323361" y="285176"/>
                  </a:cubicBezTo>
                  <a:cubicBezTo>
                    <a:pt x="1314534" y="274585"/>
                    <a:pt x="1307932" y="270753"/>
                    <a:pt x="1296743" y="262362"/>
                  </a:cubicBezTo>
                  <a:cubicBezTo>
                    <a:pt x="1291673" y="253490"/>
                    <a:pt x="1288963" y="242762"/>
                    <a:pt x="1281534" y="235746"/>
                  </a:cubicBezTo>
                  <a:cubicBezTo>
                    <a:pt x="1265680" y="220773"/>
                    <a:pt x="1228299" y="197722"/>
                    <a:pt x="1228299" y="197722"/>
                  </a:cubicBezTo>
                  <a:cubicBezTo>
                    <a:pt x="1223229" y="190117"/>
                    <a:pt x="1217466" y="182932"/>
                    <a:pt x="1213089" y="174908"/>
                  </a:cubicBezTo>
                  <a:cubicBezTo>
                    <a:pt x="1209820" y="168916"/>
                    <a:pt x="1209675" y="161284"/>
                    <a:pt x="1205484" y="155896"/>
                  </a:cubicBezTo>
                  <a:cubicBezTo>
                    <a:pt x="1200501" y="149490"/>
                    <a:pt x="1192211" y="146425"/>
                    <a:pt x="1186472" y="140687"/>
                  </a:cubicBezTo>
                  <a:cubicBezTo>
                    <a:pt x="1181991" y="136206"/>
                    <a:pt x="1179304" y="130188"/>
                    <a:pt x="1175064" y="125478"/>
                  </a:cubicBezTo>
                  <a:cubicBezTo>
                    <a:pt x="1153117" y="101094"/>
                    <a:pt x="1159298" y="106189"/>
                    <a:pt x="1137040" y="95059"/>
                  </a:cubicBezTo>
                  <a:cubicBezTo>
                    <a:pt x="1134505" y="91257"/>
                    <a:pt x="1132666" y="86883"/>
                    <a:pt x="1129435" y="83652"/>
                  </a:cubicBezTo>
                  <a:cubicBezTo>
                    <a:pt x="1126203" y="80420"/>
                    <a:pt x="1121683" y="78789"/>
                    <a:pt x="1118027" y="76047"/>
                  </a:cubicBezTo>
                  <a:cubicBezTo>
                    <a:pt x="1111534" y="71178"/>
                    <a:pt x="1105897" y="65139"/>
                    <a:pt x="1099015" y="60838"/>
                  </a:cubicBezTo>
                  <a:cubicBezTo>
                    <a:pt x="1095616" y="58714"/>
                    <a:pt x="1091291" y="58615"/>
                    <a:pt x="1087607" y="57036"/>
                  </a:cubicBezTo>
                  <a:cubicBezTo>
                    <a:pt x="1082397" y="54803"/>
                    <a:pt x="1077920" y="50706"/>
                    <a:pt x="1072397" y="49431"/>
                  </a:cubicBezTo>
                  <a:cubicBezTo>
                    <a:pt x="1061213" y="46850"/>
                    <a:pt x="1049582" y="46896"/>
                    <a:pt x="1038175" y="45629"/>
                  </a:cubicBezTo>
                  <a:cubicBezTo>
                    <a:pt x="1031969" y="43147"/>
                    <a:pt x="1001856" y="30669"/>
                    <a:pt x="996348" y="30419"/>
                  </a:cubicBezTo>
                  <a:lnTo>
                    <a:pt x="905089" y="26617"/>
                  </a:lnTo>
                  <a:close/>
                </a:path>
              </a:pathLst>
            </a:custGeom>
            <a:noFill/>
            <a:ln w="19050" cmpd="sng">
              <a:solidFill>
                <a:srgbClr val="000000"/>
              </a:solidFill>
              <a:prstDash val="dash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 120"/>
            <p:cNvSpPr/>
            <p:nvPr/>
          </p:nvSpPr>
          <p:spPr>
            <a:xfrm rot="20496250">
              <a:off x="3228876" y="1828778"/>
              <a:ext cx="1585902" cy="1792540"/>
            </a:xfrm>
            <a:custGeom>
              <a:avLst/>
              <a:gdLst>
                <a:gd name="connsiteX0" fmla="*/ 256890 w 1234530"/>
                <a:gd name="connsiteY0" fmla="*/ 11098 h 1530776"/>
                <a:gd name="connsiteX1" fmla="*/ 256890 w 1234530"/>
                <a:gd name="connsiteY1" fmla="*/ 11098 h 1530776"/>
                <a:gd name="connsiteX2" fmla="*/ 206236 w 1234530"/>
                <a:gd name="connsiteY2" fmla="*/ 14716 h 1530776"/>
                <a:gd name="connsiteX3" fmla="*/ 188145 w 1234530"/>
                <a:gd name="connsiteY3" fmla="*/ 21953 h 1530776"/>
                <a:gd name="connsiteX4" fmla="*/ 177290 w 1234530"/>
                <a:gd name="connsiteY4" fmla="*/ 25571 h 1530776"/>
                <a:gd name="connsiteX5" fmla="*/ 166436 w 1234530"/>
                <a:gd name="connsiteY5" fmla="*/ 32807 h 1530776"/>
                <a:gd name="connsiteX6" fmla="*/ 144727 w 1234530"/>
                <a:gd name="connsiteY6" fmla="*/ 40044 h 1530776"/>
                <a:gd name="connsiteX7" fmla="*/ 137491 w 1234530"/>
                <a:gd name="connsiteY7" fmla="*/ 54517 h 1530776"/>
                <a:gd name="connsiteX8" fmla="*/ 101309 w 1234530"/>
                <a:gd name="connsiteY8" fmla="*/ 83463 h 1530776"/>
                <a:gd name="connsiteX9" fmla="*/ 83218 w 1234530"/>
                <a:gd name="connsiteY9" fmla="*/ 108791 h 1530776"/>
                <a:gd name="connsiteX10" fmla="*/ 61509 w 1234530"/>
                <a:gd name="connsiteY10" fmla="*/ 126883 h 1530776"/>
                <a:gd name="connsiteX11" fmla="*/ 54273 w 1234530"/>
                <a:gd name="connsiteY11" fmla="*/ 148592 h 1530776"/>
                <a:gd name="connsiteX12" fmla="*/ 47037 w 1234530"/>
                <a:gd name="connsiteY12" fmla="*/ 163066 h 1530776"/>
                <a:gd name="connsiteX13" fmla="*/ 43418 w 1234530"/>
                <a:gd name="connsiteY13" fmla="*/ 192012 h 1530776"/>
                <a:gd name="connsiteX14" fmla="*/ 47037 w 1234530"/>
                <a:gd name="connsiteY14" fmla="*/ 318652 h 1530776"/>
                <a:gd name="connsiteX15" fmla="*/ 50655 w 1234530"/>
                <a:gd name="connsiteY15" fmla="*/ 329506 h 1530776"/>
                <a:gd name="connsiteX16" fmla="*/ 54273 w 1234530"/>
                <a:gd name="connsiteY16" fmla="*/ 354834 h 1530776"/>
                <a:gd name="connsiteX17" fmla="*/ 65127 w 1234530"/>
                <a:gd name="connsiteY17" fmla="*/ 372926 h 1530776"/>
                <a:gd name="connsiteX18" fmla="*/ 72364 w 1234530"/>
                <a:gd name="connsiteY18" fmla="*/ 387399 h 1530776"/>
                <a:gd name="connsiteX19" fmla="*/ 90455 w 1234530"/>
                <a:gd name="connsiteY19" fmla="*/ 427200 h 1530776"/>
                <a:gd name="connsiteX20" fmla="*/ 101309 w 1234530"/>
                <a:gd name="connsiteY20" fmla="*/ 445291 h 1530776"/>
                <a:gd name="connsiteX21" fmla="*/ 115782 w 1234530"/>
                <a:gd name="connsiteY21" fmla="*/ 456146 h 1530776"/>
                <a:gd name="connsiteX22" fmla="*/ 180909 w 1234530"/>
                <a:gd name="connsiteY22" fmla="*/ 532130 h 1530776"/>
                <a:gd name="connsiteX23" fmla="*/ 213472 w 1234530"/>
                <a:gd name="connsiteY23" fmla="*/ 564695 h 1530776"/>
                <a:gd name="connsiteX24" fmla="*/ 224326 w 1234530"/>
                <a:gd name="connsiteY24" fmla="*/ 579168 h 1530776"/>
                <a:gd name="connsiteX25" fmla="*/ 231563 w 1234530"/>
                <a:gd name="connsiteY25" fmla="*/ 590023 h 1530776"/>
                <a:gd name="connsiteX26" fmla="*/ 253272 w 1234530"/>
                <a:gd name="connsiteY26" fmla="*/ 615351 h 1530776"/>
                <a:gd name="connsiteX27" fmla="*/ 271363 w 1234530"/>
                <a:gd name="connsiteY27" fmla="*/ 644297 h 1530776"/>
                <a:gd name="connsiteX28" fmla="*/ 282217 w 1234530"/>
                <a:gd name="connsiteY28" fmla="*/ 655152 h 1530776"/>
                <a:gd name="connsiteX29" fmla="*/ 296690 w 1234530"/>
                <a:gd name="connsiteY29" fmla="*/ 673243 h 1530776"/>
                <a:gd name="connsiteX30" fmla="*/ 300308 w 1234530"/>
                <a:gd name="connsiteY30" fmla="*/ 702189 h 1530776"/>
                <a:gd name="connsiteX31" fmla="*/ 303926 w 1234530"/>
                <a:gd name="connsiteY31" fmla="*/ 713044 h 1530776"/>
                <a:gd name="connsiteX32" fmla="*/ 311162 w 1234530"/>
                <a:gd name="connsiteY32" fmla="*/ 749227 h 1530776"/>
                <a:gd name="connsiteX33" fmla="*/ 318399 w 1234530"/>
                <a:gd name="connsiteY33" fmla="*/ 778173 h 1530776"/>
                <a:gd name="connsiteX34" fmla="*/ 314781 w 1234530"/>
                <a:gd name="connsiteY34" fmla="*/ 846921 h 1530776"/>
                <a:gd name="connsiteX35" fmla="*/ 307544 w 1234530"/>
                <a:gd name="connsiteY35" fmla="*/ 857776 h 1530776"/>
                <a:gd name="connsiteX36" fmla="*/ 289453 w 1234530"/>
                <a:gd name="connsiteY36" fmla="*/ 879485 h 1530776"/>
                <a:gd name="connsiteX37" fmla="*/ 278599 w 1234530"/>
                <a:gd name="connsiteY37" fmla="*/ 901195 h 1530776"/>
                <a:gd name="connsiteX38" fmla="*/ 238799 w 1234530"/>
                <a:gd name="connsiteY38" fmla="*/ 948233 h 1530776"/>
                <a:gd name="connsiteX39" fmla="*/ 220708 w 1234530"/>
                <a:gd name="connsiteY39" fmla="*/ 959087 h 1530776"/>
                <a:gd name="connsiteX40" fmla="*/ 209854 w 1234530"/>
                <a:gd name="connsiteY40" fmla="*/ 980797 h 1530776"/>
                <a:gd name="connsiteX41" fmla="*/ 198999 w 1234530"/>
                <a:gd name="connsiteY41" fmla="*/ 995270 h 1530776"/>
                <a:gd name="connsiteX42" fmla="*/ 191763 w 1234530"/>
                <a:gd name="connsiteY42" fmla="*/ 1009743 h 1530776"/>
                <a:gd name="connsiteX43" fmla="*/ 155581 w 1234530"/>
                <a:gd name="connsiteY43" fmla="*/ 1042308 h 1530776"/>
                <a:gd name="connsiteX44" fmla="*/ 133872 w 1234530"/>
                <a:gd name="connsiteY44" fmla="*/ 1067636 h 1530776"/>
                <a:gd name="connsiteX45" fmla="*/ 115782 w 1234530"/>
                <a:gd name="connsiteY45" fmla="*/ 1096582 h 1530776"/>
                <a:gd name="connsiteX46" fmla="*/ 57891 w 1234530"/>
                <a:gd name="connsiteY46" fmla="*/ 1172566 h 1530776"/>
                <a:gd name="connsiteX47" fmla="*/ 47037 w 1234530"/>
                <a:gd name="connsiteY47" fmla="*/ 1183421 h 1530776"/>
                <a:gd name="connsiteX48" fmla="*/ 21709 w 1234530"/>
                <a:gd name="connsiteY48" fmla="*/ 1244932 h 1530776"/>
                <a:gd name="connsiteX49" fmla="*/ 14473 w 1234530"/>
                <a:gd name="connsiteY49" fmla="*/ 1266641 h 1530776"/>
                <a:gd name="connsiteX50" fmla="*/ 7237 w 1234530"/>
                <a:gd name="connsiteY50" fmla="*/ 1277496 h 1530776"/>
                <a:gd name="connsiteX51" fmla="*/ 0 w 1234530"/>
                <a:gd name="connsiteY51" fmla="*/ 1306442 h 1530776"/>
                <a:gd name="connsiteX52" fmla="*/ 10855 w 1234530"/>
                <a:gd name="connsiteY52" fmla="*/ 1375190 h 1530776"/>
                <a:gd name="connsiteX53" fmla="*/ 21709 w 1234530"/>
                <a:gd name="connsiteY53" fmla="*/ 1389663 h 1530776"/>
                <a:gd name="connsiteX54" fmla="*/ 28946 w 1234530"/>
                <a:gd name="connsiteY54" fmla="*/ 1400518 h 1530776"/>
                <a:gd name="connsiteX55" fmla="*/ 47037 w 1234530"/>
                <a:gd name="connsiteY55" fmla="*/ 1414991 h 1530776"/>
                <a:gd name="connsiteX56" fmla="*/ 83218 w 1234530"/>
                <a:gd name="connsiteY56" fmla="*/ 1451174 h 1530776"/>
                <a:gd name="connsiteX57" fmla="*/ 108545 w 1234530"/>
                <a:gd name="connsiteY57" fmla="*/ 1462029 h 1530776"/>
                <a:gd name="connsiteX58" fmla="*/ 155581 w 1234530"/>
                <a:gd name="connsiteY58" fmla="*/ 1480120 h 1530776"/>
                <a:gd name="connsiteX59" fmla="*/ 188145 w 1234530"/>
                <a:gd name="connsiteY59" fmla="*/ 1501830 h 1530776"/>
                <a:gd name="connsiteX60" fmla="*/ 238799 w 1234530"/>
                <a:gd name="connsiteY60" fmla="*/ 1512684 h 1530776"/>
                <a:gd name="connsiteX61" fmla="*/ 300308 w 1234530"/>
                <a:gd name="connsiteY61" fmla="*/ 1527158 h 1530776"/>
                <a:gd name="connsiteX62" fmla="*/ 325635 w 1234530"/>
                <a:gd name="connsiteY62" fmla="*/ 1530776 h 1530776"/>
                <a:gd name="connsiteX63" fmla="*/ 644033 w 1234530"/>
                <a:gd name="connsiteY63" fmla="*/ 1527158 h 1530776"/>
                <a:gd name="connsiteX64" fmla="*/ 669360 w 1234530"/>
                <a:gd name="connsiteY64" fmla="*/ 1519921 h 1530776"/>
                <a:gd name="connsiteX65" fmla="*/ 810469 w 1234530"/>
                <a:gd name="connsiteY65" fmla="*/ 1516303 h 1530776"/>
                <a:gd name="connsiteX66" fmla="*/ 835796 w 1234530"/>
                <a:gd name="connsiteY66" fmla="*/ 1494593 h 1530776"/>
                <a:gd name="connsiteX67" fmla="*/ 871978 w 1234530"/>
                <a:gd name="connsiteY67" fmla="*/ 1480120 h 1530776"/>
                <a:gd name="connsiteX68" fmla="*/ 893686 w 1234530"/>
                <a:gd name="connsiteY68" fmla="*/ 1465647 h 1530776"/>
                <a:gd name="connsiteX69" fmla="*/ 904541 w 1234530"/>
                <a:gd name="connsiteY69" fmla="*/ 1454792 h 1530776"/>
                <a:gd name="connsiteX70" fmla="*/ 933486 w 1234530"/>
                <a:gd name="connsiteY70" fmla="*/ 1440319 h 1530776"/>
                <a:gd name="connsiteX71" fmla="*/ 940723 w 1234530"/>
                <a:gd name="connsiteY71" fmla="*/ 1433082 h 1530776"/>
                <a:gd name="connsiteX72" fmla="*/ 951577 w 1234530"/>
                <a:gd name="connsiteY72" fmla="*/ 1425846 h 1530776"/>
                <a:gd name="connsiteX73" fmla="*/ 966050 w 1234530"/>
                <a:gd name="connsiteY73" fmla="*/ 1414991 h 1530776"/>
                <a:gd name="connsiteX74" fmla="*/ 980522 w 1234530"/>
                <a:gd name="connsiteY74" fmla="*/ 1393281 h 1530776"/>
                <a:gd name="connsiteX75" fmla="*/ 1009468 w 1234530"/>
                <a:gd name="connsiteY75" fmla="*/ 1367953 h 1530776"/>
                <a:gd name="connsiteX76" fmla="*/ 1038413 w 1234530"/>
                <a:gd name="connsiteY76" fmla="*/ 1342625 h 1530776"/>
                <a:gd name="connsiteX77" fmla="*/ 1081831 w 1234530"/>
                <a:gd name="connsiteY77" fmla="*/ 1299206 h 1530776"/>
                <a:gd name="connsiteX78" fmla="*/ 1099922 w 1234530"/>
                <a:gd name="connsiteY78" fmla="*/ 1277496 h 1530776"/>
                <a:gd name="connsiteX79" fmla="*/ 1121631 w 1234530"/>
                <a:gd name="connsiteY79" fmla="*/ 1248550 h 1530776"/>
                <a:gd name="connsiteX80" fmla="*/ 1139721 w 1234530"/>
                <a:gd name="connsiteY80" fmla="*/ 1219604 h 1530776"/>
                <a:gd name="connsiteX81" fmla="*/ 1150576 w 1234530"/>
                <a:gd name="connsiteY81" fmla="*/ 1205131 h 1530776"/>
                <a:gd name="connsiteX82" fmla="*/ 1183139 w 1234530"/>
                <a:gd name="connsiteY82" fmla="*/ 1154475 h 1530776"/>
                <a:gd name="connsiteX83" fmla="*/ 1193994 w 1234530"/>
                <a:gd name="connsiteY83" fmla="*/ 1121910 h 1530776"/>
                <a:gd name="connsiteX84" fmla="*/ 1201230 w 1234530"/>
                <a:gd name="connsiteY84" fmla="*/ 1111055 h 1530776"/>
                <a:gd name="connsiteX85" fmla="*/ 1212085 w 1234530"/>
                <a:gd name="connsiteY85" fmla="*/ 1089346 h 1530776"/>
                <a:gd name="connsiteX86" fmla="*/ 1215703 w 1234530"/>
                <a:gd name="connsiteY86" fmla="*/ 1071254 h 1530776"/>
                <a:gd name="connsiteX87" fmla="*/ 1226557 w 1234530"/>
                <a:gd name="connsiteY87" fmla="*/ 1042308 h 1530776"/>
                <a:gd name="connsiteX88" fmla="*/ 1230176 w 1234530"/>
                <a:gd name="connsiteY88" fmla="*/ 984415 h 1530776"/>
                <a:gd name="connsiteX89" fmla="*/ 1230176 w 1234530"/>
                <a:gd name="connsiteY89" fmla="*/ 550222 h 1530776"/>
                <a:gd name="connsiteX90" fmla="*/ 1219321 w 1234530"/>
                <a:gd name="connsiteY90" fmla="*/ 459765 h 1530776"/>
                <a:gd name="connsiteX91" fmla="*/ 1215703 w 1234530"/>
                <a:gd name="connsiteY91" fmla="*/ 448910 h 1530776"/>
                <a:gd name="connsiteX92" fmla="*/ 1204848 w 1234530"/>
                <a:gd name="connsiteY92" fmla="*/ 430818 h 1530776"/>
                <a:gd name="connsiteX93" fmla="*/ 1201230 w 1234530"/>
                <a:gd name="connsiteY93" fmla="*/ 416345 h 1530776"/>
                <a:gd name="connsiteX94" fmla="*/ 1197612 w 1234530"/>
                <a:gd name="connsiteY94" fmla="*/ 398254 h 1530776"/>
                <a:gd name="connsiteX95" fmla="*/ 1179521 w 1234530"/>
                <a:gd name="connsiteY95" fmla="*/ 376544 h 1530776"/>
                <a:gd name="connsiteX96" fmla="*/ 1154194 w 1234530"/>
                <a:gd name="connsiteY96" fmla="*/ 343980 h 1530776"/>
                <a:gd name="connsiteX97" fmla="*/ 1132485 w 1234530"/>
                <a:gd name="connsiteY97" fmla="*/ 318652 h 1530776"/>
                <a:gd name="connsiteX98" fmla="*/ 1128867 w 1234530"/>
                <a:gd name="connsiteY98" fmla="*/ 307797 h 1530776"/>
                <a:gd name="connsiteX99" fmla="*/ 1110776 w 1234530"/>
                <a:gd name="connsiteY99" fmla="*/ 286087 h 1530776"/>
                <a:gd name="connsiteX100" fmla="*/ 1078213 w 1234530"/>
                <a:gd name="connsiteY100" fmla="*/ 246286 h 1530776"/>
                <a:gd name="connsiteX101" fmla="*/ 1070976 w 1234530"/>
                <a:gd name="connsiteY101" fmla="*/ 239049 h 1530776"/>
                <a:gd name="connsiteX102" fmla="*/ 1038413 w 1234530"/>
                <a:gd name="connsiteY102" fmla="*/ 195630 h 1530776"/>
                <a:gd name="connsiteX103" fmla="*/ 1023940 w 1234530"/>
                <a:gd name="connsiteY103" fmla="*/ 181157 h 1530776"/>
                <a:gd name="connsiteX104" fmla="*/ 1002231 w 1234530"/>
                <a:gd name="connsiteY104" fmla="*/ 152211 h 1530776"/>
                <a:gd name="connsiteX105" fmla="*/ 987759 w 1234530"/>
                <a:gd name="connsiteY105" fmla="*/ 141356 h 1530776"/>
                <a:gd name="connsiteX106" fmla="*/ 980522 w 1234530"/>
                <a:gd name="connsiteY106" fmla="*/ 130501 h 1530776"/>
                <a:gd name="connsiteX107" fmla="*/ 955195 w 1234530"/>
                <a:gd name="connsiteY107" fmla="*/ 112410 h 1530776"/>
                <a:gd name="connsiteX108" fmla="*/ 947959 w 1234530"/>
                <a:gd name="connsiteY108" fmla="*/ 101555 h 1530776"/>
                <a:gd name="connsiteX109" fmla="*/ 933486 w 1234530"/>
                <a:gd name="connsiteY109" fmla="*/ 97936 h 1530776"/>
                <a:gd name="connsiteX110" fmla="*/ 900923 w 1234530"/>
                <a:gd name="connsiteY110" fmla="*/ 83463 h 1530776"/>
                <a:gd name="connsiteX111" fmla="*/ 871978 w 1234530"/>
                <a:gd name="connsiteY111" fmla="*/ 65372 h 1530776"/>
                <a:gd name="connsiteX112" fmla="*/ 861123 w 1234530"/>
                <a:gd name="connsiteY112" fmla="*/ 61754 h 1530776"/>
                <a:gd name="connsiteX113" fmla="*/ 806851 w 1234530"/>
                <a:gd name="connsiteY113" fmla="*/ 40044 h 1530776"/>
                <a:gd name="connsiteX114" fmla="*/ 781523 w 1234530"/>
                <a:gd name="connsiteY114" fmla="*/ 29189 h 1530776"/>
                <a:gd name="connsiteX115" fmla="*/ 709160 w 1234530"/>
                <a:gd name="connsiteY115" fmla="*/ 18334 h 1530776"/>
                <a:gd name="connsiteX116" fmla="*/ 691069 w 1234530"/>
                <a:gd name="connsiteY116" fmla="*/ 14716 h 1530776"/>
                <a:gd name="connsiteX117" fmla="*/ 473980 w 1234530"/>
                <a:gd name="connsiteY117" fmla="*/ 243 h 1530776"/>
                <a:gd name="connsiteX118" fmla="*/ 256890 w 1234530"/>
                <a:gd name="connsiteY118" fmla="*/ 11098 h 153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1234530" h="1530776">
                  <a:moveTo>
                    <a:pt x="256890" y="11098"/>
                  </a:moveTo>
                  <a:lnTo>
                    <a:pt x="256890" y="11098"/>
                  </a:lnTo>
                  <a:cubicBezTo>
                    <a:pt x="240005" y="12304"/>
                    <a:pt x="222957" y="12076"/>
                    <a:pt x="206236" y="14716"/>
                  </a:cubicBezTo>
                  <a:cubicBezTo>
                    <a:pt x="199821" y="15729"/>
                    <a:pt x="194226" y="19672"/>
                    <a:pt x="188145" y="21953"/>
                  </a:cubicBezTo>
                  <a:cubicBezTo>
                    <a:pt x="184574" y="23292"/>
                    <a:pt x="180908" y="24365"/>
                    <a:pt x="177290" y="25571"/>
                  </a:cubicBezTo>
                  <a:cubicBezTo>
                    <a:pt x="173672" y="27983"/>
                    <a:pt x="170409" y="31041"/>
                    <a:pt x="166436" y="32807"/>
                  </a:cubicBezTo>
                  <a:cubicBezTo>
                    <a:pt x="159466" y="35905"/>
                    <a:pt x="144727" y="40044"/>
                    <a:pt x="144727" y="40044"/>
                  </a:cubicBezTo>
                  <a:cubicBezTo>
                    <a:pt x="142315" y="44868"/>
                    <a:pt x="141305" y="50703"/>
                    <a:pt x="137491" y="54517"/>
                  </a:cubicBezTo>
                  <a:cubicBezTo>
                    <a:pt x="95314" y="96696"/>
                    <a:pt x="133535" y="44075"/>
                    <a:pt x="101309" y="83463"/>
                  </a:cubicBezTo>
                  <a:cubicBezTo>
                    <a:pt x="94739" y="91493"/>
                    <a:pt x="89699" y="100689"/>
                    <a:pt x="83218" y="108791"/>
                  </a:cubicBezTo>
                  <a:cubicBezTo>
                    <a:pt x="75258" y="118742"/>
                    <a:pt x="71549" y="120189"/>
                    <a:pt x="61509" y="126883"/>
                  </a:cubicBezTo>
                  <a:cubicBezTo>
                    <a:pt x="59097" y="134119"/>
                    <a:pt x="57106" y="141510"/>
                    <a:pt x="54273" y="148592"/>
                  </a:cubicBezTo>
                  <a:cubicBezTo>
                    <a:pt x="52270" y="153600"/>
                    <a:pt x="48345" y="157833"/>
                    <a:pt x="47037" y="163066"/>
                  </a:cubicBezTo>
                  <a:cubicBezTo>
                    <a:pt x="44679" y="172499"/>
                    <a:pt x="44624" y="182363"/>
                    <a:pt x="43418" y="192012"/>
                  </a:cubicBezTo>
                  <a:cubicBezTo>
                    <a:pt x="44624" y="234225"/>
                    <a:pt x="44817" y="276480"/>
                    <a:pt x="47037" y="318652"/>
                  </a:cubicBezTo>
                  <a:cubicBezTo>
                    <a:pt x="47237" y="322460"/>
                    <a:pt x="49907" y="325766"/>
                    <a:pt x="50655" y="329506"/>
                  </a:cubicBezTo>
                  <a:cubicBezTo>
                    <a:pt x="52327" y="337869"/>
                    <a:pt x="51576" y="346743"/>
                    <a:pt x="54273" y="354834"/>
                  </a:cubicBezTo>
                  <a:cubicBezTo>
                    <a:pt x="56497" y="361506"/>
                    <a:pt x="61712" y="366778"/>
                    <a:pt x="65127" y="372926"/>
                  </a:cubicBezTo>
                  <a:cubicBezTo>
                    <a:pt x="67746" y="377641"/>
                    <a:pt x="70173" y="382470"/>
                    <a:pt x="72364" y="387399"/>
                  </a:cubicBezTo>
                  <a:cubicBezTo>
                    <a:pt x="84337" y="414337"/>
                    <a:pt x="74538" y="398018"/>
                    <a:pt x="90455" y="427200"/>
                  </a:cubicBezTo>
                  <a:cubicBezTo>
                    <a:pt x="93822" y="433374"/>
                    <a:pt x="96678" y="439999"/>
                    <a:pt x="101309" y="445291"/>
                  </a:cubicBezTo>
                  <a:cubicBezTo>
                    <a:pt x="105280" y="449829"/>
                    <a:pt x="111707" y="451701"/>
                    <a:pt x="115782" y="456146"/>
                  </a:cubicBezTo>
                  <a:cubicBezTo>
                    <a:pt x="138323" y="480737"/>
                    <a:pt x="157322" y="508541"/>
                    <a:pt x="180909" y="532130"/>
                  </a:cubicBezTo>
                  <a:cubicBezTo>
                    <a:pt x="191763" y="542985"/>
                    <a:pt x="204262" y="552414"/>
                    <a:pt x="213472" y="564695"/>
                  </a:cubicBezTo>
                  <a:cubicBezTo>
                    <a:pt x="217090" y="569519"/>
                    <a:pt x="220821" y="574261"/>
                    <a:pt x="224326" y="579168"/>
                  </a:cubicBezTo>
                  <a:cubicBezTo>
                    <a:pt x="226854" y="582707"/>
                    <a:pt x="228846" y="586627"/>
                    <a:pt x="231563" y="590023"/>
                  </a:cubicBezTo>
                  <a:cubicBezTo>
                    <a:pt x="238509" y="598706"/>
                    <a:pt x="246732" y="606358"/>
                    <a:pt x="253272" y="615351"/>
                  </a:cubicBezTo>
                  <a:cubicBezTo>
                    <a:pt x="282927" y="656128"/>
                    <a:pt x="235221" y="602130"/>
                    <a:pt x="271363" y="644297"/>
                  </a:cubicBezTo>
                  <a:cubicBezTo>
                    <a:pt x="274693" y="648182"/>
                    <a:pt x="278848" y="651301"/>
                    <a:pt x="282217" y="655152"/>
                  </a:cubicBezTo>
                  <a:cubicBezTo>
                    <a:pt x="287302" y="660964"/>
                    <a:pt x="291866" y="667213"/>
                    <a:pt x="296690" y="673243"/>
                  </a:cubicBezTo>
                  <a:cubicBezTo>
                    <a:pt x="297896" y="682892"/>
                    <a:pt x="298569" y="692622"/>
                    <a:pt x="300308" y="702189"/>
                  </a:cubicBezTo>
                  <a:cubicBezTo>
                    <a:pt x="300990" y="705942"/>
                    <a:pt x="303068" y="709328"/>
                    <a:pt x="303926" y="713044"/>
                  </a:cubicBezTo>
                  <a:cubicBezTo>
                    <a:pt x="306692" y="725029"/>
                    <a:pt x="308494" y="737220"/>
                    <a:pt x="311162" y="749227"/>
                  </a:cubicBezTo>
                  <a:cubicBezTo>
                    <a:pt x="313320" y="758936"/>
                    <a:pt x="315987" y="768524"/>
                    <a:pt x="318399" y="778173"/>
                  </a:cubicBezTo>
                  <a:cubicBezTo>
                    <a:pt x="317193" y="801089"/>
                    <a:pt x="317882" y="824184"/>
                    <a:pt x="314781" y="846921"/>
                  </a:cubicBezTo>
                  <a:cubicBezTo>
                    <a:pt x="314193" y="851230"/>
                    <a:pt x="310328" y="854435"/>
                    <a:pt x="307544" y="857776"/>
                  </a:cubicBezTo>
                  <a:cubicBezTo>
                    <a:pt x="284328" y="885635"/>
                    <a:pt x="307422" y="852533"/>
                    <a:pt x="289453" y="879485"/>
                  </a:cubicBezTo>
                  <a:cubicBezTo>
                    <a:pt x="283875" y="896221"/>
                    <a:pt x="288618" y="885165"/>
                    <a:pt x="278599" y="901195"/>
                  </a:cubicBezTo>
                  <a:cubicBezTo>
                    <a:pt x="266527" y="920511"/>
                    <a:pt x="261456" y="934639"/>
                    <a:pt x="238799" y="948233"/>
                  </a:cubicBezTo>
                  <a:lnTo>
                    <a:pt x="220708" y="959087"/>
                  </a:lnTo>
                  <a:cubicBezTo>
                    <a:pt x="182873" y="1015845"/>
                    <a:pt x="239829" y="928340"/>
                    <a:pt x="209854" y="980797"/>
                  </a:cubicBezTo>
                  <a:cubicBezTo>
                    <a:pt x="206862" y="986033"/>
                    <a:pt x="202195" y="990156"/>
                    <a:pt x="198999" y="995270"/>
                  </a:cubicBezTo>
                  <a:cubicBezTo>
                    <a:pt x="196140" y="999844"/>
                    <a:pt x="194999" y="1005428"/>
                    <a:pt x="191763" y="1009743"/>
                  </a:cubicBezTo>
                  <a:cubicBezTo>
                    <a:pt x="182006" y="1022752"/>
                    <a:pt x="166823" y="1031065"/>
                    <a:pt x="155581" y="1042308"/>
                  </a:cubicBezTo>
                  <a:cubicBezTo>
                    <a:pt x="147719" y="1050171"/>
                    <a:pt x="140447" y="1058669"/>
                    <a:pt x="133872" y="1067636"/>
                  </a:cubicBezTo>
                  <a:cubicBezTo>
                    <a:pt x="127144" y="1076811"/>
                    <a:pt x="122279" y="1087242"/>
                    <a:pt x="115782" y="1096582"/>
                  </a:cubicBezTo>
                  <a:cubicBezTo>
                    <a:pt x="99684" y="1119724"/>
                    <a:pt x="78053" y="1149883"/>
                    <a:pt x="57891" y="1172566"/>
                  </a:cubicBezTo>
                  <a:cubicBezTo>
                    <a:pt x="54492" y="1176390"/>
                    <a:pt x="50655" y="1179803"/>
                    <a:pt x="47037" y="1183421"/>
                  </a:cubicBezTo>
                  <a:cubicBezTo>
                    <a:pt x="22379" y="1257393"/>
                    <a:pt x="51096" y="1176359"/>
                    <a:pt x="21709" y="1244932"/>
                  </a:cubicBezTo>
                  <a:cubicBezTo>
                    <a:pt x="18704" y="1251943"/>
                    <a:pt x="18704" y="1260294"/>
                    <a:pt x="14473" y="1266641"/>
                  </a:cubicBezTo>
                  <a:cubicBezTo>
                    <a:pt x="12061" y="1270259"/>
                    <a:pt x="9182" y="1273606"/>
                    <a:pt x="7237" y="1277496"/>
                  </a:cubicBezTo>
                  <a:cubicBezTo>
                    <a:pt x="3530" y="1284912"/>
                    <a:pt x="1376" y="1299564"/>
                    <a:pt x="0" y="1306442"/>
                  </a:cubicBezTo>
                  <a:cubicBezTo>
                    <a:pt x="3618" y="1329358"/>
                    <a:pt x="4999" y="1352741"/>
                    <a:pt x="10855" y="1375190"/>
                  </a:cubicBezTo>
                  <a:cubicBezTo>
                    <a:pt x="12377" y="1381025"/>
                    <a:pt x="18204" y="1384756"/>
                    <a:pt x="21709" y="1389663"/>
                  </a:cubicBezTo>
                  <a:cubicBezTo>
                    <a:pt x="24237" y="1393202"/>
                    <a:pt x="25871" y="1397443"/>
                    <a:pt x="28946" y="1400518"/>
                  </a:cubicBezTo>
                  <a:cubicBezTo>
                    <a:pt x="61428" y="1433000"/>
                    <a:pt x="21983" y="1386356"/>
                    <a:pt x="47037" y="1414991"/>
                  </a:cubicBezTo>
                  <a:cubicBezTo>
                    <a:pt x="60407" y="1430272"/>
                    <a:pt x="65694" y="1440952"/>
                    <a:pt x="83218" y="1451174"/>
                  </a:cubicBezTo>
                  <a:cubicBezTo>
                    <a:pt x="91152" y="1455802"/>
                    <a:pt x="100017" y="1458618"/>
                    <a:pt x="108545" y="1462029"/>
                  </a:cubicBezTo>
                  <a:cubicBezTo>
                    <a:pt x="124142" y="1468268"/>
                    <a:pt x="140556" y="1472607"/>
                    <a:pt x="155581" y="1480120"/>
                  </a:cubicBezTo>
                  <a:cubicBezTo>
                    <a:pt x="167249" y="1485954"/>
                    <a:pt x="175353" y="1499272"/>
                    <a:pt x="188145" y="1501830"/>
                  </a:cubicBezTo>
                  <a:cubicBezTo>
                    <a:pt x="209234" y="1506048"/>
                    <a:pt x="214525" y="1506972"/>
                    <a:pt x="238799" y="1512684"/>
                  </a:cubicBezTo>
                  <a:cubicBezTo>
                    <a:pt x="263296" y="1518448"/>
                    <a:pt x="275070" y="1522426"/>
                    <a:pt x="300308" y="1527158"/>
                  </a:cubicBezTo>
                  <a:cubicBezTo>
                    <a:pt x="308690" y="1528730"/>
                    <a:pt x="317193" y="1529570"/>
                    <a:pt x="325635" y="1530776"/>
                  </a:cubicBezTo>
                  <a:cubicBezTo>
                    <a:pt x="431768" y="1529570"/>
                    <a:pt x="537946" y="1530508"/>
                    <a:pt x="644033" y="1527158"/>
                  </a:cubicBezTo>
                  <a:cubicBezTo>
                    <a:pt x="652809" y="1526881"/>
                    <a:pt x="660598" y="1520492"/>
                    <a:pt x="669360" y="1519921"/>
                  </a:cubicBezTo>
                  <a:cubicBezTo>
                    <a:pt x="716312" y="1516859"/>
                    <a:pt x="763433" y="1517509"/>
                    <a:pt x="810469" y="1516303"/>
                  </a:cubicBezTo>
                  <a:cubicBezTo>
                    <a:pt x="818499" y="1508272"/>
                    <a:pt x="825583" y="1500164"/>
                    <a:pt x="835796" y="1494593"/>
                  </a:cubicBezTo>
                  <a:cubicBezTo>
                    <a:pt x="848745" y="1487529"/>
                    <a:pt x="859005" y="1484444"/>
                    <a:pt x="871978" y="1480120"/>
                  </a:cubicBezTo>
                  <a:cubicBezTo>
                    <a:pt x="879214" y="1475296"/>
                    <a:pt x="887536" y="1471797"/>
                    <a:pt x="893686" y="1465647"/>
                  </a:cubicBezTo>
                  <a:cubicBezTo>
                    <a:pt x="897304" y="1462029"/>
                    <a:pt x="900224" y="1457539"/>
                    <a:pt x="904541" y="1454792"/>
                  </a:cubicBezTo>
                  <a:cubicBezTo>
                    <a:pt x="913642" y="1449000"/>
                    <a:pt x="925858" y="1447947"/>
                    <a:pt x="933486" y="1440319"/>
                  </a:cubicBezTo>
                  <a:cubicBezTo>
                    <a:pt x="935898" y="1437907"/>
                    <a:pt x="938059" y="1435213"/>
                    <a:pt x="940723" y="1433082"/>
                  </a:cubicBezTo>
                  <a:cubicBezTo>
                    <a:pt x="944118" y="1430366"/>
                    <a:pt x="948039" y="1428373"/>
                    <a:pt x="951577" y="1425846"/>
                  </a:cubicBezTo>
                  <a:cubicBezTo>
                    <a:pt x="956484" y="1422341"/>
                    <a:pt x="961226" y="1418609"/>
                    <a:pt x="966050" y="1414991"/>
                  </a:cubicBezTo>
                  <a:cubicBezTo>
                    <a:pt x="970874" y="1407754"/>
                    <a:pt x="974372" y="1399431"/>
                    <a:pt x="980522" y="1393281"/>
                  </a:cubicBezTo>
                  <a:cubicBezTo>
                    <a:pt x="999259" y="1374544"/>
                    <a:pt x="989537" y="1382902"/>
                    <a:pt x="1009468" y="1367953"/>
                  </a:cubicBezTo>
                  <a:cubicBezTo>
                    <a:pt x="1026132" y="1342954"/>
                    <a:pt x="1003877" y="1373324"/>
                    <a:pt x="1038413" y="1342625"/>
                  </a:cubicBezTo>
                  <a:cubicBezTo>
                    <a:pt x="1053711" y="1329027"/>
                    <a:pt x="1070478" y="1316237"/>
                    <a:pt x="1081831" y="1299206"/>
                  </a:cubicBezTo>
                  <a:cubicBezTo>
                    <a:pt x="1091905" y="1284093"/>
                    <a:pt x="1085992" y="1291426"/>
                    <a:pt x="1099922" y="1277496"/>
                  </a:cubicBezTo>
                  <a:cubicBezTo>
                    <a:pt x="1117438" y="1242462"/>
                    <a:pt x="1094200" y="1285126"/>
                    <a:pt x="1121631" y="1248550"/>
                  </a:cubicBezTo>
                  <a:cubicBezTo>
                    <a:pt x="1128458" y="1239448"/>
                    <a:pt x="1133410" y="1229071"/>
                    <a:pt x="1139721" y="1219604"/>
                  </a:cubicBezTo>
                  <a:cubicBezTo>
                    <a:pt x="1143066" y="1214586"/>
                    <a:pt x="1147143" y="1210089"/>
                    <a:pt x="1150576" y="1205131"/>
                  </a:cubicBezTo>
                  <a:cubicBezTo>
                    <a:pt x="1169781" y="1177390"/>
                    <a:pt x="1169026" y="1177998"/>
                    <a:pt x="1183139" y="1154475"/>
                  </a:cubicBezTo>
                  <a:cubicBezTo>
                    <a:pt x="1186594" y="1140657"/>
                    <a:pt x="1187183" y="1135534"/>
                    <a:pt x="1193994" y="1121910"/>
                  </a:cubicBezTo>
                  <a:cubicBezTo>
                    <a:pt x="1195939" y="1118020"/>
                    <a:pt x="1199118" y="1114856"/>
                    <a:pt x="1201230" y="1111055"/>
                  </a:cubicBezTo>
                  <a:cubicBezTo>
                    <a:pt x="1205159" y="1103983"/>
                    <a:pt x="1208467" y="1096582"/>
                    <a:pt x="1212085" y="1089346"/>
                  </a:cubicBezTo>
                  <a:cubicBezTo>
                    <a:pt x="1213291" y="1083315"/>
                    <a:pt x="1214212" y="1077220"/>
                    <a:pt x="1215703" y="1071254"/>
                  </a:cubicBezTo>
                  <a:cubicBezTo>
                    <a:pt x="1217594" y="1063690"/>
                    <a:pt x="1224343" y="1047843"/>
                    <a:pt x="1226557" y="1042308"/>
                  </a:cubicBezTo>
                  <a:cubicBezTo>
                    <a:pt x="1227763" y="1023010"/>
                    <a:pt x="1229418" y="1003735"/>
                    <a:pt x="1230176" y="984415"/>
                  </a:cubicBezTo>
                  <a:cubicBezTo>
                    <a:pt x="1236057" y="834466"/>
                    <a:pt x="1235906" y="707789"/>
                    <a:pt x="1230176" y="550222"/>
                  </a:cubicBezTo>
                  <a:cubicBezTo>
                    <a:pt x="1229072" y="519873"/>
                    <a:pt x="1223616" y="489828"/>
                    <a:pt x="1219321" y="459765"/>
                  </a:cubicBezTo>
                  <a:cubicBezTo>
                    <a:pt x="1218782" y="455989"/>
                    <a:pt x="1217409" y="452321"/>
                    <a:pt x="1215703" y="448910"/>
                  </a:cubicBezTo>
                  <a:cubicBezTo>
                    <a:pt x="1212558" y="442620"/>
                    <a:pt x="1208466" y="436849"/>
                    <a:pt x="1204848" y="430818"/>
                  </a:cubicBezTo>
                  <a:cubicBezTo>
                    <a:pt x="1203642" y="425994"/>
                    <a:pt x="1202309" y="421199"/>
                    <a:pt x="1201230" y="416345"/>
                  </a:cubicBezTo>
                  <a:cubicBezTo>
                    <a:pt x="1199896" y="410342"/>
                    <a:pt x="1200557" y="403653"/>
                    <a:pt x="1197612" y="398254"/>
                  </a:cubicBezTo>
                  <a:cubicBezTo>
                    <a:pt x="1193101" y="389984"/>
                    <a:pt x="1185551" y="383781"/>
                    <a:pt x="1179521" y="376544"/>
                  </a:cubicBezTo>
                  <a:cubicBezTo>
                    <a:pt x="1172132" y="354374"/>
                    <a:pt x="1180036" y="372695"/>
                    <a:pt x="1154194" y="343980"/>
                  </a:cubicBezTo>
                  <a:cubicBezTo>
                    <a:pt x="1112444" y="297589"/>
                    <a:pt x="1171214" y="357378"/>
                    <a:pt x="1132485" y="318652"/>
                  </a:cubicBezTo>
                  <a:cubicBezTo>
                    <a:pt x="1131279" y="315034"/>
                    <a:pt x="1130573" y="311208"/>
                    <a:pt x="1128867" y="307797"/>
                  </a:cubicBezTo>
                  <a:cubicBezTo>
                    <a:pt x="1122979" y="296020"/>
                    <a:pt x="1119780" y="296091"/>
                    <a:pt x="1110776" y="286087"/>
                  </a:cubicBezTo>
                  <a:cubicBezTo>
                    <a:pt x="1052684" y="221539"/>
                    <a:pt x="1113341" y="288442"/>
                    <a:pt x="1078213" y="246286"/>
                  </a:cubicBezTo>
                  <a:cubicBezTo>
                    <a:pt x="1076029" y="243665"/>
                    <a:pt x="1073107" y="241713"/>
                    <a:pt x="1070976" y="239049"/>
                  </a:cubicBezTo>
                  <a:cubicBezTo>
                    <a:pt x="1051366" y="214537"/>
                    <a:pt x="1081418" y="238635"/>
                    <a:pt x="1038413" y="195630"/>
                  </a:cubicBezTo>
                  <a:cubicBezTo>
                    <a:pt x="1033589" y="190806"/>
                    <a:pt x="1028308" y="186398"/>
                    <a:pt x="1023940" y="181157"/>
                  </a:cubicBezTo>
                  <a:cubicBezTo>
                    <a:pt x="1016219" y="171892"/>
                    <a:pt x="1011879" y="159448"/>
                    <a:pt x="1002231" y="152211"/>
                  </a:cubicBezTo>
                  <a:cubicBezTo>
                    <a:pt x="997407" y="148593"/>
                    <a:pt x="992023" y="145620"/>
                    <a:pt x="987759" y="141356"/>
                  </a:cubicBezTo>
                  <a:cubicBezTo>
                    <a:pt x="984684" y="138281"/>
                    <a:pt x="983772" y="133390"/>
                    <a:pt x="980522" y="130501"/>
                  </a:cubicBezTo>
                  <a:cubicBezTo>
                    <a:pt x="972768" y="123608"/>
                    <a:pt x="963637" y="118440"/>
                    <a:pt x="955195" y="112410"/>
                  </a:cubicBezTo>
                  <a:cubicBezTo>
                    <a:pt x="952783" y="108792"/>
                    <a:pt x="951577" y="103967"/>
                    <a:pt x="947959" y="101555"/>
                  </a:cubicBezTo>
                  <a:cubicBezTo>
                    <a:pt x="943821" y="98796"/>
                    <a:pt x="938127" y="99721"/>
                    <a:pt x="933486" y="97936"/>
                  </a:cubicBezTo>
                  <a:cubicBezTo>
                    <a:pt x="922400" y="93672"/>
                    <a:pt x="911777" y="88287"/>
                    <a:pt x="900923" y="83463"/>
                  </a:cubicBezTo>
                  <a:cubicBezTo>
                    <a:pt x="889455" y="66262"/>
                    <a:pt x="897811" y="73983"/>
                    <a:pt x="871978" y="65372"/>
                  </a:cubicBezTo>
                  <a:lnTo>
                    <a:pt x="861123" y="61754"/>
                  </a:lnTo>
                  <a:cubicBezTo>
                    <a:pt x="838125" y="38754"/>
                    <a:pt x="859885" y="56792"/>
                    <a:pt x="806851" y="40044"/>
                  </a:cubicBezTo>
                  <a:cubicBezTo>
                    <a:pt x="798092" y="37278"/>
                    <a:pt x="790373" y="31647"/>
                    <a:pt x="781523" y="29189"/>
                  </a:cubicBezTo>
                  <a:cubicBezTo>
                    <a:pt x="753584" y="21428"/>
                    <a:pt x="736816" y="22285"/>
                    <a:pt x="709160" y="18334"/>
                  </a:cubicBezTo>
                  <a:cubicBezTo>
                    <a:pt x="703072" y="17464"/>
                    <a:pt x="697147" y="15651"/>
                    <a:pt x="691069" y="14716"/>
                  </a:cubicBezTo>
                  <a:cubicBezTo>
                    <a:pt x="627984" y="5011"/>
                    <a:pt x="489679" y="646"/>
                    <a:pt x="473980" y="243"/>
                  </a:cubicBezTo>
                  <a:cubicBezTo>
                    <a:pt x="395612" y="-1767"/>
                    <a:pt x="293072" y="9289"/>
                    <a:pt x="256890" y="11098"/>
                  </a:cubicBezTo>
                  <a:close/>
                </a:path>
              </a:pathLst>
            </a:cu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" name="Picture 121" descr="X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444" y="3918669"/>
              <a:ext cx="128016" cy="115824"/>
            </a:xfrm>
            <a:prstGeom prst="rect">
              <a:avLst/>
            </a:prstGeom>
          </p:spPr>
        </p:pic>
        <p:pic>
          <p:nvPicPr>
            <p:cNvPr id="123" name="Picture 122" descr="littleX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1463" y="3490398"/>
              <a:ext cx="103632" cy="79248"/>
            </a:xfrm>
            <a:prstGeom prst="rect">
              <a:avLst/>
            </a:prstGeom>
          </p:spPr>
        </p:pic>
        <p:pic>
          <p:nvPicPr>
            <p:cNvPr id="124" name="Picture 123" descr="tildeX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521" y="5818885"/>
              <a:ext cx="128016" cy="170688"/>
            </a:xfrm>
            <a:prstGeom prst="rect">
              <a:avLst/>
            </a:prstGeom>
          </p:spPr>
        </p:pic>
        <p:pic>
          <p:nvPicPr>
            <p:cNvPr id="125" name="Picture 124" descr="chi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809" y="2343513"/>
              <a:ext cx="499872" cy="170688"/>
            </a:xfrm>
            <a:prstGeom prst="rect">
              <a:avLst/>
            </a:prstGeom>
          </p:spPr>
        </p:pic>
        <p:pic>
          <p:nvPicPr>
            <p:cNvPr id="127" name="Picture 126" descr="psi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4999" y="3918669"/>
              <a:ext cx="573024" cy="292608"/>
            </a:xfrm>
            <a:prstGeom prst="rect">
              <a:avLst/>
            </a:prstGeom>
          </p:spPr>
        </p:pic>
        <p:pic>
          <p:nvPicPr>
            <p:cNvPr id="128" name="Picture 127" descr="compositio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297" y="4550469"/>
              <a:ext cx="536448" cy="195072"/>
            </a:xfrm>
            <a:prstGeom prst="rect">
              <a:avLst/>
            </a:prstGeom>
          </p:spPr>
        </p:pic>
      </p:grpSp>
      <p:sp>
        <p:nvSpPr>
          <p:cNvPr id="129" name="TextBox 128"/>
          <p:cNvSpPr txBox="1"/>
          <p:nvPr/>
        </p:nvSpPr>
        <p:spPr>
          <a:xfrm>
            <a:off x="4771561" y="999294"/>
            <a:ext cx="4204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Necessary </a:t>
            </a:r>
            <a:r>
              <a:rPr lang="en-US" dirty="0"/>
              <a:t>t</a:t>
            </a:r>
            <a:r>
              <a:rPr lang="en-US" dirty="0" smtClean="0"/>
              <a:t>ransformations and definitions</a:t>
            </a:r>
            <a:endParaRPr lang="en-US" dirty="0"/>
          </a:p>
        </p:txBody>
      </p:sp>
      <p:pic>
        <p:nvPicPr>
          <p:cNvPr id="130" name="Picture 129" descr="DefGraddefiniti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39" y="1536422"/>
            <a:ext cx="2812959" cy="600098"/>
          </a:xfrm>
          <a:prstGeom prst="rect">
            <a:avLst/>
          </a:prstGeom>
        </p:spPr>
      </p:pic>
      <p:pic>
        <p:nvPicPr>
          <p:cNvPr id="131" name="Picture 130" descr="ALEtransform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14" y="2369781"/>
            <a:ext cx="2060810" cy="1082124"/>
          </a:xfrm>
          <a:prstGeom prst="rect">
            <a:avLst/>
          </a:prstGeom>
        </p:spPr>
      </p:pic>
      <p:pic>
        <p:nvPicPr>
          <p:cNvPr id="132" name="Picture 131" descr="ALE_tim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256" y="3702527"/>
            <a:ext cx="2321840" cy="943478"/>
          </a:xfrm>
          <a:prstGeom prst="rect">
            <a:avLst/>
          </a:prstGeom>
        </p:spPr>
      </p:pic>
      <p:pic>
        <p:nvPicPr>
          <p:cNvPr id="133" name="Picture 132" descr="Intdef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38" y="4941261"/>
            <a:ext cx="2625320" cy="4931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471" y="1756161"/>
            <a:ext cx="1465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Material</a:t>
            </a:r>
          </a:p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82894" y="1191965"/>
            <a:ext cx="1465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Spatial</a:t>
            </a:r>
          </a:p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10807" y="5598379"/>
            <a:ext cx="1465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Reference</a:t>
            </a:r>
          </a:p>
          <a:p>
            <a:pPr algn="ctr"/>
            <a:r>
              <a:rPr lang="en-US" dirty="0" smtClean="0"/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6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LEFlu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0" y="975306"/>
            <a:ext cx="4924157" cy="40217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2901" y="300277"/>
            <a:ext cx="3344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ALE Formulation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175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32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5376" y="3444246"/>
            <a:ext cx="836161" cy="36083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05901" y="4786762"/>
            <a:ext cx="3207351" cy="2194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LEMes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27" y="4294385"/>
            <a:ext cx="4406215" cy="23788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41929" y="6467997"/>
            <a:ext cx="2580505" cy="20523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31642" y="5568411"/>
            <a:ext cx="940567" cy="32638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05204" y="975306"/>
            <a:ext cx="177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Preliminary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991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1442" y="300277"/>
            <a:ext cx="2371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ALE Results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175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33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1321" t="2661" r="4605" b="2621"/>
          <a:stretch/>
        </p:blipFill>
        <p:spPr>
          <a:xfrm>
            <a:off x="5276297" y="1698054"/>
            <a:ext cx="3831828" cy="3840203"/>
          </a:xfrm>
          <a:prstGeom prst="rect">
            <a:avLst/>
          </a:prstGeom>
        </p:spPr>
      </p:pic>
      <p:pic>
        <p:nvPicPr>
          <p:cNvPr id="12" name="Picture 11" descr="PCNS5meshvelso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0" t="3844" r="23021" b="11603"/>
          <a:stretch/>
        </p:blipFill>
        <p:spPr>
          <a:xfrm>
            <a:off x="473567" y="1109663"/>
            <a:ext cx="4807441" cy="45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72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2775" y="306358"/>
            <a:ext cx="4004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Potential Validation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175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33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815" y="1018922"/>
            <a:ext cx="2775182" cy="1896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898" y="1018923"/>
            <a:ext cx="8257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Flow around a self-oscillating cylinder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61" y="1459061"/>
            <a:ext cx="4252877" cy="21305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9898" y="3589597"/>
            <a:ext cx="8257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Dynamic airfoil pitching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93447" y="1459061"/>
            <a:ext cx="167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4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5924718" y="1015892"/>
            <a:ext cx="167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4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6091816" y="2915529"/>
            <a:ext cx="2775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+mj-lt"/>
              <a:buAutoNum type="arabicPeriod" startAt="4"/>
            </a:pPr>
            <a:r>
              <a:rPr lang="en-US" sz="1000" dirty="0"/>
              <a:t>A</a:t>
            </a:r>
            <a:r>
              <a:rPr lang="en-US" sz="1000" dirty="0" smtClean="0"/>
              <a:t>be </a:t>
            </a:r>
            <a:r>
              <a:rPr lang="en-US" sz="1000" dirty="0"/>
              <a:t>Lee, </a:t>
            </a:r>
            <a:r>
              <a:rPr lang="en-US" sz="1000" i="1" dirty="0" smtClean="0"/>
              <a:t>Fluid</a:t>
            </a:r>
            <a:r>
              <a:rPr lang="en-US" sz="1000" i="1" dirty="0"/>
              <a:t>-Structure Interaction of Large Amplitude Structure Vibrations and Moderately High Reynolds Number Turbulent </a:t>
            </a:r>
            <a:r>
              <a:rPr lang="en-US" sz="1000" i="1" dirty="0" smtClean="0"/>
              <a:t>Flows, </a:t>
            </a:r>
            <a:r>
              <a:rPr lang="en-US" sz="1000" dirty="0" smtClean="0"/>
              <a:t>Ph.D. Dissertation, The Pennsylvania State University, 2014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09898" y="4051262"/>
            <a:ext cx="2922282" cy="1615751"/>
            <a:chOff x="609898" y="4051262"/>
            <a:chExt cx="2922282" cy="161575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636" y="4051262"/>
              <a:ext cx="2728544" cy="161575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9898" y="4051262"/>
              <a:ext cx="1670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5</a:t>
              </a:r>
              <a:endParaRPr lang="en-US" baseline="300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091815" y="6141424"/>
            <a:ext cx="2963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+mj-lt"/>
              <a:buAutoNum type="arabicPeriod" startAt="5"/>
            </a:pPr>
            <a:r>
              <a:rPr lang="en-US" sz="1000" dirty="0" smtClean="0"/>
              <a:t>S. Wang, D. </a:t>
            </a:r>
            <a:r>
              <a:rPr lang="en-US" sz="1000" dirty="0"/>
              <a:t>I</a:t>
            </a:r>
            <a:r>
              <a:rPr lang="en-US" sz="1000" dirty="0" smtClean="0"/>
              <a:t>ngham, L. Ma, M. </a:t>
            </a:r>
            <a:r>
              <a:rPr lang="en-US" sz="1000" dirty="0" err="1" smtClean="0"/>
              <a:t>Pourkashanian</a:t>
            </a:r>
            <a:r>
              <a:rPr lang="en-US" sz="1000" dirty="0" smtClean="0"/>
              <a:t>, Z. Tao, </a:t>
            </a:r>
            <a:r>
              <a:rPr lang="en-US" sz="1000" i="1" dirty="0" smtClean="0"/>
              <a:t>Numerical investigations on dynamic stall of low Reynolds number flow around oscillating airfoils</a:t>
            </a:r>
            <a:r>
              <a:rPr lang="en-US" sz="1000" dirty="0" smtClean="0"/>
              <a:t>, 2010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750529" y="4005398"/>
            <a:ext cx="3396482" cy="2014859"/>
            <a:chOff x="4750529" y="4005398"/>
            <a:chExt cx="3396482" cy="201485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46324" y="4005398"/>
              <a:ext cx="3200687" cy="201485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750529" y="4005398"/>
              <a:ext cx="1670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5</a:t>
              </a:r>
              <a:endParaRPr lang="en-US" baseline="300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3724" y="5833696"/>
              <a:ext cx="508199" cy="150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01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4918" y="300277"/>
            <a:ext cx="4178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HDG FSI Formulation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175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34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9676" y="5706882"/>
            <a:ext cx="40615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+mj-lt"/>
              <a:buAutoNum type="arabicPeriod" startAt="6"/>
            </a:pPr>
            <a:r>
              <a:rPr lang="en-US" sz="1100" dirty="0" smtClean="0"/>
              <a:t>Jason </a:t>
            </a:r>
            <a:r>
              <a:rPr lang="en-US" sz="1100" dirty="0"/>
              <a:t>P. Sheldon, Scott T. Miller, Jonathan S. Pitt</a:t>
            </a:r>
            <a:r>
              <a:rPr lang="en-US" sz="1100" i="1" dirty="0"/>
              <a:t>, A </a:t>
            </a:r>
            <a:r>
              <a:rPr lang="en-US" sz="1100" i="1" dirty="0" err="1"/>
              <a:t>hybridizable</a:t>
            </a:r>
            <a:r>
              <a:rPr lang="en-US" sz="1100" i="1" dirty="0"/>
              <a:t> discontinuous </a:t>
            </a:r>
            <a:r>
              <a:rPr lang="en-US" sz="1100" i="1" dirty="0" err="1"/>
              <a:t>Galerkin</a:t>
            </a:r>
            <a:r>
              <a:rPr lang="en-US" sz="1100" i="1" dirty="0"/>
              <a:t> method for modeling fluid–structure interaction,</a:t>
            </a:r>
            <a:r>
              <a:rPr lang="en-US" sz="1100" dirty="0"/>
              <a:t> </a:t>
            </a:r>
            <a:r>
              <a:rPr lang="en-US" sz="1100" b="1" dirty="0"/>
              <a:t>Journal of Computational Physics</a:t>
            </a:r>
            <a:r>
              <a:rPr lang="en-US" sz="1100" dirty="0"/>
              <a:t>, Volume 326, 1 December 2016, Pages 91-</a:t>
            </a:r>
            <a:r>
              <a:rPr lang="en-US" sz="1100" dirty="0" smtClean="0"/>
              <a:t>114, http</a:t>
            </a:r>
            <a:r>
              <a:rPr lang="en-US" sz="1100" dirty="0"/>
              <a:t>://</a:t>
            </a:r>
            <a:r>
              <a:rPr lang="en-US" sz="1100" dirty="0" err="1"/>
              <a:t>dx.doi.org</a:t>
            </a:r>
            <a:r>
              <a:rPr lang="en-US" sz="1100" dirty="0"/>
              <a:t>/10.1016/j.jcp.2016.08.037</a:t>
            </a:r>
            <a:endParaRPr lang="en-US" sz="1100" dirty="0" smtClean="0">
              <a:latin typeface="Times New Roman"/>
              <a:cs typeface="Times New Roman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13875" y="1006749"/>
            <a:ext cx="4495801" cy="2993907"/>
            <a:chOff x="76200" y="1219200"/>
            <a:chExt cx="4495801" cy="299390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1219200"/>
              <a:ext cx="4495801" cy="2993907"/>
            </a:xfrm>
            <a:prstGeom prst="rect">
              <a:avLst/>
            </a:prstGeom>
            <a:ln w="38100" cmpd="sng">
              <a:solidFill>
                <a:srgbClr val="6EB3B2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1652016" y="2477245"/>
              <a:ext cx="2157984" cy="228600"/>
            </a:xfrm>
            <a:prstGeom prst="rect">
              <a:avLst/>
            </a:prstGeom>
            <a:noFill/>
            <a:ln w="28575" cmpd="sng">
              <a:solidFill>
                <a:srgbClr val="C1BEF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3875" y="4139430"/>
            <a:ext cx="4396993" cy="2644920"/>
            <a:chOff x="4670807" y="1219200"/>
            <a:chExt cx="4396993" cy="264492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t="6732"/>
            <a:stretch/>
          </p:blipFill>
          <p:spPr>
            <a:xfrm>
              <a:off x="4670807" y="1219200"/>
              <a:ext cx="4396993" cy="2644920"/>
            </a:xfrm>
            <a:prstGeom prst="rect">
              <a:avLst/>
            </a:prstGeom>
            <a:ln w="38100" cmpd="sng">
              <a:solidFill>
                <a:srgbClr val="FED8D8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6248400" y="2782045"/>
              <a:ext cx="2133600" cy="237743"/>
            </a:xfrm>
            <a:prstGeom prst="rect">
              <a:avLst/>
            </a:prstGeom>
            <a:noFill/>
            <a:ln w="28575" cmpd="sng">
              <a:solidFill>
                <a:srgbClr val="C1BEF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140909" y="1772366"/>
            <a:ext cx="3930282" cy="1583671"/>
            <a:chOff x="76200" y="4887010"/>
            <a:chExt cx="4624249" cy="1697542"/>
          </a:xfrm>
        </p:grpSpPr>
        <p:sp>
          <p:nvSpPr>
            <p:cNvPr id="36" name="Rectangle 35"/>
            <p:cNvSpPr/>
            <p:nvPr/>
          </p:nvSpPr>
          <p:spPr>
            <a:xfrm>
              <a:off x="2555451" y="6325663"/>
              <a:ext cx="140102" cy="145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892001" y="5881039"/>
              <a:ext cx="140102" cy="145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/>
            <a:srcRect t="18962"/>
            <a:stretch/>
          </p:blipFill>
          <p:spPr>
            <a:xfrm>
              <a:off x="76200" y="4887010"/>
              <a:ext cx="4624249" cy="1697542"/>
            </a:xfrm>
            <a:prstGeom prst="rect">
              <a:avLst/>
            </a:prstGeom>
            <a:ln w="38100" cmpd="sng">
              <a:solidFill>
                <a:srgbClr val="72FF6C"/>
              </a:solidFill>
            </a:ln>
          </p:spPr>
        </p:pic>
        <p:sp>
          <p:nvSpPr>
            <p:cNvPr id="39" name="Rectangle 38"/>
            <p:cNvSpPr/>
            <p:nvPr/>
          </p:nvSpPr>
          <p:spPr>
            <a:xfrm>
              <a:off x="1500049" y="5668684"/>
              <a:ext cx="870149" cy="217527"/>
            </a:xfrm>
            <a:prstGeom prst="rect">
              <a:avLst/>
            </a:prstGeom>
            <a:noFill/>
            <a:ln w="28575" cmpd="sng">
              <a:solidFill>
                <a:srgbClr val="FDB26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528543" y="3580343"/>
            <a:ext cx="3124201" cy="2121932"/>
            <a:chOff x="5791199" y="4583668"/>
            <a:chExt cx="3124201" cy="212193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199" y="5013828"/>
              <a:ext cx="3124201" cy="1691772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6095999" y="4583668"/>
              <a:ext cx="25146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Monolithic Coupling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307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4918" y="300277"/>
            <a:ext cx="4178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HDG FSI Formulation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175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35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6-09-16 at 1.42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23" y="1038734"/>
            <a:ext cx="8324717" cy="53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3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5147" y="300277"/>
            <a:ext cx="5302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Turek-Hron</a:t>
            </a:r>
            <a:r>
              <a:rPr lang="en-US" sz="3600" b="1" dirty="0" smtClean="0"/>
              <a:t> FSI Benchmark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175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37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5887" y="3242733"/>
            <a:ext cx="8478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+mj-lt"/>
              <a:buAutoNum type="arabicPeriod" startAt="6"/>
            </a:pPr>
            <a:r>
              <a:rPr lang="en-US" sz="1100" dirty="0" smtClean="0"/>
              <a:t>Jason </a:t>
            </a:r>
            <a:r>
              <a:rPr lang="en-US" sz="1100" dirty="0"/>
              <a:t>P. Sheldon, Scott T. Miller, Jonathan S. Pitt</a:t>
            </a:r>
            <a:r>
              <a:rPr lang="en-US" sz="1100" i="1" dirty="0"/>
              <a:t>, A </a:t>
            </a:r>
            <a:r>
              <a:rPr lang="en-US" sz="1100" i="1" dirty="0" err="1"/>
              <a:t>hybridizable</a:t>
            </a:r>
            <a:r>
              <a:rPr lang="en-US" sz="1100" i="1" dirty="0"/>
              <a:t> discontinuous </a:t>
            </a:r>
            <a:r>
              <a:rPr lang="en-US" sz="1100" i="1" dirty="0" err="1"/>
              <a:t>Galerkin</a:t>
            </a:r>
            <a:r>
              <a:rPr lang="en-US" sz="1100" i="1" dirty="0"/>
              <a:t> method for modeling fluid–structure interaction,</a:t>
            </a:r>
            <a:r>
              <a:rPr lang="en-US" sz="1100" dirty="0"/>
              <a:t> </a:t>
            </a:r>
            <a:r>
              <a:rPr lang="en-US" sz="1100" b="1" dirty="0"/>
              <a:t>Journal of Computational Physics</a:t>
            </a:r>
            <a:r>
              <a:rPr lang="en-US" sz="1100" dirty="0"/>
              <a:t>, Volume 326, 1 December 2016, Pages 91-</a:t>
            </a:r>
            <a:r>
              <a:rPr lang="en-US" sz="1100" dirty="0" smtClean="0"/>
              <a:t>114, http</a:t>
            </a:r>
            <a:r>
              <a:rPr lang="en-US" sz="1100" dirty="0"/>
              <a:t>://</a:t>
            </a:r>
            <a:r>
              <a:rPr lang="en-US" sz="1100" dirty="0" err="1"/>
              <a:t>dx.doi.org</a:t>
            </a:r>
            <a:r>
              <a:rPr lang="en-US" sz="1100" dirty="0"/>
              <a:t>/10.1016/j.jcp.2016.08.037</a:t>
            </a:r>
            <a:endParaRPr lang="en-US" sz="1100" dirty="0" smtClean="0">
              <a:latin typeface="Times New Roman"/>
              <a:cs typeface="Times New Roman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54" y="3724093"/>
            <a:ext cx="8527246" cy="295322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5" b="1"/>
          <a:stretch/>
        </p:blipFill>
        <p:spPr bwMode="auto">
          <a:xfrm>
            <a:off x="452042" y="1295545"/>
            <a:ext cx="4287199" cy="191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52" y="1509016"/>
            <a:ext cx="4164364" cy="6813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10200" y="968096"/>
            <a:ext cx="3657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+mj-lt"/>
              <a:buAutoNum type="arabicPeriod" startAt="7"/>
            </a:pPr>
            <a:r>
              <a:rPr lang="en-US" sz="1050" dirty="0" smtClean="0">
                <a:latin typeface="Times New Roman"/>
                <a:cs typeface="Times New Roman"/>
              </a:rPr>
              <a:t>S</a:t>
            </a:r>
            <a:r>
              <a:rPr lang="en-US" sz="1050" dirty="0">
                <a:latin typeface="Times New Roman"/>
                <a:cs typeface="Times New Roman"/>
              </a:rPr>
              <a:t>. </a:t>
            </a:r>
            <a:r>
              <a:rPr lang="en-US" sz="1050" dirty="0" err="1">
                <a:latin typeface="Times New Roman"/>
                <a:cs typeface="Times New Roman"/>
              </a:rPr>
              <a:t>Turek</a:t>
            </a:r>
            <a:r>
              <a:rPr lang="en-US" sz="1050" dirty="0">
                <a:latin typeface="Times New Roman"/>
                <a:cs typeface="Times New Roman"/>
              </a:rPr>
              <a:t> and J. </a:t>
            </a:r>
            <a:r>
              <a:rPr lang="en-US" sz="1050" dirty="0" err="1">
                <a:latin typeface="Times New Roman"/>
                <a:cs typeface="Times New Roman"/>
              </a:rPr>
              <a:t>Hron</a:t>
            </a:r>
            <a:r>
              <a:rPr lang="en-US" sz="1050" dirty="0">
                <a:latin typeface="Times New Roman"/>
                <a:cs typeface="Times New Roman"/>
              </a:rPr>
              <a:t>. </a:t>
            </a:r>
            <a:r>
              <a:rPr lang="en-US" sz="1050" i="1" dirty="0">
                <a:latin typeface="Times New Roman"/>
                <a:cs typeface="Times New Roman"/>
              </a:rPr>
              <a:t>Fluid-Structure Interaction</a:t>
            </a:r>
            <a:r>
              <a:rPr lang="en-US" sz="1050" dirty="0">
                <a:latin typeface="Times New Roman"/>
                <a:cs typeface="Times New Roman"/>
              </a:rPr>
              <a:t>, volume </a:t>
            </a:r>
            <a:r>
              <a:rPr lang="en-US" sz="1050" dirty="0" smtClean="0">
                <a:latin typeface="Times New Roman"/>
                <a:cs typeface="Times New Roman"/>
              </a:rPr>
              <a:t>53 of </a:t>
            </a:r>
            <a:r>
              <a:rPr lang="en-US" sz="1050" i="1" dirty="0">
                <a:latin typeface="Times New Roman"/>
                <a:cs typeface="Times New Roman"/>
              </a:rPr>
              <a:t>Lecture Notes in Computational Science and </a:t>
            </a:r>
            <a:r>
              <a:rPr lang="en-US" sz="1050" i="1" dirty="0" smtClean="0">
                <a:latin typeface="Times New Roman"/>
                <a:cs typeface="Times New Roman"/>
              </a:rPr>
              <a:t>Engineering. </a:t>
            </a:r>
            <a:r>
              <a:rPr lang="en-US" sz="1050" dirty="0" smtClean="0">
                <a:latin typeface="Times New Roman"/>
                <a:cs typeface="Times New Roman"/>
              </a:rPr>
              <a:t>2006</a:t>
            </a:r>
            <a:r>
              <a:rPr lang="en-US" sz="1050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8688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69383" y="310140"/>
            <a:ext cx="201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89000" y="983475"/>
            <a:ext cx="7992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Essential</a:t>
            </a:r>
            <a:r>
              <a:rPr kumimoji="0" 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building-blocks for FSI problems have been verified, and optimal order convergence is maintained for an arbitrary amount of overlap.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baseline="0" dirty="0">
              <a:solidFill>
                <a:srgbClr val="000000"/>
              </a:solidFill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 abutting HDG-FSI framework has already been developed!</a:t>
            </a:r>
            <a:endParaRPr kumimoji="0" lang="en-US" sz="2400" b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93845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38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9000" y="4396316"/>
            <a:ext cx="7992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kern="0" baseline="0" dirty="0" smtClean="0">
                <a:solidFill>
                  <a:srgbClr val="000000"/>
                </a:solidFill>
              </a:rPr>
              <a:t>V&amp;V</a:t>
            </a:r>
            <a:r>
              <a:rPr lang="en-US" sz="2400" kern="0" dirty="0" smtClean="0">
                <a:solidFill>
                  <a:srgbClr val="000000"/>
                </a:solidFill>
              </a:rPr>
              <a:t> of overset-HDG ALE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kern="0" baseline="0" dirty="0" smtClean="0">
                <a:solidFill>
                  <a:srgbClr val="000000"/>
                </a:solidFill>
              </a:rPr>
              <a:t>Formulation</a:t>
            </a:r>
            <a:r>
              <a:rPr lang="en-US" sz="2400" kern="0" dirty="0" smtClean="0">
                <a:solidFill>
                  <a:srgbClr val="000000"/>
                </a:solidFill>
              </a:rPr>
              <a:t> of fully coupled </a:t>
            </a:r>
            <a:r>
              <a:rPr lang="en-US" sz="2400" kern="0" dirty="0" err="1" smtClean="0">
                <a:solidFill>
                  <a:srgbClr val="000000"/>
                </a:solidFill>
              </a:rPr>
              <a:t>oveset</a:t>
            </a:r>
            <a:r>
              <a:rPr lang="en-US" sz="2400" kern="0" dirty="0" smtClean="0">
                <a:solidFill>
                  <a:srgbClr val="000000"/>
                </a:solidFill>
              </a:rPr>
              <a:t>-HDG FSI</a:t>
            </a:r>
            <a:endParaRPr lang="en-US" sz="2400" kern="0" baseline="0" dirty="0" smtClean="0">
              <a:solidFill>
                <a:srgbClr val="000000"/>
              </a:solidFill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kern="0" baseline="0" dirty="0" smtClean="0">
                <a:solidFill>
                  <a:srgbClr val="000000"/>
                </a:solidFill>
              </a:rPr>
              <a:t>Implementation will require	</a:t>
            </a:r>
          </a:p>
          <a:p>
            <a:pPr marL="800100" lvl="1" indent="-342900" algn="just">
              <a:buFont typeface="Lucida Grande"/>
              <a:buChar char="-"/>
              <a:defRPr/>
            </a:pPr>
            <a:r>
              <a:rPr lang="en-US" sz="2400" kern="0" baseline="0" dirty="0" smtClean="0">
                <a:solidFill>
                  <a:srgbClr val="000000"/>
                </a:solidFill>
              </a:rPr>
              <a:t>Dynamic</a:t>
            </a:r>
            <a:r>
              <a:rPr lang="en-US" sz="2400" kern="0" dirty="0" smtClean="0">
                <a:solidFill>
                  <a:srgbClr val="000000"/>
                </a:solidFill>
              </a:rPr>
              <a:t> meshes and Hole cutting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Efficiency Improvements</a:t>
            </a:r>
            <a:endParaRPr lang="en-US" sz="2400" kern="0" baseline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000" y="3850541"/>
            <a:ext cx="799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Future Research</a:t>
            </a:r>
          </a:p>
        </p:txBody>
      </p:sp>
    </p:spTree>
    <p:extLst>
      <p:ext uri="{BB962C8B-B14F-4D97-AF65-F5344CB8AC3E}">
        <p14:creationId xmlns:p14="http://schemas.microsoft.com/office/powerpoint/2010/main" val="1161917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0873" y="297385"/>
            <a:ext cx="344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Overset Meshing</a:t>
            </a:r>
            <a:endParaRPr lang="en-US" sz="3600" b="1" dirty="0"/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1222619" y="970224"/>
            <a:ext cx="331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Communication between meshes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22618" y="1001845"/>
            <a:ext cx="3267901" cy="41019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650320" y="1458599"/>
            <a:ext cx="2933915" cy="2745932"/>
            <a:chOff x="2792301" y="2121987"/>
            <a:chExt cx="2933915" cy="2745932"/>
          </a:xfrm>
        </p:grpSpPr>
        <p:pic>
          <p:nvPicPr>
            <p:cNvPr id="7" name="Picture 6" descr="OrphanExample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01" t="26571" r="41332" b="36506"/>
            <a:stretch/>
          </p:blipFill>
          <p:spPr>
            <a:xfrm>
              <a:off x="2792301" y="2121987"/>
              <a:ext cx="2933915" cy="2745932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4787930" y="3076486"/>
              <a:ext cx="165645" cy="157768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87930" y="3307770"/>
              <a:ext cx="165645" cy="157768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787930" y="3560200"/>
              <a:ext cx="165645" cy="157768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787930" y="3796853"/>
              <a:ext cx="165645" cy="157768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882888" y="4204531"/>
            <a:ext cx="3369603" cy="2587403"/>
            <a:chOff x="1882888" y="4204531"/>
            <a:chExt cx="3369603" cy="2587403"/>
          </a:xfrm>
        </p:grpSpPr>
        <p:pic>
          <p:nvPicPr>
            <p:cNvPr id="15" name="Picture 14" descr="HoleExample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5" r="1" b="28323"/>
            <a:stretch/>
          </p:blipFill>
          <p:spPr>
            <a:xfrm>
              <a:off x="1882888" y="4204531"/>
              <a:ext cx="3369603" cy="2587403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2650320" y="5198472"/>
              <a:ext cx="181421" cy="441752"/>
            </a:xfrm>
            <a:prstGeom prst="ellipse">
              <a:avLst/>
            </a:prstGeom>
            <a:noFill/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>
            <a:stCxn id="3" idx="3"/>
          </p:cNvCxnSpPr>
          <p:nvPr/>
        </p:nvCxnSpPr>
        <p:spPr>
          <a:xfrm flipV="1">
            <a:off x="4490519" y="1206929"/>
            <a:ext cx="2931956" cy="1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422475" y="1206944"/>
            <a:ext cx="0" cy="615282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6659858" y="1787455"/>
            <a:ext cx="2125609" cy="2634701"/>
            <a:chOff x="6659858" y="1787455"/>
            <a:chExt cx="2125609" cy="2634701"/>
          </a:xfrm>
        </p:grpSpPr>
        <p:sp>
          <p:nvSpPr>
            <p:cNvPr id="25" name="Rectangle 24"/>
            <p:cNvSpPr/>
            <p:nvPr/>
          </p:nvSpPr>
          <p:spPr>
            <a:xfrm>
              <a:off x="6696792" y="1822226"/>
              <a:ext cx="1577572" cy="1577685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62175" y="2802150"/>
              <a:ext cx="1577572" cy="1574286"/>
            </a:xfrm>
            <a:prstGeom prst="rect">
              <a:avLst/>
            </a:prstGeom>
            <a:solidFill>
              <a:srgbClr val="FF0000">
                <a:alpha val="68000"/>
              </a:srgbClr>
            </a:solidFill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8222149" y="1787455"/>
              <a:ext cx="91440" cy="91440"/>
            </a:xfrm>
            <a:prstGeom prst="ellipse">
              <a:avLst/>
            </a:prstGeom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8203664" y="3319861"/>
              <a:ext cx="91440" cy="91440"/>
            </a:xfrm>
            <a:prstGeom prst="ellipse">
              <a:avLst/>
            </a:prstGeom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659858" y="1787455"/>
              <a:ext cx="91440" cy="91440"/>
            </a:xfrm>
            <a:prstGeom prst="ellipse">
              <a:avLst/>
            </a:prstGeom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6659858" y="3325556"/>
              <a:ext cx="91440" cy="91440"/>
            </a:xfrm>
            <a:prstGeom prst="ellipse">
              <a:avLst/>
            </a:prstGeom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7139235" y="2773675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8694027" y="2773675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139235" y="4330716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8694027" y="4330716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Arrow Connector 43"/>
          <p:cNvCxnSpPr>
            <a:stCxn id="38" idx="2"/>
          </p:cNvCxnSpPr>
          <p:nvPr/>
        </p:nvCxnSpPr>
        <p:spPr>
          <a:xfrm flipH="1">
            <a:off x="7017919" y="2900158"/>
            <a:ext cx="164313" cy="1826781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105016" y="4635592"/>
            <a:ext cx="3038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 cell donates information to Red node – How? 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7092694" y="2717278"/>
            <a:ext cx="179075" cy="18288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6747455" y="5195811"/>
            <a:ext cx="2279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focus of the coupled overset HDG algorithm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0" y="6493845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44288" y="1787455"/>
            <a:ext cx="1540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kern="0" dirty="0">
                <a:solidFill>
                  <a:srgbClr val="000000"/>
                </a:solidFill>
              </a:rPr>
              <a:t>Orphan </a:t>
            </a:r>
            <a:r>
              <a:rPr lang="en-US" kern="0" dirty="0" smtClean="0">
                <a:solidFill>
                  <a:srgbClr val="000000"/>
                </a:solidFill>
              </a:rPr>
              <a:t>points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44288" y="4831606"/>
            <a:ext cx="72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kern="0" dirty="0" smtClean="0">
                <a:solidFill>
                  <a:srgbClr val="000000"/>
                </a:solidFill>
              </a:rPr>
              <a:t>Holes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5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8" grpId="0" animBg="1"/>
      <p:bldP spid="60" grpId="0"/>
      <p:bldP spid="62" grpId="0"/>
      <p:bldP spid="6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5826" y="300277"/>
            <a:ext cx="3963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Acknowledgements</a:t>
            </a:r>
            <a:endParaRPr lang="en-US" sz="3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175" y="6486669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39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798" y="1154712"/>
            <a:ext cx="76498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Applied Research Laboratory at The Pennsylvania State University for funding through the Graduate Walker Assistantship</a:t>
            </a:r>
          </a:p>
          <a:p>
            <a:endParaRPr lang="en-US" sz="2400" b="1" dirty="0"/>
          </a:p>
          <a:p>
            <a:r>
              <a:rPr lang="en-US" sz="2400" b="1" dirty="0" smtClean="0"/>
              <a:t>Dr. Scott Miller and Dr. Jason Sheldon for their advice and contributions.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6100" y="59436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Thank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you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baseline="0" dirty="0">
                <a:solidFill>
                  <a:srgbClr val="000000"/>
                </a:solidFill>
              </a:rPr>
              <a:t>	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0936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0672" y="300824"/>
            <a:ext cx="2264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Why HDG?</a:t>
            </a:r>
            <a:endParaRPr lang="en-US" sz="36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566847" y="1262874"/>
            <a:ext cx="4005153" cy="5282117"/>
            <a:chOff x="0" y="2078960"/>
            <a:chExt cx="4566699" cy="4713573"/>
          </a:xfrm>
          <a:solidFill>
            <a:srgbClr val="8EB4E3"/>
          </a:solidFill>
        </p:grpSpPr>
        <p:grpSp>
          <p:nvGrpSpPr>
            <p:cNvPr id="6" name="Group 5"/>
            <p:cNvGrpSpPr/>
            <p:nvPr/>
          </p:nvGrpSpPr>
          <p:grpSpPr>
            <a:xfrm>
              <a:off x="0" y="2078960"/>
              <a:ext cx="4566699" cy="4713573"/>
              <a:chOff x="0" y="2078960"/>
              <a:chExt cx="4566699" cy="4713573"/>
            </a:xfrm>
            <a:grpFill/>
          </p:grpSpPr>
          <p:sp>
            <p:nvSpPr>
              <p:cNvPr id="8" name="Oval 7"/>
              <p:cNvSpPr/>
              <p:nvPr/>
            </p:nvSpPr>
            <p:spPr>
              <a:xfrm>
                <a:off x="0" y="2078960"/>
                <a:ext cx="4566699" cy="4713573"/>
              </a:xfrm>
              <a:prstGeom prst="ellipse">
                <a:avLst/>
              </a:prstGeom>
              <a:grpFill/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54718" y="3167102"/>
                <a:ext cx="2971801" cy="13183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cs typeface="Times New Roman"/>
                  </a:rPr>
                  <a:t>Advantages: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cs typeface="Times New Roman"/>
                  </a:rPr>
                  <a:t>Traditional Finite elements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cs typeface="Times New Roman"/>
                  </a:rPr>
                  <a:t>Commercial software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>
                  <a:cs typeface="Times New Roman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97449" y="2668157"/>
                <a:ext cx="2971801" cy="32957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cs typeface="Times New Roman"/>
                  </a:rPr>
                  <a:t>Continuous </a:t>
                </a:r>
                <a:r>
                  <a:rPr lang="en-US" dirty="0" err="1" smtClean="0">
                    <a:cs typeface="Times New Roman"/>
                  </a:rPr>
                  <a:t>Galerkin</a:t>
                </a:r>
                <a:r>
                  <a:rPr lang="en-US" dirty="0" smtClean="0">
                    <a:cs typeface="Times New Roman"/>
                  </a:rPr>
                  <a:t> (CG):</a:t>
                </a:r>
                <a:endParaRPr lang="en-US" dirty="0">
                  <a:cs typeface="Times New Roman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54718" y="4921428"/>
              <a:ext cx="2769598" cy="131831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cs typeface="Times New Roman"/>
                </a:rPr>
                <a:t>Disadvantages: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cs typeface="Times New Roman"/>
                </a:rPr>
                <a:t>Not locally conservative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cs typeface="Times New Roman"/>
                </a:rPr>
                <a:t>Not </a:t>
              </a:r>
              <a:r>
                <a:rPr lang="en-US" dirty="0" smtClean="0">
                  <a:cs typeface="Times New Roman"/>
                </a:rPr>
                <a:t>r</a:t>
              </a:r>
              <a:r>
                <a:rPr lang="en-US" dirty="0" smtClean="0">
                  <a:cs typeface="Times New Roman"/>
                </a:rPr>
                <a:t>obust </a:t>
              </a:r>
              <a:r>
                <a:rPr lang="en-US" dirty="0" smtClean="0">
                  <a:cs typeface="Times New Roman"/>
                </a:rPr>
                <a:t>for high order elements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57918" y="1262874"/>
            <a:ext cx="4009881" cy="5282116"/>
            <a:chOff x="4648200" y="2144427"/>
            <a:chExt cx="4495800" cy="4713573"/>
          </a:xfrm>
        </p:grpSpPr>
        <p:sp>
          <p:nvSpPr>
            <p:cNvPr id="12" name="Oval 11"/>
            <p:cNvSpPr/>
            <p:nvPr/>
          </p:nvSpPr>
          <p:spPr>
            <a:xfrm>
              <a:off x="4648200" y="2144427"/>
              <a:ext cx="4495800" cy="4713573"/>
            </a:xfrm>
            <a:prstGeom prst="ellipse">
              <a:avLst/>
            </a:prstGeom>
            <a:solidFill>
              <a:srgbClr val="8EB4E3"/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10200" y="2743648"/>
              <a:ext cx="2971800" cy="576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cs typeface="Times New Roman"/>
                </a:rPr>
                <a:t>Discontinuous </a:t>
              </a:r>
              <a:r>
                <a:rPr lang="en-US" dirty="0" err="1" smtClean="0">
                  <a:cs typeface="Times New Roman"/>
                </a:rPr>
                <a:t>Galerkin</a:t>
              </a:r>
              <a:r>
                <a:rPr lang="en-US" dirty="0" smtClean="0">
                  <a:cs typeface="Times New Roman"/>
                </a:rPr>
                <a:t> (DG):</a:t>
              </a:r>
              <a:endParaRPr lang="en-US" dirty="0">
                <a:cs typeface="Times New Roman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10200" y="3159204"/>
              <a:ext cx="3285263" cy="1812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cs typeface="Times New Roman"/>
                </a:rPr>
                <a:t>Advantages: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cs typeface="Times New Roman"/>
                </a:rPr>
                <a:t>Locally conservative between elements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cs typeface="Times New Roman"/>
                </a:rPr>
                <a:t>Handles irregular meshes and hanging nodes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cs typeface="Times New Roman"/>
                </a:rPr>
                <a:t>Arbitrarily high order accurate</a:t>
              </a:r>
              <a:endParaRPr lang="en-US" dirty="0">
                <a:cs typeface="Times New Roman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10200" y="4921428"/>
              <a:ext cx="2971800" cy="13183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cs typeface="Times New Roman"/>
                </a:rPr>
                <a:t>Disadvantages: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cs typeface="Times New Roman"/>
                </a:rPr>
                <a:t>Difficulty with Elliptic operators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cs typeface="Times New Roman"/>
                </a:rPr>
                <a:t>Large number of global </a:t>
              </a:r>
              <a:r>
                <a:rPr lang="en-US" dirty="0" err="1" smtClean="0">
                  <a:cs typeface="Times New Roman"/>
                </a:rPr>
                <a:t>DoFs</a:t>
              </a:r>
              <a:endParaRPr lang="en-US" dirty="0">
                <a:cs typeface="Times New Roman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6493845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750773" y="1262874"/>
            <a:ext cx="4073117" cy="5282116"/>
            <a:chOff x="2257191" y="1362501"/>
            <a:chExt cx="4566699" cy="5486399"/>
          </a:xfrm>
          <a:solidFill>
            <a:srgbClr val="E46C0A"/>
          </a:solidFill>
        </p:grpSpPr>
        <p:grpSp>
          <p:nvGrpSpPr>
            <p:cNvPr id="17" name="Group 16"/>
            <p:cNvGrpSpPr/>
            <p:nvPr/>
          </p:nvGrpSpPr>
          <p:grpSpPr>
            <a:xfrm>
              <a:off x="2257191" y="1362501"/>
              <a:ext cx="4566699" cy="5486399"/>
              <a:chOff x="0" y="2144427"/>
              <a:chExt cx="4566699" cy="4713573"/>
            </a:xfrm>
            <a:grpFill/>
          </p:grpSpPr>
          <p:sp>
            <p:nvSpPr>
              <p:cNvPr id="19" name="Oval 18"/>
              <p:cNvSpPr/>
              <p:nvPr/>
            </p:nvSpPr>
            <p:spPr>
              <a:xfrm>
                <a:off x="0" y="2144427"/>
                <a:ext cx="4566699" cy="4713573"/>
              </a:xfrm>
              <a:prstGeom prst="ellipse">
                <a:avLst/>
              </a:prstGeom>
              <a:grpFill/>
              <a:ln>
                <a:solidFill>
                  <a:srgbClr val="AC520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67009" y="2764210"/>
                <a:ext cx="2902241" cy="82394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>
                    <a:cs typeface="Times New Roman"/>
                  </a:rPr>
                  <a:t>Hybridizable</a:t>
                </a:r>
                <a:r>
                  <a:rPr lang="en-US" dirty="0" smtClean="0">
                    <a:cs typeface="Times New Roman"/>
                  </a:rPr>
                  <a:t> Discontinuous </a:t>
                </a:r>
                <a:r>
                  <a:rPr lang="en-US" dirty="0" err="1" smtClean="0">
                    <a:cs typeface="Times New Roman"/>
                  </a:rPr>
                  <a:t>Galerkin</a:t>
                </a:r>
                <a:r>
                  <a:rPr lang="en-US" dirty="0" smtClean="0">
                    <a:cs typeface="Times New Roman"/>
                  </a:rPr>
                  <a:t> (HDG):</a:t>
                </a:r>
                <a:endParaRPr lang="en-US" dirty="0">
                  <a:cs typeface="Times New Roman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97447" y="3517468"/>
                <a:ext cx="3044999" cy="216286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80"/>
                  </a:spcBef>
                  <a:spcAft>
                    <a:spcPts val="80"/>
                  </a:spcAft>
                </a:pPr>
                <a:r>
                  <a:rPr lang="en-US" dirty="0" smtClean="0">
                    <a:cs typeface="Times New Roman"/>
                  </a:rPr>
                  <a:t>Advantages:</a:t>
                </a:r>
              </a:p>
              <a:p>
                <a:pPr marL="285750" indent="-285750">
                  <a:spcBef>
                    <a:spcPts val="80"/>
                  </a:spcBef>
                  <a:spcAft>
                    <a:spcPts val="80"/>
                  </a:spcAft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cs typeface="Times New Roman"/>
                  </a:rPr>
                  <a:t>Naturally handles Elliptic operators</a:t>
                </a:r>
              </a:p>
              <a:p>
                <a:pPr marL="285750" indent="-285750">
                  <a:spcBef>
                    <a:spcPts val="80"/>
                  </a:spcBef>
                  <a:spcAft>
                    <a:spcPts val="80"/>
                  </a:spcAft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cs typeface="Times New Roman"/>
                  </a:rPr>
                  <a:t>Highly parallelizable</a:t>
                </a:r>
              </a:p>
              <a:p>
                <a:pPr marL="285750" indent="-285750">
                  <a:spcBef>
                    <a:spcPts val="80"/>
                  </a:spcBef>
                  <a:spcAft>
                    <a:spcPts val="80"/>
                  </a:spcAft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cs typeface="Times New Roman"/>
                  </a:rPr>
                  <a:t> Reduces global </a:t>
                </a:r>
                <a:r>
                  <a:rPr lang="en-US" dirty="0" err="1" smtClean="0">
                    <a:cs typeface="Times New Roman"/>
                  </a:rPr>
                  <a:t>DoFs</a:t>
                </a:r>
                <a:endParaRPr lang="en-US" dirty="0" smtClean="0">
                  <a:cs typeface="Times New Roman"/>
                </a:endParaRPr>
              </a:p>
              <a:p>
                <a:pPr marL="285750" indent="-285750">
                  <a:spcBef>
                    <a:spcPts val="80"/>
                  </a:spcBef>
                  <a:spcAft>
                    <a:spcPts val="80"/>
                  </a:spcAft>
                  <a:buFont typeface="Wingdings" panose="05000000000000000000" pitchFamily="2" charset="2"/>
                  <a:buChar char="Ø"/>
                </a:pPr>
                <a:r>
                  <a:rPr lang="en-US" dirty="0">
                    <a:cs typeface="Times New Roman"/>
                  </a:rPr>
                  <a:t>Arbitrarily high order accurate</a:t>
                </a:r>
              </a:p>
              <a:p>
                <a:pPr marL="285750" indent="-285750">
                  <a:spcBef>
                    <a:spcPts val="80"/>
                  </a:spcBef>
                  <a:spcAft>
                    <a:spcPts val="80"/>
                  </a:spcAft>
                  <a:buFont typeface="Wingdings" panose="05000000000000000000" pitchFamily="2" charset="2"/>
                  <a:buChar char="Ø"/>
                </a:pPr>
                <a:endParaRPr lang="en-US" dirty="0">
                  <a:cs typeface="Times New Roman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124200" y="5059330"/>
              <a:ext cx="2291632" cy="95903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cs typeface="Times New Roman"/>
                </a:rPr>
                <a:t>Disadvantages: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dirty="0" smtClean="0">
                  <a:cs typeface="Times New Roman"/>
                </a:rPr>
                <a:t>Software/</a:t>
              </a:r>
            </a:p>
            <a:p>
              <a:r>
                <a:rPr lang="en-US" dirty="0" smtClean="0">
                  <a:cs typeface="Times New Roman"/>
                </a:rPr>
                <a:t>      Implementation</a:t>
              </a:r>
              <a:endParaRPr lang="en-US" dirty="0"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302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7085" y="310140"/>
            <a:ext cx="4690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Global </a:t>
            </a:r>
            <a:r>
              <a:rPr lang="en-US" sz="3600" b="1" dirty="0" err="1" smtClean="0"/>
              <a:t>DoF</a:t>
            </a:r>
            <a:r>
              <a:rPr lang="en-US" sz="3600" b="1" dirty="0" smtClean="0"/>
              <a:t> Comparison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493845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39" name="Group 138"/>
          <p:cNvGrpSpPr>
            <a:grpSpLocks noChangeAspect="1"/>
          </p:cNvGrpSpPr>
          <p:nvPr/>
        </p:nvGrpSpPr>
        <p:grpSpPr>
          <a:xfrm>
            <a:off x="1446830" y="988853"/>
            <a:ext cx="6919761" cy="2112342"/>
            <a:chOff x="1223087" y="2542477"/>
            <a:chExt cx="8928230" cy="2725453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1223087" y="2542477"/>
              <a:ext cx="3057523" cy="2725453"/>
              <a:chOff x="5296980" y="1132508"/>
              <a:chExt cx="3578100" cy="318948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367864" y="1132508"/>
                <a:ext cx="758825" cy="1985341"/>
                <a:chOff x="952236" y="888968"/>
                <a:chExt cx="758825" cy="1985341"/>
              </a:xfrm>
            </p:grpSpPr>
            <p:grpSp>
              <p:nvGrpSpPr>
                <p:cNvPr id="103" name="Group 102"/>
                <p:cNvGrpSpPr/>
                <p:nvPr/>
              </p:nvGrpSpPr>
              <p:grpSpPr>
                <a:xfrm>
                  <a:off x="952236" y="1432860"/>
                  <a:ext cx="758825" cy="758825"/>
                  <a:chOff x="422275" y="422275"/>
                  <a:chExt cx="758825" cy="758825"/>
                </a:xfrm>
              </p:grpSpPr>
              <p:sp>
                <p:nvSpPr>
                  <p:cNvPr id="116" name="Rectangle 115"/>
                  <p:cNvSpPr/>
                  <p:nvPr/>
                </p:nvSpPr>
                <p:spPr>
                  <a:xfrm>
                    <a:off x="457200" y="457200"/>
                    <a:ext cx="685800" cy="685800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Oval 116"/>
                  <p:cNvSpPr/>
                  <p:nvPr/>
                </p:nvSpPr>
                <p:spPr>
                  <a:xfrm>
                    <a:off x="422275" y="42227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Oval 117"/>
                  <p:cNvSpPr/>
                  <p:nvPr/>
                </p:nvSpPr>
                <p:spPr>
                  <a:xfrm>
                    <a:off x="1104900" y="42227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Oval 118"/>
                  <p:cNvSpPr/>
                  <p:nvPr/>
                </p:nvSpPr>
                <p:spPr>
                  <a:xfrm>
                    <a:off x="1104900" y="1104900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Oval 119"/>
                  <p:cNvSpPr/>
                  <p:nvPr/>
                </p:nvSpPr>
                <p:spPr>
                  <a:xfrm>
                    <a:off x="422275" y="1104900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/>
                  <p:cNvSpPr/>
                  <p:nvPr/>
                </p:nvSpPr>
                <p:spPr>
                  <a:xfrm>
                    <a:off x="763588" y="1104900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Oval 121"/>
                  <p:cNvSpPr/>
                  <p:nvPr/>
                </p:nvSpPr>
                <p:spPr>
                  <a:xfrm>
                    <a:off x="763588" y="42227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Oval 122"/>
                  <p:cNvSpPr/>
                  <p:nvPr/>
                </p:nvSpPr>
                <p:spPr>
                  <a:xfrm>
                    <a:off x="1104900" y="76358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Oval 123"/>
                  <p:cNvSpPr/>
                  <p:nvPr/>
                </p:nvSpPr>
                <p:spPr>
                  <a:xfrm>
                    <a:off x="763588" y="76358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Oval 124"/>
                  <p:cNvSpPr/>
                  <p:nvPr/>
                </p:nvSpPr>
                <p:spPr>
                  <a:xfrm>
                    <a:off x="422275" y="76358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4" name="Group 103"/>
                <p:cNvGrpSpPr/>
                <p:nvPr/>
              </p:nvGrpSpPr>
              <p:grpSpPr>
                <a:xfrm>
                  <a:off x="952236" y="2115484"/>
                  <a:ext cx="758825" cy="758825"/>
                  <a:chOff x="422275" y="422275"/>
                  <a:chExt cx="758825" cy="758825"/>
                </a:xfrm>
              </p:grpSpPr>
              <p:sp>
                <p:nvSpPr>
                  <p:cNvPr id="106" name="Rectangle 105"/>
                  <p:cNvSpPr/>
                  <p:nvPr/>
                </p:nvSpPr>
                <p:spPr>
                  <a:xfrm>
                    <a:off x="457200" y="457200"/>
                    <a:ext cx="685800" cy="685800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Oval 106"/>
                  <p:cNvSpPr/>
                  <p:nvPr/>
                </p:nvSpPr>
                <p:spPr>
                  <a:xfrm>
                    <a:off x="422275" y="42227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Oval 107"/>
                  <p:cNvSpPr/>
                  <p:nvPr/>
                </p:nvSpPr>
                <p:spPr>
                  <a:xfrm>
                    <a:off x="1104900" y="42227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Oval 108"/>
                  <p:cNvSpPr/>
                  <p:nvPr/>
                </p:nvSpPr>
                <p:spPr>
                  <a:xfrm>
                    <a:off x="1104900" y="1104900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Oval 109"/>
                  <p:cNvSpPr/>
                  <p:nvPr/>
                </p:nvSpPr>
                <p:spPr>
                  <a:xfrm>
                    <a:off x="422275" y="1104900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/>
                  <p:cNvSpPr/>
                  <p:nvPr/>
                </p:nvSpPr>
                <p:spPr>
                  <a:xfrm>
                    <a:off x="763588" y="1104900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Oval 111"/>
                  <p:cNvSpPr/>
                  <p:nvPr/>
                </p:nvSpPr>
                <p:spPr>
                  <a:xfrm>
                    <a:off x="763588" y="42227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Oval 112"/>
                  <p:cNvSpPr/>
                  <p:nvPr/>
                </p:nvSpPr>
                <p:spPr>
                  <a:xfrm>
                    <a:off x="1104900" y="76358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Oval 113"/>
                  <p:cNvSpPr/>
                  <p:nvPr/>
                </p:nvSpPr>
                <p:spPr>
                  <a:xfrm>
                    <a:off x="763588" y="76358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Oval 114"/>
                  <p:cNvSpPr/>
                  <p:nvPr/>
                </p:nvSpPr>
                <p:spPr>
                  <a:xfrm>
                    <a:off x="422275" y="76358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5" name="TextBox 104"/>
                <p:cNvSpPr txBox="1"/>
                <p:nvPr/>
              </p:nvSpPr>
              <p:spPr>
                <a:xfrm>
                  <a:off x="1104964" y="888968"/>
                  <a:ext cx="4533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u="sng" dirty="0" smtClean="0"/>
                    <a:t>CG</a:t>
                  </a:r>
                  <a:endParaRPr lang="en-US" u="sng" dirty="0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6514319" y="1132521"/>
                <a:ext cx="758825" cy="2300865"/>
                <a:chOff x="2140505" y="888981"/>
                <a:chExt cx="758825" cy="2300865"/>
              </a:xfrm>
            </p:grpSpPr>
            <p:grpSp>
              <p:nvGrpSpPr>
                <p:cNvPr id="80" name="Group 79"/>
                <p:cNvGrpSpPr/>
                <p:nvPr/>
              </p:nvGrpSpPr>
              <p:grpSpPr>
                <a:xfrm>
                  <a:off x="2140505" y="1432860"/>
                  <a:ext cx="758825" cy="758825"/>
                  <a:chOff x="422275" y="422275"/>
                  <a:chExt cx="758825" cy="758825"/>
                </a:xfrm>
              </p:grpSpPr>
              <p:sp>
                <p:nvSpPr>
                  <p:cNvPr id="93" name="Rectangle 92"/>
                  <p:cNvSpPr/>
                  <p:nvPr/>
                </p:nvSpPr>
                <p:spPr>
                  <a:xfrm>
                    <a:off x="457200" y="457200"/>
                    <a:ext cx="685800" cy="685800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Oval 93"/>
                  <p:cNvSpPr/>
                  <p:nvPr/>
                </p:nvSpPr>
                <p:spPr>
                  <a:xfrm>
                    <a:off x="422275" y="42227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Oval 94"/>
                  <p:cNvSpPr/>
                  <p:nvPr/>
                </p:nvSpPr>
                <p:spPr>
                  <a:xfrm>
                    <a:off x="1104900" y="42227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Oval 95"/>
                  <p:cNvSpPr/>
                  <p:nvPr/>
                </p:nvSpPr>
                <p:spPr>
                  <a:xfrm>
                    <a:off x="1104900" y="1104900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Oval 96"/>
                  <p:cNvSpPr/>
                  <p:nvPr/>
                </p:nvSpPr>
                <p:spPr>
                  <a:xfrm>
                    <a:off x="422275" y="1104900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97"/>
                  <p:cNvSpPr/>
                  <p:nvPr/>
                </p:nvSpPr>
                <p:spPr>
                  <a:xfrm>
                    <a:off x="763588" y="1104900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Oval 98"/>
                  <p:cNvSpPr/>
                  <p:nvPr/>
                </p:nvSpPr>
                <p:spPr>
                  <a:xfrm>
                    <a:off x="763588" y="42227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Oval 99"/>
                  <p:cNvSpPr/>
                  <p:nvPr/>
                </p:nvSpPr>
                <p:spPr>
                  <a:xfrm>
                    <a:off x="1104900" y="76358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Oval 100"/>
                  <p:cNvSpPr/>
                  <p:nvPr/>
                </p:nvSpPr>
                <p:spPr>
                  <a:xfrm>
                    <a:off x="763588" y="76358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 101"/>
                  <p:cNvSpPr/>
                  <p:nvPr/>
                </p:nvSpPr>
                <p:spPr>
                  <a:xfrm>
                    <a:off x="422275" y="76358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1" name="Group 80"/>
                <p:cNvGrpSpPr/>
                <p:nvPr/>
              </p:nvGrpSpPr>
              <p:grpSpPr>
                <a:xfrm>
                  <a:off x="2140505" y="2431021"/>
                  <a:ext cx="758825" cy="758825"/>
                  <a:chOff x="422275" y="422275"/>
                  <a:chExt cx="758825" cy="758825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457200" y="457200"/>
                    <a:ext cx="685800" cy="685800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Oval 83"/>
                  <p:cNvSpPr/>
                  <p:nvPr/>
                </p:nvSpPr>
                <p:spPr>
                  <a:xfrm>
                    <a:off x="422275" y="42227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/>
                  <p:cNvSpPr/>
                  <p:nvPr/>
                </p:nvSpPr>
                <p:spPr>
                  <a:xfrm>
                    <a:off x="1104900" y="42227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Oval 85"/>
                  <p:cNvSpPr/>
                  <p:nvPr/>
                </p:nvSpPr>
                <p:spPr>
                  <a:xfrm>
                    <a:off x="1104900" y="1104900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>
                  <a:xfrm>
                    <a:off x="422275" y="1104900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 87"/>
                  <p:cNvSpPr/>
                  <p:nvPr/>
                </p:nvSpPr>
                <p:spPr>
                  <a:xfrm>
                    <a:off x="763588" y="1104900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>
                  <a:xfrm>
                    <a:off x="763588" y="42227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Oval 89"/>
                  <p:cNvSpPr/>
                  <p:nvPr/>
                </p:nvSpPr>
                <p:spPr>
                  <a:xfrm>
                    <a:off x="1104900" y="76358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Oval 90"/>
                  <p:cNvSpPr/>
                  <p:nvPr/>
                </p:nvSpPr>
                <p:spPr>
                  <a:xfrm>
                    <a:off x="763588" y="76358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Oval 91"/>
                  <p:cNvSpPr/>
                  <p:nvPr/>
                </p:nvSpPr>
                <p:spPr>
                  <a:xfrm>
                    <a:off x="422275" y="76358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2" name="TextBox 81"/>
                <p:cNvSpPr txBox="1"/>
                <p:nvPr/>
              </p:nvSpPr>
              <p:spPr>
                <a:xfrm>
                  <a:off x="2283764" y="888981"/>
                  <a:ext cx="4723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u="sng" dirty="0"/>
                    <a:t>D</a:t>
                  </a:r>
                  <a:r>
                    <a:rPr lang="en-US" u="sng" dirty="0" smtClean="0"/>
                    <a:t>G</a:t>
                  </a:r>
                  <a:endParaRPr lang="en-US" u="sng" dirty="0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7662268" y="1132520"/>
                <a:ext cx="1212812" cy="2826162"/>
                <a:chOff x="7662268" y="1132520"/>
                <a:chExt cx="1212812" cy="2826162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7662268" y="1676400"/>
                  <a:ext cx="1212812" cy="2282282"/>
                  <a:chOff x="3295538" y="1433458"/>
                  <a:chExt cx="1212812" cy="2282282"/>
                </a:xfrm>
              </p:grpSpPr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3295538" y="1433458"/>
                    <a:ext cx="1212812" cy="2282282"/>
                    <a:chOff x="7702588" y="1738285"/>
                    <a:chExt cx="1212812" cy="2282282"/>
                  </a:xfrm>
                </p:grpSpPr>
                <p:grpSp>
                  <p:nvGrpSpPr>
                    <p:cNvPr id="46" name="Group 45"/>
                    <p:cNvGrpSpPr/>
                    <p:nvPr/>
                  </p:nvGrpSpPr>
                  <p:grpSpPr>
                    <a:xfrm>
                      <a:off x="7702588" y="2841027"/>
                      <a:ext cx="1212812" cy="1179540"/>
                      <a:chOff x="7702588" y="2841027"/>
                      <a:chExt cx="1212812" cy="1179540"/>
                    </a:xfrm>
                  </p:grpSpPr>
                  <p:cxnSp>
                    <p:nvCxnSpPr>
                      <p:cNvPr id="64" name="Straight Connector 63"/>
                      <p:cNvCxnSpPr/>
                      <p:nvPr/>
                    </p:nvCxnSpPr>
                    <p:spPr>
                      <a:xfrm>
                        <a:off x="7862665" y="2879127"/>
                        <a:ext cx="898200" cy="0"/>
                      </a:xfrm>
                      <a:prstGeom prst="line">
                        <a:avLst/>
                      </a:prstGeom>
                      <a:ln w="28575" cmpd="sng">
                        <a:solidFill>
                          <a:schemeClr val="tx1"/>
                        </a:solidFill>
                        <a:prstDash val="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" name="Straight Connector 64"/>
                      <p:cNvCxnSpPr/>
                      <p:nvPr/>
                    </p:nvCxnSpPr>
                    <p:spPr>
                      <a:xfrm>
                        <a:off x="7862665" y="3982467"/>
                        <a:ext cx="898200" cy="0"/>
                      </a:xfrm>
                      <a:prstGeom prst="line">
                        <a:avLst/>
                      </a:prstGeom>
                      <a:ln w="28575" cmpd="sng">
                        <a:solidFill>
                          <a:schemeClr val="tx1"/>
                        </a:solidFill>
                        <a:prstDash val="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Straight Connector 65"/>
                      <p:cNvCxnSpPr/>
                      <p:nvPr/>
                    </p:nvCxnSpPr>
                    <p:spPr>
                      <a:xfrm rot="5400000">
                        <a:off x="7291588" y="3432678"/>
                        <a:ext cx="898200" cy="0"/>
                      </a:xfrm>
                      <a:prstGeom prst="line">
                        <a:avLst/>
                      </a:prstGeom>
                      <a:ln w="28575" cmpd="sng">
                        <a:solidFill>
                          <a:schemeClr val="tx1"/>
                        </a:solidFill>
                        <a:prstDash val="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Straight Connector 66"/>
                      <p:cNvCxnSpPr/>
                      <p:nvPr/>
                    </p:nvCxnSpPr>
                    <p:spPr>
                      <a:xfrm rot="5400000">
                        <a:off x="8428200" y="3432678"/>
                        <a:ext cx="898200" cy="0"/>
                      </a:xfrm>
                      <a:prstGeom prst="line">
                        <a:avLst/>
                      </a:prstGeom>
                      <a:ln w="28575" cmpd="sng">
                        <a:solidFill>
                          <a:schemeClr val="tx1"/>
                        </a:solidFill>
                        <a:prstDash val="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8" name="Oval 67"/>
                      <p:cNvSpPr/>
                      <p:nvPr/>
                    </p:nvSpPr>
                    <p:spPr>
                      <a:xfrm>
                        <a:off x="7824565" y="2841027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9" name="Oval 68"/>
                      <p:cNvSpPr/>
                      <p:nvPr/>
                    </p:nvSpPr>
                    <p:spPr>
                      <a:xfrm>
                        <a:off x="8270895" y="2841027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0" name="Oval 69"/>
                      <p:cNvSpPr/>
                      <p:nvPr/>
                    </p:nvSpPr>
                    <p:spPr>
                      <a:xfrm>
                        <a:off x="8722765" y="2841027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1" name="Oval 70"/>
                      <p:cNvSpPr/>
                      <p:nvPr/>
                    </p:nvSpPr>
                    <p:spPr>
                      <a:xfrm>
                        <a:off x="8839200" y="2956915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2" name="Oval 71"/>
                      <p:cNvSpPr/>
                      <p:nvPr/>
                    </p:nvSpPr>
                    <p:spPr>
                      <a:xfrm>
                        <a:off x="8837361" y="3392698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3" name="Oval 72"/>
                      <p:cNvSpPr/>
                      <p:nvPr/>
                    </p:nvSpPr>
                    <p:spPr>
                      <a:xfrm>
                        <a:off x="8839200" y="3843678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4" name="Oval 73"/>
                      <p:cNvSpPr/>
                      <p:nvPr/>
                    </p:nvSpPr>
                    <p:spPr>
                      <a:xfrm>
                        <a:off x="8722765" y="3944367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5" name="Oval 74"/>
                      <p:cNvSpPr/>
                      <p:nvPr/>
                    </p:nvSpPr>
                    <p:spPr>
                      <a:xfrm>
                        <a:off x="8270895" y="3944367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6" name="Oval 75"/>
                      <p:cNvSpPr/>
                      <p:nvPr/>
                    </p:nvSpPr>
                    <p:spPr>
                      <a:xfrm>
                        <a:off x="7824565" y="3944367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7" name="Oval 76"/>
                      <p:cNvSpPr/>
                      <p:nvPr/>
                    </p:nvSpPr>
                    <p:spPr>
                      <a:xfrm>
                        <a:off x="7702589" y="3843678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8" name="Oval 77"/>
                      <p:cNvSpPr/>
                      <p:nvPr/>
                    </p:nvSpPr>
                    <p:spPr>
                      <a:xfrm>
                        <a:off x="7702588" y="3392698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9" name="Oval 78"/>
                      <p:cNvSpPr/>
                      <p:nvPr/>
                    </p:nvSpPr>
                    <p:spPr>
                      <a:xfrm>
                        <a:off x="7702588" y="2956915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47" name="Group 46"/>
                    <p:cNvGrpSpPr/>
                    <p:nvPr/>
                  </p:nvGrpSpPr>
                  <p:grpSpPr>
                    <a:xfrm>
                      <a:off x="7702588" y="1738285"/>
                      <a:ext cx="1212812" cy="1179540"/>
                      <a:chOff x="7702588" y="2841027"/>
                      <a:chExt cx="1212812" cy="1179540"/>
                    </a:xfrm>
                  </p:grpSpPr>
                  <p:cxnSp>
                    <p:nvCxnSpPr>
                      <p:cNvPr id="48" name="Straight Connector 47"/>
                      <p:cNvCxnSpPr/>
                      <p:nvPr/>
                    </p:nvCxnSpPr>
                    <p:spPr>
                      <a:xfrm>
                        <a:off x="7862665" y="2879127"/>
                        <a:ext cx="898200" cy="0"/>
                      </a:xfrm>
                      <a:prstGeom prst="line">
                        <a:avLst/>
                      </a:prstGeom>
                      <a:ln w="28575" cmpd="sng">
                        <a:solidFill>
                          <a:schemeClr val="tx1"/>
                        </a:solidFill>
                        <a:prstDash val="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Straight Connector 48"/>
                      <p:cNvCxnSpPr/>
                      <p:nvPr/>
                    </p:nvCxnSpPr>
                    <p:spPr>
                      <a:xfrm>
                        <a:off x="7862665" y="3982467"/>
                        <a:ext cx="898200" cy="0"/>
                      </a:xfrm>
                      <a:prstGeom prst="line">
                        <a:avLst/>
                      </a:prstGeom>
                      <a:ln w="28575" cmpd="sng">
                        <a:solidFill>
                          <a:schemeClr val="tx1"/>
                        </a:solidFill>
                        <a:prstDash val="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Straight Connector 49"/>
                      <p:cNvCxnSpPr/>
                      <p:nvPr/>
                    </p:nvCxnSpPr>
                    <p:spPr>
                      <a:xfrm rot="5400000">
                        <a:off x="7291588" y="3432678"/>
                        <a:ext cx="898200" cy="0"/>
                      </a:xfrm>
                      <a:prstGeom prst="line">
                        <a:avLst/>
                      </a:prstGeom>
                      <a:ln w="28575" cmpd="sng">
                        <a:solidFill>
                          <a:schemeClr val="tx1"/>
                        </a:solidFill>
                        <a:prstDash val="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" name="Straight Connector 50"/>
                      <p:cNvCxnSpPr/>
                      <p:nvPr/>
                    </p:nvCxnSpPr>
                    <p:spPr>
                      <a:xfrm rot="5400000">
                        <a:off x="8428200" y="3432678"/>
                        <a:ext cx="898200" cy="0"/>
                      </a:xfrm>
                      <a:prstGeom prst="line">
                        <a:avLst/>
                      </a:prstGeom>
                      <a:ln w="28575" cmpd="sng">
                        <a:solidFill>
                          <a:schemeClr val="tx1"/>
                        </a:solidFill>
                        <a:prstDash val="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2" name="Oval 51"/>
                      <p:cNvSpPr/>
                      <p:nvPr/>
                    </p:nvSpPr>
                    <p:spPr>
                      <a:xfrm>
                        <a:off x="7824565" y="2841027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3" name="Oval 52"/>
                      <p:cNvSpPr/>
                      <p:nvPr/>
                    </p:nvSpPr>
                    <p:spPr>
                      <a:xfrm>
                        <a:off x="8270895" y="2841027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4" name="Oval 53"/>
                      <p:cNvSpPr/>
                      <p:nvPr/>
                    </p:nvSpPr>
                    <p:spPr>
                      <a:xfrm>
                        <a:off x="8722765" y="2841027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5" name="Oval 54"/>
                      <p:cNvSpPr/>
                      <p:nvPr/>
                    </p:nvSpPr>
                    <p:spPr>
                      <a:xfrm>
                        <a:off x="8839200" y="2956915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6" name="Oval 55"/>
                      <p:cNvSpPr/>
                      <p:nvPr/>
                    </p:nvSpPr>
                    <p:spPr>
                      <a:xfrm>
                        <a:off x="8837361" y="3392698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7" name="Oval 56"/>
                      <p:cNvSpPr/>
                      <p:nvPr/>
                    </p:nvSpPr>
                    <p:spPr>
                      <a:xfrm>
                        <a:off x="8839200" y="3843678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8" name="Oval 57"/>
                      <p:cNvSpPr/>
                      <p:nvPr/>
                    </p:nvSpPr>
                    <p:spPr>
                      <a:xfrm>
                        <a:off x="8722765" y="3944367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9" name="Oval 58"/>
                      <p:cNvSpPr/>
                      <p:nvPr/>
                    </p:nvSpPr>
                    <p:spPr>
                      <a:xfrm>
                        <a:off x="8270895" y="3944367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0" name="Oval 59"/>
                      <p:cNvSpPr/>
                      <p:nvPr/>
                    </p:nvSpPr>
                    <p:spPr>
                      <a:xfrm>
                        <a:off x="7824565" y="3944367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1" name="Oval 60"/>
                      <p:cNvSpPr/>
                      <p:nvPr/>
                    </p:nvSpPr>
                    <p:spPr>
                      <a:xfrm>
                        <a:off x="7702589" y="3843678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2" name="Oval 61"/>
                      <p:cNvSpPr/>
                      <p:nvPr/>
                    </p:nvSpPr>
                    <p:spPr>
                      <a:xfrm>
                        <a:off x="7702589" y="3392698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63" name="Oval 62"/>
                      <p:cNvSpPr/>
                      <p:nvPr/>
                    </p:nvSpPr>
                    <p:spPr>
                      <a:xfrm>
                        <a:off x="7702588" y="2956915"/>
                        <a:ext cx="76200" cy="76200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effectLst/>
                    </p:spPr>
                    <p:style>
                      <a:lnRef idx="1">
                        <a:schemeClr val="dk1"/>
                      </a:lnRef>
                      <a:fillRef idx="3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3519326" y="1642410"/>
                    <a:ext cx="760423" cy="762000"/>
                    <a:chOff x="3519326" y="1642410"/>
                    <a:chExt cx="760423" cy="762000"/>
                  </a:xfrm>
                </p:grpSpPr>
                <p:sp>
                  <p:nvSpPr>
                    <p:cNvPr id="36" name="Rectangle 35"/>
                    <p:cNvSpPr/>
                    <p:nvPr/>
                  </p:nvSpPr>
                  <p:spPr>
                    <a:xfrm>
                      <a:off x="3557457" y="1678741"/>
                      <a:ext cx="685800" cy="685800"/>
                    </a:xfrm>
                    <a:prstGeom prst="rect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prstDash val="solid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Rectangle 36"/>
                    <p:cNvSpPr>
                      <a:spLocks noChangeAspect="1"/>
                    </p:cNvSpPr>
                    <p:nvPr/>
                  </p:nvSpPr>
                  <p:spPr>
                    <a:xfrm>
                      <a:off x="3520924" y="1642410"/>
                      <a:ext cx="76200" cy="76200"/>
                    </a:xfrm>
                    <a:prstGeom prst="rect">
                      <a:avLst/>
                    </a:prstGeom>
                    <a:solidFill>
                      <a:srgbClr val="C0504D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" name="Rectangle 37"/>
                    <p:cNvSpPr>
                      <a:spLocks noChangeAspect="1"/>
                    </p:cNvSpPr>
                    <p:nvPr/>
                  </p:nvSpPr>
                  <p:spPr>
                    <a:xfrm>
                      <a:off x="4203549" y="1642410"/>
                      <a:ext cx="76200" cy="76200"/>
                    </a:xfrm>
                    <a:prstGeom prst="rect">
                      <a:avLst/>
                    </a:prstGeom>
                    <a:solidFill>
                      <a:srgbClr val="C0504D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" name="Rectangle 38"/>
                    <p:cNvSpPr>
                      <a:spLocks noChangeAspect="1"/>
                    </p:cNvSpPr>
                    <p:nvPr/>
                  </p:nvSpPr>
                  <p:spPr>
                    <a:xfrm>
                      <a:off x="3862247" y="1642410"/>
                      <a:ext cx="76200" cy="76200"/>
                    </a:xfrm>
                    <a:prstGeom prst="rect">
                      <a:avLst/>
                    </a:prstGeom>
                    <a:solidFill>
                      <a:srgbClr val="C0504D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" name="Rectangle 39"/>
                    <p:cNvSpPr>
                      <a:spLocks noChangeAspect="1"/>
                    </p:cNvSpPr>
                    <p:nvPr/>
                  </p:nvSpPr>
                  <p:spPr>
                    <a:xfrm>
                      <a:off x="3519326" y="1985310"/>
                      <a:ext cx="76200" cy="76200"/>
                    </a:xfrm>
                    <a:prstGeom prst="rect">
                      <a:avLst/>
                    </a:prstGeom>
                    <a:solidFill>
                      <a:srgbClr val="C0504D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" name="Rectangle 40"/>
                    <p:cNvSpPr>
                      <a:spLocks noChangeAspect="1"/>
                    </p:cNvSpPr>
                    <p:nvPr/>
                  </p:nvSpPr>
                  <p:spPr>
                    <a:xfrm>
                      <a:off x="4201951" y="1985310"/>
                      <a:ext cx="76200" cy="76200"/>
                    </a:xfrm>
                    <a:prstGeom prst="rect">
                      <a:avLst/>
                    </a:prstGeom>
                    <a:solidFill>
                      <a:srgbClr val="C0504D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" name="Rectangle 41"/>
                    <p:cNvSpPr>
                      <a:spLocks noChangeAspect="1"/>
                    </p:cNvSpPr>
                    <p:nvPr/>
                  </p:nvSpPr>
                  <p:spPr>
                    <a:xfrm>
                      <a:off x="3860649" y="1985310"/>
                      <a:ext cx="76200" cy="76200"/>
                    </a:xfrm>
                    <a:prstGeom prst="rect">
                      <a:avLst/>
                    </a:prstGeom>
                    <a:solidFill>
                      <a:srgbClr val="C0504D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Rectangle 42"/>
                    <p:cNvSpPr>
                      <a:spLocks noChangeAspect="1"/>
                    </p:cNvSpPr>
                    <p:nvPr/>
                  </p:nvSpPr>
                  <p:spPr>
                    <a:xfrm>
                      <a:off x="3519326" y="2328210"/>
                      <a:ext cx="76200" cy="76200"/>
                    </a:xfrm>
                    <a:prstGeom prst="rect">
                      <a:avLst/>
                    </a:prstGeom>
                    <a:solidFill>
                      <a:srgbClr val="C0504D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" name="Rectangle 43"/>
                    <p:cNvSpPr>
                      <a:spLocks noChangeAspect="1"/>
                    </p:cNvSpPr>
                    <p:nvPr/>
                  </p:nvSpPr>
                  <p:spPr>
                    <a:xfrm>
                      <a:off x="4201951" y="2328210"/>
                      <a:ext cx="76200" cy="76200"/>
                    </a:xfrm>
                    <a:prstGeom prst="rect">
                      <a:avLst/>
                    </a:prstGeom>
                    <a:solidFill>
                      <a:srgbClr val="C0504D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Rectangle 44"/>
                    <p:cNvSpPr>
                      <a:spLocks noChangeAspect="1"/>
                    </p:cNvSpPr>
                    <p:nvPr/>
                  </p:nvSpPr>
                  <p:spPr>
                    <a:xfrm>
                      <a:off x="3860649" y="2328210"/>
                      <a:ext cx="76200" cy="76200"/>
                    </a:xfrm>
                    <a:prstGeom prst="rect">
                      <a:avLst/>
                    </a:prstGeom>
                    <a:solidFill>
                      <a:srgbClr val="C0504D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3516418" y="2740960"/>
                    <a:ext cx="766506" cy="768096"/>
                    <a:chOff x="7885369" y="2984500"/>
                    <a:chExt cx="766506" cy="768096"/>
                  </a:xfrm>
                </p:grpSpPr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7926408" y="3025023"/>
                      <a:ext cx="685800" cy="685800"/>
                    </a:xfrm>
                    <a:prstGeom prst="rect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  <a:prstDash val="solid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6" name="Group 25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7885369" y="2984500"/>
                      <a:ext cx="766506" cy="768096"/>
                      <a:chOff x="4724391" y="2209800"/>
                      <a:chExt cx="4562546" cy="4572000"/>
                    </a:xfrm>
                    <a:solidFill>
                      <a:schemeClr val="accent3"/>
                    </a:solidFill>
                  </p:grpSpPr>
                  <p:sp>
                    <p:nvSpPr>
                      <p:cNvPr id="27" name="Rectangle 26"/>
                      <p:cNvSpPr>
                        <a:spLocks noChangeAspect="1"/>
                      </p:cNvSpPr>
                      <p:nvPr/>
                    </p:nvSpPr>
                    <p:spPr>
                      <a:xfrm rot="2700936">
                        <a:off x="4733987" y="2209800"/>
                        <a:ext cx="457200" cy="4572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8" name="Rectangle 27"/>
                      <p:cNvSpPr>
                        <a:spLocks noChangeAspect="1"/>
                      </p:cNvSpPr>
                      <p:nvPr/>
                    </p:nvSpPr>
                    <p:spPr>
                      <a:xfrm rot="2700936">
                        <a:off x="8829737" y="2209800"/>
                        <a:ext cx="457200" cy="4572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9" name="Rectangle 28"/>
                      <p:cNvSpPr>
                        <a:spLocks noChangeAspect="1"/>
                      </p:cNvSpPr>
                      <p:nvPr/>
                    </p:nvSpPr>
                    <p:spPr>
                      <a:xfrm rot="2700936">
                        <a:off x="6781858" y="2209800"/>
                        <a:ext cx="457202" cy="457203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0" name="Rectangle 29"/>
                      <p:cNvSpPr>
                        <a:spLocks noChangeAspect="1"/>
                      </p:cNvSpPr>
                      <p:nvPr/>
                    </p:nvSpPr>
                    <p:spPr>
                      <a:xfrm rot="2700936">
                        <a:off x="4724392" y="4267198"/>
                        <a:ext cx="457202" cy="457203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1" name="Rectangle 30"/>
                      <p:cNvSpPr>
                        <a:spLocks noChangeAspect="1"/>
                      </p:cNvSpPr>
                      <p:nvPr/>
                    </p:nvSpPr>
                    <p:spPr>
                      <a:xfrm rot="2700936">
                        <a:off x="8820151" y="4267198"/>
                        <a:ext cx="457202" cy="457203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2" name="Rectangle 31"/>
                      <p:cNvSpPr>
                        <a:spLocks noChangeAspect="1"/>
                      </p:cNvSpPr>
                      <p:nvPr/>
                    </p:nvSpPr>
                    <p:spPr>
                      <a:xfrm rot="2700936">
                        <a:off x="6772331" y="4267198"/>
                        <a:ext cx="457202" cy="457203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3" name="Rectangle 32"/>
                      <p:cNvSpPr>
                        <a:spLocks noChangeAspect="1"/>
                      </p:cNvSpPr>
                      <p:nvPr/>
                    </p:nvSpPr>
                    <p:spPr>
                      <a:xfrm rot="2700936">
                        <a:off x="4724399" y="6324600"/>
                        <a:ext cx="457200" cy="4572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4" name="Rectangle 33"/>
                      <p:cNvSpPr>
                        <a:spLocks noChangeAspect="1"/>
                      </p:cNvSpPr>
                      <p:nvPr/>
                    </p:nvSpPr>
                    <p:spPr>
                      <a:xfrm rot="2700936">
                        <a:off x="8820149" y="6324600"/>
                        <a:ext cx="457200" cy="4572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5" name="Rectangle 34"/>
                      <p:cNvSpPr>
                        <a:spLocks noChangeAspect="1"/>
                      </p:cNvSpPr>
                      <p:nvPr/>
                    </p:nvSpPr>
                    <p:spPr>
                      <a:xfrm rot="2700936">
                        <a:off x="6772337" y="6324600"/>
                        <a:ext cx="457200" cy="4572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21" name="TextBox 20"/>
                <p:cNvSpPr txBox="1"/>
                <p:nvPr/>
              </p:nvSpPr>
              <p:spPr>
                <a:xfrm>
                  <a:off x="7962834" y="1132520"/>
                  <a:ext cx="61612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u="sng" dirty="0" smtClean="0"/>
                    <a:t>HDG</a:t>
                  </a:r>
                  <a:endParaRPr lang="en-US" u="sng" dirty="0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5296980" y="3624913"/>
                <a:ext cx="2326141" cy="697083"/>
                <a:chOff x="5296980" y="3624913"/>
                <a:chExt cx="2326141" cy="697083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5296980" y="3626560"/>
                  <a:ext cx="2173741" cy="644682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5794319" y="3624913"/>
                  <a:ext cx="1828802" cy="697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Times"/>
                      <a:cs typeface="Times"/>
                    </a:rPr>
                    <a:t>- Global DOFs</a:t>
                  </a:r>
                </a:p>
                <a:p>
                  <a:r>
                    <a:rPr lang="en-US" sz="1200" dirty="0" smtClean="0">
                      <a:latin typeface="Times"/>
                      <a:cs typeface="Times"/>
                    </a:rPr>
                    <a:t>- Local DOFs</a:t>
                  </a: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5388094" y="3814044"/>
                  <a:ext cx="76200" cy="76200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/>
                <p:cNvSpPr>
                  <a:spLocks noChangeAspect="1"/>
                </p:cNvSpPr>
                <p:nvPr/>
              </p:nvSpPr>
              <p:spPr>
                <a:xfrm rot="2700936">
                  <a:off x="5615598" y="4082145"/>
                  <a:ext cx="76810" cy="7681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/>
                <p:cNvSpPr>
                  <a:spLocks noChangeAspect="1"/>
                </p:cNvSpPr>
                <p:nvPr/>
              </p:nvSpPr>
              <p:spPr>
                <a:xfrm>
                  <a:off x="5386966" y="4082112"/>
                  <a:ext cx="76200" cy="76200"/>
                </a:xfrm>
                <a:prstGeom prst="rect">
                  <a:avLst/>
                </a:prstGeom>
                <a:solidFill>
                  <a:srgbClr val="C0504D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" name="TextBox 4"/>
            <p:cNvSpPr txBox="1"/>
            <p:nvPr/>
          </p:nvSpPr>
          <p:spPr>
            <a:xfrm>
              <a:off x="4460407" y="3425013"/>
              <a:ext cx="56909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"/>
                  <a:cs typeface="Times"/>
                </a:rPr>
                <a:t>Variables:  </a:t>
              </a:r>
              <a:r>
                <a:rPr lang="en-US" b="1" dirty="0">
                  <a:latin typeface="Times"/>
                  <a:cs typeface="Times"/>
                </a:rPr>
                <a:t>u</a:t>
              </a:r>
              <a:r>
                <a:rPr lang="en-US" dirty="0">
                  <a:latin typeface="Times"/>
                  <a:cs typeface="Times"/>
                </a:rPr>
                <a:t>, </a:t>
              </a:r>
              <a:r>
                <a:rPr lang="en-US" b="1" dirty="0">
                  <a:latin typeface="Times"/>
                  <a:cs typeface="Times"/>
                </a:rPr>
                <a:t>v</a:t>
              </a:r>
              <a:r>
                <a:rPr lang="en-US" dirty="0">
                  <a:latin typeface="Times"/>
                  <a:cs typeface="Times"/>
                </a:rPr>
                <a:t>, </a:t>
              </a:r>
              <a:r>
                <a:rPr lang="en-US" b="1" dirty="0">
                  <a:latin typeface="Times"/>
                  <a:cs typeface="Times"/>
                </a:rPr>
                <a:t>e</a:t>
              </a:r>
              <a:r>
                <a:rPr lang="en-US" dirty="0">
                  <a:latin typeface="Times"/>
                  <a:cs typeface="Times"/>
                </a:rPr>
                <a:t>  - 8 local comps per (  ,   )</a:t>
              </a:r>
            </a:p>
            <a:p>
              <a:r>
                <a:rPr lang="en-US" dirty="0">
                  <a:latin typeface="Times"/>
                  <a:cs typeface="Times"/>
                </a:rPr>
                <a:t>	 </a:t>
              </a:r>
              <a:r>
                <a:rPr lang="en-US" b="1" dirty="0">
                  <a:latin typeface="Times"/>
                  <a:cs typeface="Times"/>
                </a:rPr>
                <a:t>μ </a:t>
              </a:r>
              <a:r>
                <a:rPr lang="en-US" dirty="0">
                  <a:latin typeface="Times"/>
                  <a:cs typeface="Times"/>
                </a:rPr>
                <a:t>- 2 global comps per (  )</a:t>
              </a:r>
            </a:p>
          </p:txBody>
        </p:sp>
        <p:sp>
          <p:nvSpPr>
            <p:cNvPr id="136" name="Rectangle 135"/>
            <p:cNvSpPr>
              <a:spLocks noChangeAspect="1"/>
            </p:cNvSpPr>
            <p:nvPr/>
          </p:nvSpPr>
          <p:spPr>
            <a:xfrm rot="2700936">
              <a:off x="9531647" y="3658992"/>
              <a:ext cx="76810" cy="79612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>
              <a:spLocks noChangeAspect="1"/>
            </p:cNvSpPr>
            <p:nvPr/>
          </p:nvSpPr>
          <p:spPr>
            <a:xfrm>
              <a:off x="9249991" y="3660361"/>
              <a:ext cx="78981" cy="76200"/>
            </a:xfrm>
            <a:prstGeom prst="rect">
              <a:avLst/>
            </a:prstGeom>
            <a:solidFill>
              <a:srgbClr val="C0504D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8713369" y="4007793"/>
              <a:ext cx="78981" cy="7620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35" y="3320294"/>
            <a:ext cx="8462635" cy="1045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66" y="4630183"/>
            <a:ext cx="8274123" cy="1433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13" y="6124244"/>
            <a:ext cx="7952904" cy="269020"/>
          </a:xfrm>
          <a:prstGeom prst="rect">
            <a:avLst/>
          </a:prstGeom>
        </p:spPr>
      </p:pic>
      <p:sp>
        <p:nvSpPr>
          <p:cNvPr id="126" name="Rectangle 125"/>
          <p:cNvSpPr/>
          <p:nvPr/>
        </p:nvSpPr>
        <p:spPr>
          <a:xfrm>
            <a:off x="4104261" y="6124244"/>
            <a:ext cx="4848528" cy="2690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493367" y="6371862"/>
            <a:ext cx="559454" cy="0"/>
          </a:xfrm>
          <a:prstGeom prst="line">
            <a:avLst/>
          </a:prstGeom>
          <a:ln w="190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25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52" y="300824"/>
            <a:ext cx="3791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HDG</a:t>
            </a:r>
            <a:r>
              <a:rPr lang="en-US" sz="3600" b="1" dirty="0"/>
              <a:t> </a:t>
            </a:r>
            <a:r>
              <a:rPr lang="en-US" sz="3600" b="1" dirty="0" smtClean="0"/>
              <a:t>Discretization</a:t>
            </a:r>
            <a:endParaRPr lang="en-US" sz="3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493845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7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67954" y="3640058"/>
            <a:ext cx="3193002" cy="1406683"/>
            <a:chOff x="1074198" y="4917917"/>
            <a:chExt cx="3193002" cy="1406683"/>
          </a:xfrm>
        </p:grpSpPr>
        <p:sp>
          <p:nvSpPr>
            <p:cNvPr id="25" name="Rectangle 24"/>
            <p:cNvSpPr/>
            <p:nvPr/>
          </p:nvSpPr>
          <p:spPr>
            <a:xfrm>
              <a:off x="1186824" y="4960917"/>
              <a:ext cx="363814" cy="363814"/>
            </a:xfrm>
            <a:prstGeom prst="rect">
              <a:avLst/>
            </a:prstGeom>
            <a:pattFill prst="wdUpDiag">
              <a:fgClr>
                <a:schemeClr val="bg1"/>
              </a:fgClr>
              <a:bgClr>
                <a:schemeClr val="bg1">
                  <a:lumMod val="75000"/>
                </a:schemeClr>
              </a:bgClr>
            </a:pattFill>
            <a:ln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186824" y="5604294"/>
              <a:ext cx="363814" cy="0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368731" y="5422387"/>
              <a:ext cx="0" cy="363814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1074198" y="4917917"/>
              <a:ext cx="3193002" cy="1406683"/>
            </a:xfrm>
            <a:prstGeom prst="rect">
              <a:avLst/>
            </a:prstGeom>
            <a:noFill/>
            <a:ln>
              <a:solidFill>
                <a:srgbClr val="00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93181" y="6065764"/>
              <a:ext cx="72763" cy="0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59497" y="5142754"/>
              <a:ext cx="72763" cy="0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793181" y="5604294"/>
              <a:ext cx="72763" cy="0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912654" y="4930284"/>
              <a:ext cx="23545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Local solution</a:t>
              </a:r>
            </a:p>
            <a:p>
              <a:endParaRPr lang="en-US" sz="1400" dirty="0" smtClean="0">
                <a:latin typeface="Times"/>
                <a:cs typeface="Times"/>
              </a:endParaRPr>
            </a:p>
            <a:p>
              <a:r>
                <a:rPr lang="en-US" dirty="0" smtClean="0">
                  <a:latin typeface="Times"/>
                  <a:cs typeface="Times"/>
                </a:rPr>
                <a:t>Global solution trace</a:t>
              </a:r>
            </a:p>
            <a:p>
              <a:endParaRPr lang="en-US" sz="1200" dirty="0" smtClean="0">
                <a:latin typeface="Times"/>
                <a:cs typeface="Times"/>
              </a:endParaRPr>
            </a:p>
            <a:p>
              <a:r>
                <a:rPr lang="en-US" dirty="0" smtClean="0">
                  <a:latin typeface="Times"/>
                  <a:cs typeface="Times"/>
                </a:rPr>
                <a:t>Global boundary</a:t>
              </a:r>
              <a:endParaRPr lang="en-US" sz="2800" dirty="0">
                <a:latin typeface="Times"/>
                <a:cs typeface="Time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186824" y="5883856"/>
              <a:ext cx="363814" cy="36381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217184" y="1104384"/>
            <a:ext cx="758825" cy="1898649"/>
            <a:chOff x="952236" y="975660"/>
            <a:chExt cx="758825" cy="1898649"/>
          </a:xfrm>
        </p:grpSpPr>
        <p:grpSp>
          <p:nvGrpSpPr>
            <p:cNvPr id="127" name="Group 126"/>
            <p:cNvGrpSpPr/>
            <p:nvPr/>
          </p:nvGrpSpPr>
          <p:grpSpPr>
            <a:xfrm>
              <a:off x="952236" y="1432860"/>
              <a:ext cx="758825" cy="758825"/>
              <a:chOff x="422275" y="422275"/>
              <a:chExt cx="758825" cy="758825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457200" y="457200"/>
                <a:ext cx="685800" cy="68580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2275" y="4222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1104900" y="4222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1104900" y="1104900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22275" y="1104900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763588" y="1104900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763588" y="4222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1104900" y="76358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763588" y="76358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422275" y="76358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/>
            <p:cNvGrpSpPr/>
            <p:nvPr/>
          </p:nvGrpSpPr>
          <p:grpSpPr>
            <a:xfrm>
              <a:off x="952236" y="2115484"/>
              <a:ext cx="758825" cy="758825"/>
              <a:chOff x="422275" y="422275"/>
              <a:chExt cx="758825" cy="758825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457200" y="457200"/>
                <a:ext cx="685800" cy="68580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22275" y="4222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1104900" y="4222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1104900" y="1104900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422275" y="1104900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763588" y="1104900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763588" y="4222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1104900" y="76358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763588" y="76358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22275" y="76358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1104964" y="975660"/>
              <a:ext cx="453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 smtClean="0"/>
                <a:t>CG</a:t>
              </a:r>
              <a:endParaRPr lang="en-US" u="sng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3639" y="1104384"/>
            <a:ext cx="758825" cy="2214186"/>
            <a:chOff x="2140505" y="975660"/>
            <a:chExt cx="758825" cy="2214186"/>
          </a:xfrm>
        </p:grpSpPr>
        <p:grpSp>
          <p:nvGrpSpPr>
            <p:cNvPr id="104" name="Group 103"/>
            <p:cNvGrpSpPr/>
            <p:nvPr/>
          </p:nvGrpSpPr>
          <p:grpSpPr>
            <a:xfrm>
              <a:off x="2140505" y="1432860"/>
              <a:ext cx="758825" cy="758825"/>
              <a:chOff x="422275" y="422275"/>
              <a:chExt cx="758825" cy="758825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457200" y="457200"/>
                <a:ext cx="685800" cy="68580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422275" y="4222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1104900" y="4222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1104900" y="1104900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422275" y="1104900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763588" y="1104900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763588" y="4222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1104900" y="76358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763588" y="76358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22275" y="76358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2140505" y="2431021"/>
              <a:ext cx="758825" cy="758825"/>
              <a:chOff x="422275" y="422275"/>
              <a:chExt cx="758825" cy="758825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457200" y="457200"/>
                <a:ext cx="685800" cy="68580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422275" y="4222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1104900" y="4222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104900" y="1104900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422275" y="1104900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763588" y="1104900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63588" y="42227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04900" y="76358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763588" y="76358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22275" y="76358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2283765" y="975660"/>
              <a:ext cx="472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/>
                <a:t>D</a:t>
              </a:r>
              <a:r>
                <a:rPr lang="en-US" u="sng" dirty="0" smtClean="0"/>
                <a:t>G</a:t>
              </a:r>
              <a:endParaRPr lang="en-US" u="sng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511588" y="1104384"/>
            <a:ext cx="1212812" cy="2739482"/>
            <a:chOff x="7662268" y="1219200"/>
            <a:chExt cx="1212812" cy="2739482"/>
          </a:xfrm>
        </p:grpSpPr>
        <p:grpSp>
          <p:nvGrpSpPr>
            <p:cNvPr id="44" name="Group 43"/>
            <p:cNvGrpSpPr/>
            <p:nvPr/>
          </p:nvGrpSpPr>
          <p:grpSpPr>
            <a:xfrm>
              <a:off x="7662268" y="1676400"/>
              <a:ext cx="1212812" cy="2282282"/>
              <a:chOff x="3295538" y="1433458"/>
              <a:chExt cx="1212812" cy="2282282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3295538" y="1433458"/>
                <a:ext cx="1212812" cy="2282282"/>
                <a:chOff x="7702588" y="1738285"/>
                <a:chExt cx="1212812" cy="2282282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7702588" y="2841027"/>
                  <a:ext cx="1212812" cy="1179540"/>
                  <a:chOff x="7702588" y="2841027"/>
                  <a:chExt cx="1212812" cy="1179540"/>
                </a:xfrm>
              </p:grpSpPr>
              <p:cxnSp>
                <p:nvCxnSpPr>
                  <p:cNvPr id="88" name="Straight Connector 87"/>
                  <p:cNvCxnSpPr/>
                  <p:nvPr/>
                </p:nvCxnSpPr>
                <p:spPr>
                  <a:xfrm>
                    <a:off x="7862665" y="2879127"/>
                    <a:ext cx="898200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prstDash val="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>
                    <a:off x="7862665" y="3982467"/>
                    <a:ext cx="898200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prstDash val="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 rot="5400000">
                    <a:off x="7291588" y="3432678"/>
                    <a:ext cx="898200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prstDash val="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 rot="5400000">
                    <a:off x="8428200" y="3432678"/>
                    <a:ext cx="898200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prstDash val="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Oval 91"/>
                  <p:cNvSpPr/>
                  <p:nvPr/>
                </p:nvSpPr>
                <p:spPr>
                  <a:xfrm>
                    <a:off x="7824565" y="2841027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Oval 92"/>
                  <p:cNvSpPr/>
                  <p:nvPr/>
                </p:nvSpPr>
                <p:spPr>
                  <a:xfrm>
                    <a:off x="8270895" y="2841027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Oval 93"/>
                  <p:cNvSpPr/>
                  <p:nvPr/>
                </p:nvSpPr>
                <p:spPr>
                  <a:xfrm>
                    <a:off x="8722765" y="2841027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Oval 94"/>
                  <p:cNvSpPr/>
                  <p:nvPr/>
                </p:nvSpPr>
                <p:spPr>
                  <a:xfrm>
                    <a:off x="8839200" y="295691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Oval 95"/>
                  <p:cNvSpPr/>
                  <p:nvPr/>
                </p:nvSpPr>
                <p:spPr>
                  <a:xfrm>
                    <a:off x="8837361" y="339269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Oval 96"/>
                  <p:cNvSpPr/>
                  <p:nvPr/>
                </p:nvSpPr>
                <p:spPr>
                  <a:xfrm>
                    <a:off x="8839200" y="384367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97"/>
                  <p:cNvSpPr/>
                  <p:nvPr/>
                </p:nvSpPr>
                <p:spPr>
                  <a:xfrm>
                    <a:off x="8722765" y="3944367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Oval 98"/>
                  <p:cNvSpPr/>
                  <p:nvPr/>
                </p:nvSpPr>
                <p:spPr>
                  <a:xfrm>
                    <a:off x="8270895" y="3944367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Oval 99"/>
                  <p:cNvSpPr/>
                  <p:nvPr/>
                </p:nvSpPr>
                <p:spPr>
                  <a:xfrm>
                    <a:off x="7824565" y="3944367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Oval 100"/>
                  <p:cNvSpPr/>
                  <p:nvPr/>
                </p:nvSpPr>
                <p:spPr>
                  <a:xfrm>
                    <a:off x="7702589" y="384367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 101"/>
                  <p:cNvSpPr/>
                  <p:nvPr/>
                </p:nvSpPr>
                <p:spPr>
                  <a:xfrm>
                    <a:off x="7702588" y="339269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Oval 102"/>
                  <p:cNvSpPr/>
                  <p:nvPr/>
                </p:nvSpPr>
                <p:spPr>
                  <a:xfrm>
                    <a:off x="7702588" y="295691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" name="Group 70"/>
                <p:cNvGrpSpPr/>
                <p:nvPr/>
              </p:nvGrpSpPr>
              <p:grpSpPr>
                <a:xfrm>
                  <a:off x="7702588" y="1738285"/>
                  <a:ext cx="1212812" cy="1179540"/>
                  <a:chOff x="7702588" y="2841027"/>
                  <a:chExt cx="1212812" cy="1179540"/>
                </a:xfrm>
              </p:grpSpPr>
              <p:cxnSp>
                <p:nvCxnSpPr>
                  <p:cNvPr id="72" name="Straight Connector 71"/>
                  <p:cNvCxnSpPr/>
                  <p:nvPr/>
                </p:nvCxnSpPr>
                <p:spPr>
                  <a:xfrm>
                    <a:off x="7862665" y="2879127"/>
                    <a:ext cx="898200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prstDash val="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7862665" y="3982467"/>
                    <a:ext cx="898200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prstDash val="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 rot="5400000">
                    <a:off x="7291588" y="3432678"/>
                    <a:ext cx="898200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prstDash val="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 rot="5400000">
                    <a:off x="8428200" y="3432678"/>
                    <a:ext cx="898200" cy="0"/>
                  </a:xfrm>
                  <a:prstGeom prst="line">
                    <a:avLst/>
                  </a:prstGeom>
                  <a:ln w="28575" cmpd="sng">
                    <a:solidFill>
                      <a:schemeClr val="tx1"/>
                    </a:solidFill>
                    <a:prstDash val="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6" name="Oval 75"/>
                  <p:cNvSpPr/>
                  <p:nvPr/>
                </p:nvSpPr>
                <p:spPr>
                  <a:xfrm>
                    <a:off x="7824565" y="2841027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>
                  <a:xfrm>
                    <a:off x="8270895" y="2841027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Oval 77"/>
                  <p:cNvSpPr/>
                  <p:nvPr/>
                </p:nvSpPr>
                <p:spPr>
                  <a:xfrm>
                    <a:off x="8722765" y="2841027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Oval 78"/>
                  <p:cNvSpPr/>
                  <p:nvPr/>
                </p:nvSpPr>
                <p:spPr>
                  <a:xfrm>
                    <a:off x="8839200" y="295691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Oval 79"/>
                  <p:cNvSpPr/>
                  <p:nvPr/>
                </p:nvSpPr>
                <p:spPr>
                  <a:xfrm>
                    <a:off x="8837361" y="339269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Oval 80"/>
                  <p:cNvSpPr/>
                  <p:nvPr/>
                </p:nvSpPr>
                <p:spPr>
                  <a:xfrm>
                    <a:off x="8839200" y="384367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Oval 81"/>
                  <p:cNvSpPr/>
                  <p:nvPr/>
                </p:nvSpPr>
                <p:spPr>
                  <a:xfrm>
                    <a:off x="8722765" y="3944367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Oval 82"/>
                  <p:cNvSpPr/>
                  <p:nvPr/>
                </p:nvSpPr>
                <p:spPr>
                  <a:xfrm>
                    <a:off x="8270895" y="3944367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Oval 83"/>
                  <p:cNvSpPr/>
                  <p:nvPr/>
                </p:nvSpPr>
                <p:spPr>
                  <a:xfrm>
                    <a:off x="7824565" y="3944367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/>
                  <p:cNvSpPr/>
                  <p:nvPr/>
                </p:nvSpPr>
                <p:spPr>
                  <a:xfrm>
                    <a:off x="7702589" y="384367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Oval 85"/>
                  <p:cNvSpPr/>
                  <p:nvPr/>
                </p:nvSpPr>
                <p:spPr>
                  <a:xfrm>
                    <a:off x="7702589" y="3392698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>
                  <a:xfrm>
                    <a:off x="7702588" y="2956915"/>
                    <a:ext cx="76200" cy="76200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7" name="Group 46"/>
              <p:cNvGrpSpPr/>
              <p:nvPr/>
            </p:nvGrpSpPr>
            <p:grpSpPr>
              <a:xfrm>
                <a:off x="3519326" y="1642410"/>
                <a:ext cx="760423" cy="762000"/>
                <a:chOff x="3519326" y="1642410"/>
                <a:chExt cx="760423" cy="762000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3557457" y="1678741"/>
                  <a:ext cx="685800" cy="685800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>
                  <a:spLocks noChangeAspect="1"/>
                </p:cNvSpPr>
                <p:nvPr/>
              </p:nvSpPr>
              <p:spPr>
                <a:xfrm>
                  <a:off x="3520924" y="1642410"/>
                  <a:ext cx="76200" cy="76200"/>
                </a:xfrm>
                <a:prstGeom prst="rect">
                  <a:avLst/>
                </a:prstGeom>
                <a:solidFill>
                  <a:srgbClr val="C0504D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>
                  <a:spLocks noChangeAspect="1"/>
                </p:cNvSpPr>
                <p:nvPr/>
              </p:nvSpPr>
              <p:spPr>
                <a:xfrm>
                  <a:off x="4203549" y="1642410"/>
                  <a:ext cx="76200" cy="76200"/>
                </a:xfrm>
                <a:prstGeom prst="rect">
                  <a:avLst/>
                </a:prstGeom>
                <a:solidFill>
                  <a:srgbClr val="C0504D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>
                  <a:spLocks noChangeAspect="1"/>
                </p:cNvSpPr>
                <p:nvPr/>
              </p:nvSpPr>
              <p:spPr>
                <a:xfrm>
                  <a:off x="3862247" y="1642410"/>
                  <a:ext cx="76200" cy="76200"/>
                </a:xfrm>
                <a:prstGeom prst="rect">
                  <a:avLst/>
                </a:prstGeom>
                <a:solidFill>
                  <a:srgbClr val="C0504D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>
                  <a:spLocks noChangeAspect="1"/>
                </p:cNvSpPr>
                <p:nvPr/>
              </p:nvSpPr>
              <p:spPr>
                <a:xfrm>
                  <a:off x="3519326" y="1985310"/>
                  <a:ext cx="76200" cy="76200"/>
                </a:xfrm>
                <a:prstGeom prst="rect">
                  <a:avLst/>
                </a:prstGeom>
                <a:solidFill>
                  <a:srgbClr val="C0504D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>
                  <a:spLocks noChangeAspect="1"/>
                </p:cNvSpPr>
                <p:nvPr/>
              </p:nvSpPr>
              <p:spPr>
                <a:xfrm>
                  <a:off x="4201951" y="1985310"/>
                  <a:ext cx="76200" cy="76200"/>
                </a:xfrm>
                <a:prstGeom prst="rect">
                  <a:avLst/>
                </a:prstGeom>
                <a:solidFill>
                  <a:srgbClr val="C0504D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3860649" y="1985310"/>
                  <a:ext cx="76200" cy="76200"/>
                </a:xfrm>
                <a:prstGeom prst="rect">
                  <a:avLst/>
                </a:prstGeom>
                <a:solidFill>
                  <a:srgbClr val="C0504D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>
                  <a:spLocks noChangeAspect="1"/>
                </p:cNvSpPr>
                <p:nvPr/>
              </p:nvSpPr>
              <p:spPr>
                <a:xfrm>
                  <a:off x="3519326" y="2328210"/>
                  <a:ext cx="76200" cy="76200"/>
                </a:xfrm>
                <a:prstGeom prst="rect">
                  <a:avLst/>
                </a:prstGeom>
                <a:solidFill>
                  <a:srgbClr val="C0504D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>
                  <a:spLocks noChangeAspect="1"/>
                </p:cNvSpPr>
                <p:nvPr/>
              </p:nvSpPr>
              <p:spPr>
                <a:xfrm>
                  <a:off x="4201951" y="2328210"/>
                  <a:ext cx="76200" cy="76200"/>
                </a:xfrm>
                <a:prstGeom prst="rect">
                  <a:avLst/>
                </a:prstGeom>
                <a:solidFill>
                  <a:srgbClr val="C0504D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>
                  <a:spLocks noChangeAspect="1"/>
                </p:cNvSpPr>
                <p:nvPr/>
              </p:nvSpPr>
              <p:spPr>
                <a:xfrm>
                  <a:off x="3860649" y="2328210"/>
                  <a:ext cx="76200" cy="76200"/>
                </a:xfrm>
                <a:prstGeom prst="rect">
                  <a:avLst/>
                </a:prstGeom>
                <a:solidFill>
                  <a:srgbClr val="C0504D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3516418" y="2740960"/>
                <a:ext cx="766506" cy="768096"/>
                <a:chOff x="7885369" y="2984500"/>
                <a:chExt cx="766506" cy="768096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7926408" y="3025023"/>
                  <a:ext cx="685800" cy="685800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0" name="Group 49"/>
                <p:cNvGrpSpPr>
                  <a:grpSpLocks noChangeAspect="1"/>
                </p:cNvGrpSpPr>
                <p:nvPr/>
              </p:nvGrpSpPr>
              <p:grpSpPr>
                <a:xfrm>
                  <a:off x="7885369" y="2984500"/>
                  <a:ext cx="766506" cy="768096"/>
                  <a:chOff x="4724391" y="2209800"/>
                  <a:chExt cx="4562546" cy="4572000"/>
                </a:xfrm>
                <a:solidFill>
                  <a:schemeClr val="accent3"/>
                </a:solidFill>
              </p:grpSpPr>
              <p:sp>
                <p:nvSpPr>
                  <p:cNvPr id="51" name="Rectangle 50"/>
                  <p:cNvSpPr>
                    <a:spLocks noChangeAspect="1"/>
                  </p:cNvSpPr>
                  <p:nvPr/>
                </p:nvSpPr>
                <p:spPr>
                  <a:xfrm rot="2700936">
                    <a:off x="4733987" y="2209800"/>
                    <a:ext cx="457200" cy="4572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/>
                  <p:cNvSpPr>
                    <a:spLocks noChangeAspect="1"/>
                  </p:cNvSpPr>
                  <p:nvPr/>
                </p:nvSpPr>
                <p:spPr>
                  <a:xfrm rot="2700936">
                    <a:off x="8829737" y="2209800"/>
                    <a:ext cx="457200" cy="4572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/>
                  <p:cNvSpPr>
                    <a:spLocks noChangeAspect="1"/>
                  </p:cNvSpPr>
                  <p:nvPr/>
                </p:nvSpPr>
                <p:spPr>
                  <a:xfrm rot="2700936">
                    <a:off x="6781858" y="2209800"/>
                    <a:ext cx="457202" cy="457203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/>
                  <p:cNvSpPr>
                    <a:spLocks noChangeAspect="1"/>
                  </p:cNvSpPr>
                  <p:nvPr/>
                </p:nvSpPr>
                <p:spPr>
                  <a:xfrm rot="2700936">
                    <a:off x="4724392" y="4267198"/>
                    <a:ext cx="457202" cy="457203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/>
                  <p:cNvSpPr>
                    <a:spLocks noChangeAspect="1"/>
                  </p:cNvSpPr>
                  <p:nvPr/>
                </p:nvSpPr>
                <p:spPr>
                  <a:xfrm rot="2700936">
                    <a:off x="8820151" y="4267198"/>
                    <a:ext cx="457202" cy="457203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/>
                  <p:cNvSpPr>
                    <a:spLocks noChangeAspect="1"/>
                  </p:cNvSpPr>
                  <p:nvPr/>
                </p:nvSpPr>
                <p:spPr>
                  <a:xfrm rot="2700936">
                    <a:off x="6772331" y="4267198"/>
                    <a:ext cx="457202" cy="457203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/>
                  <p:cNvSpPr>
                    <a:spLocks noChangeAspect="1"/>
                  </p:cNvSpPr>
                  <p:nvPr/>
                </p:nvSpPr>
                <p:spPr>
                  <a:xfrm rot="2700936">
                    <a:off x="4724399" y="6324600"/>
                    <a:ext cx="457200" cy="4572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/>
                  <p:cNvSpPr>
                    <a:spLocks noChangeAspect="1"/>
                  </p:cNvSpPr>
                  <p:nvPr/>
                </p:nvSpPr>
                <p:spPr>
                  <a:xfrm rot="2700936">
                    <a:off x="8820149" y="6324600"/>
                    <a:ext cx="457200" cy="4572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/>
                  <p:cNvSpPr>
                    <a:spLocks noChangeAspect="1"/>
                  </p:cNvSpPr>
                  <p:nvPr/>
                </p:nvSpPr>
                <p:spPr>
                  <a:xfrm rot="2700936">
                    <a:off x="6772337" y="6324600"/>
                    <a:ext cx="457200" cy="4572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45" name="TextBox 44"/>
            <p:cNvSpPr txBox="1"/>
            <p:nvPr/>
          </p:nvSpPr>
          <p:spPr>
            <a:xfrm>
              <a:off x="7962833" y="1219200"/>
              <a:ext cx="616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 smtClean="0"/>
                <a:t>HDG</a:t>
              </a:r>
              <a:endParaRPr lang="en-US" u="sng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255260" y="3542784"/>
            <a:ext cx="2326140" cy="646331"/>
            <a:chOff x="5405940" y="3657600"/>
            <a:chExt cx="2326140" cy="646331"/>
          </a:xfrm>
        </p:grpSpPr>
        <p:sp>
          <p:nvSpPr>
            <p:cNvPr id="39" name="Rectangle 38"/>
            <p:cNvSpPr/>
            <p:nvPr/>
          </p:nvSpPr>
          <p:spPr>
            <a:xfrm>
              <a:off x="5405940" y="3659248"/>
              <a:ext cx="2173740" cy="644683"/>
            </a:xfrm>
            <a:prstGeom prst="rect">
              <a:avLst/>
            </a:prstGeom>
            <a:noFill/>
            <a:ln>
              <a:solidFill>
                <a:srgbClr val="00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903280" y="3657600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 smtClean="0">
                  <a:latin typeface="Times"/>
                  <a:cs typeface="Times"/>
                </a:rPr>
                <a:t>Global DOFs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>
                  <a:latin typeface="Times"/>
                  <a:cs typeface="Times"/>
                </a:rPr>
                <a:t>Local DOFs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5497053" y="3846731"/>
              <a:ext cx="76200" cy="7620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>
              <a:spLocks noChangeAspect="1"/>
            </p:cNvSpPr>
            <p:nvPr/>
          </p:nvSpPr>
          <p:spPr>
            <a:xfrm rot="2700936">
              <a:off x="5724558" y="4114833"/>
              <a:ext cx="76810" cy="7681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5495925" y="4114800"/>
              <a:ext cx="76200" cy="76200"/>
            </a:xfrm>
            <a:prstGeom prst="rect">
              <a:avLst/>
            </a:prstGeom>
            <a:solidFill>
              <a:srgbClr val="C0504D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628838" y="1019028"/>
            <a:ext cx="3891589" cy="2403235"/>
            <a:chOff x="152400" y="1422494"/>
            <a:chExt cx="4627199" cy="2920906"/>
          </a:xfrm>
        </p:grpSpPr>
        <p:grpSp>
          <p:nvGrpSpPr>
            <p:cNvPr id="150" name="Group 149"/>
            <p:cNvGrpSpPr/>
            <p:nvPr/>
          </p:nvGrpSpPr>
          <p:grpSpPr>
            <a:xfrm>
              <a:off x="3398452" y="1547316"/>
              <a:ext cx="1381147" cy="2681434"/>
              <a:chOff x="3694761" y="1568897"/>
              <a:chExt cx="867834" cy="1684860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3787894" y="1568897"/>
                <a:ext cx="685800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3787894" y="2411327"/>
                <a:ext cx="685800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Rectangle 152"/>
              <p:cNvSpPr/>
              <p:nvPr/>
            </p:nvSpPr>
            <p:spPr>
              <a:xfrm>
                <a:off x="3785778" y="2489642"/>
                <a:ext cx="685800" cy="685800"/>
              </a:xfrm>
              <a:prstGeom prst="rect">
                <a:avLst/>
              </a:prstGeom>
              <a:pattFill prst="wdUpDiag">
                <a:fgClr>
                  <a:schemeClr val="bg1"/>
                </a:fgClr>
                <a:bgClr>
                  <a:schemeClr val="bg1">
                    <a:lumMod val="75000"/>
                  </a:schemeClr>
                </a:bgClr>
              </a:pattFill>
              <a:ln w="285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4" name="Straight Connector 153"/>
              <p:cNvCxnSpPr/>
              <p:nvPr/>
            </p:nvCxnSpPr>
            <p:spPr>
              <a:xfrm>
                <a:off x="3787894" y="3253757"/>
                <a:ext cx="685800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rot="5400000">
                <a:off x="3351861" y="2833978"/>
                <a:ext cx="685800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rot="5400000">
                <a:off x="4219695" y="2833978"/>
                <a:ext cx="685800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Rectangle 156"/>
              <p:cNvSpPr/>
              <p:nvPr/>
            </p:nvSpPr>
            <p:spPr>
              <a:xfrm>
                <a:off x="3785778" y="1647212"/>
                <a:ext cx="685800" cy="685800"/>
              </a:xfrm>
              <a:prstGeom prst="rect">
                <a:avLst/>
              </a:prstGeom>
              <a:pattFill prst="wdUpDiag">
                <a:fgClr>
                  <a:schemeClr val="bg1"/>
                </a:fgClr>
                <a:bgClr>
                  <a:schemeClr val="bg1">
                    <a:lumMod val="75000"/>
                  </a:schemeClr>
                </a:bgClr>
              </a:pattFill>
              <a:ln w="285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 rot="5400000">
                <a:off x="3351861" y="1989377"/>
                <a:ext cx="685800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rot="5400000">
                <a:off x="4219695" y="1990058"/>
                <a:ext cx="685800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/>
            <p:cNvGrpSpPr/>
            <p:nvPr/>
          </p:nvGrpSpPr>
          <p:grpSpPr>
            <a:xfrm>
              <a:off x="152400" y="1422494"/>
              <a:ext cx="2910513" cy="2920906"/>
              <a:chOff x="466642" y="3649850"/>
              <a:chExt cx="2910513" cy="2920906"/>
            </a:xfrm>
          </p:grpSpPr>
          <p:sp>
            <p:nvSpPr>
              <p:cNvPr id="161" name="Rectangle 160"/>
              <p:cNvSpPr/>
              <p:nvPr/>
            </p:nvSpPr>
            <p:spPr>
              <a:xfrm>
                <a:off x="466642" y="3660797"/>
                <a:ext cx="2910513" cy="2909849"/>
              </a:xfrm>
              <a:prstGeom prst="rect">
                <a:avLst/>
              </a:prstGeom>
              <a:pattFill prst="wdUpDiag">
                <a:fgClr>
                  <a:schemeClr val="bg1"/>
                </a:fgClr>
                <a:bgClr>
                  <a:schemeClr val="bg1">
                    <a:lumMod val="75000"/>
                  </a:schemeClr>
                </a:bgClr>
              </a:pattFill>
              <a:ln w="1905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2" name="Straight Connector 161"/>
              <p:cNvCxnSpPr/>
              <p:nvPr/>
            </p:nvCxnSpPr>
            <p:spPr>
              <a:xfrm>
                <a:off x="1921899" y="3660133"/>
                <a:ext cx="0" cy="2909849"/>
              </a:xfrm>
              <a:prstGeom prst="line">
                <a:avLst/>
              </a:prstGeom>
              <a:ln w="101600" cmpd="sng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466642" y="5114943"/>
                <a:ext cx="2910513" cy="0"/>
              </a:xfrm>
              <a:prstGeom prst="line">
                <a:avLst/>
              </a:prstGeom>
              <a:ln w="101600" cmpd="sng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1164329" y="3660133"/>
                <a:ext cx="0" cy="2909849"/>
              </a:xfrm>
              <a:prstGeom prst="line">
                <a:avLst/>
              </a:prstGeom>
              <a:ln w="101600" cmpd="sng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661503" y="3660133"/>
                <a:ext cx="0" cy="2909849"/>
              </a:xfrm>
              <a:prstGeom prst="line">
                <a:avLst/>
              </a:prstGeom>
              <a:ln w="101600" cmpd="sng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466642" y="4369574"/>
                <a:ext cx="2910513" cy="0"/>
              </a:xfrm>
              <a:prstGeom prst="line">
                <a:avLst/>
              </a:prstGeom>
              <a:ln w="101600" cmpd="sng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466642" y="5878283"/>
                <a:ext cx="2910513" cy="0"/>
              </a:xfrm>
              <a:prstGeom prst="line">
                <a:avLst/>
              </a:prstGeom>
              <a:ln w="101600" cmpd="sng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1921899" y="3660907"/>
                <a:ext cx="0" cy="2909849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466642" y="5115717"/>
                <a:ext cx="291051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1164329" y="3660907"/>
                <a:ext cx="0" cy="2909849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661503" y="3660907"/>
                <a:ext cx="0" cy="2909849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466642" y="4370348"/>
                <a:ext cx="291051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466642" y="5879057"/>
                <a:ext cx="2910513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466642" y="3658506"/>
                <a:ext cx="2910513" cy="0"/>
              </a:xfrm>
              <a:prstGeom prst="line">
                <a:avLst/>
              </a:prstGeom>
              <a:ln w="101600" cmpd="sng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466642" y="6570756"/>
                <a:ext cx="2910513" cy="0"/>
              </a:xfrm>
              <a:prstGeom prst="line">
                <a:avLst/>
              </a:prstGeom>
              <a:ln w="101600" cmpd="sng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466642" y="3660018"/>
                <a:ext cx="0" cy="2909849"/>
              </a:xfrm>
              <a:prstGeom prst="line">
                <a:avLst/>
              </a:prstGeom>
              <a:ln w="101600" cmpd="sng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3377155" y="3649850"/>
                <a:ext cx="0" cy="2909849"/>
              </a:xfrm>
              <a:prstGeom prst="line">
                <a:avLst/>
              </a:prstGeom>
              <a:ln w="101600" cmpd="sng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Rectangle 177"/>
              <p:cNvSpPr/>
              <p:nvPr/>
            </p:nvSpPr>
            <p:spPr>
              <a:xfrm>
                <a:off x="466642" y="3660797"/>
                <a:ext cx="2910513" cy="2909849"/>
              </a:xfrm>
              <a:prstGeom prst="rect">
                <a:avLst/>
              </a:prstGeom>
              <a:noFill/>
              <a:ln w="1905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9" name="Straight Connector 178"/>
            <p:cNvCxnSpPr/>
            <p:nvPr/>
          </p:nvCxnSpPr>
          <p:spPr>
            <a:xfrm flipV="1">
              <a:off x="1984707" y="1549290"/>
              <a:ext cx="2175745" cy="59292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headEnd type="oval" w="med" len="med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1984707" y="3650926"/>
              <a:ext cx="2188445" cy="571714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  <a:headEnd type="oval" w="med" len="med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4833300" y="4326435"/>
            <a:ext cx="4051558" cy="2123610"/>
            <a:chOff x="5320632" y="4507468"/>
            <a:chExt cx="3908916" cy="2123610"/>
          </a:xfrm>
        </p:grpSpPr>
        <p:grpSp>
          <p:nvGrpSpPr>
            <p:cNvPr id="182" name="Group 181"/>
            <p:cNvGrpSpPr/>
            <p:nvPr/>
          </p:nvGrpSpPr>
          <p:grpSpPr>
            <a:xfrm>
              <a:off x="5320632" y="4507468"/>
              <a:ext cx="3908916" cy="2123610"/>
              <a:chOff x="5229263" y="4431268"/>
              <a:chExt cx="3908916" cy="2172486"/>
            </a:xfrm>
          </p:grpSpPr>
          <p:grpSp>
            <p:nvGrpSpPr>
              <p:cNvPr id="187" name="Group 186"/>
              <p:cNvGrpSpPr/>
              <p:nvPr/>
            </p:nvGrpSpPr>
            <p:grpSpPr>
              <a:xfrm>
                <a:off x="5229263" y="4777565"/>
                <a:ext cx="3908916" cy="1826189"/>
                <a:chOff x="5168901" y="4701365"/>
                <a:chExt cx="3908916" cy="1826189"/>
              </a:xfrm>
            </p:grpSpPr>
            <p:sp>
              <p:nvSpPr>
                <p:cNvPr id="189" name="TextBox 188"/>
                <p:cNvSpPr txBox="1"/>
                <p:nvPr/>
              </p:nvSpPr>
              <p:spPr>
                <a:xfrm>
                  <a:off x="5168901" y="4701365"/>
                  <a:ext cx="3908916" cy="18261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700" dirty="0" smtClean="0">
                      <a:latin typeface="Times"/>
                      <a:cs typeface="Times"/>
                    </a:rPr>
                    <a:t>Variables: </a:t>
                  </a:r>
                  <a:r>
                    <a:rPr lang="en-US" sz="1700" b="1" dirty="0" smtClean="0">
                      <a:latin typeface="Times"/>
                      <a:cs typeface="Times"/>
                    </a:rPr>
                    <a:t>u</a:t>
                  </a:r>
                  <a:r>
                    <a:rPr lang="en-US" sz="1700" dirty="0" smtClean="0">
                      <a:latin typeface="Times"/>
                      <a:cs typeface="Times"/>
                    </a:rPr>
                    <a:t>, </a:t>
                  </a:r>
                  <a:r>
                    <a:rPr lang="en-US" sz="1700" b="1" dirty="0" smtClean="0">
                      <a:latin typeface="Times"/>
                      <a:cs typeface="Times"/>
                    </a:rPr>
                    <a:t>v</a:t>
                  </a:r>
                  <a:r>
                    <a:rPr lang="en-US" sz="1700" dirty="0" smtClean="0">
                      <a:latin typeface="Times"/>
                      <a:cs typeface="Times"/>
                    </a:rPr>
                    <a:t>, </a:t>
                  </a:r>
                  <a:r>
                    <a:rPr lang="en-US" sz="1700" b="1" dirty="0" smtClean="0">
                      <a:latin typeface="Times"/>
                      <a:cs typeface="Times"/>
                    </a:rPr>
                    <a:t>e</a:t>
                  </a:r>
                  <a:r>
                    <a:rPr lang="en-US" sz="1700" dirty="0" smtClean="0">
                      <a:latin typeface="Times"/>
                      <a:cs typeface="Times"/>
                    </a:rPr>
                    <a:t>  - 8 global comps per (  )</a:t>
                  </a:r>
                </a:p>
                <a:p>
                  <a:r>
                    <a:rPr lang="en-US" sz="1700" dirty="0" smtClean="0">
                      <a:latin typeface="Times"/>
                      <a:cs typeface="Times"/>
                    </a:rPr>
                    <a:t>   CG: 120 global DOFs</a:t>
                  </a:r>
                </a:p>
                <a:p>
                  <a:r>
                    <a:rPr lang="en-US" sz="1700" dirty="0" smtClean="0">
                      <a:latin typeface="Times"/>
                      <a:cs typeface="Times"/>
                    </a:rPr>
                    <a:t>   DG: 144 global DOFs</a:t>
                  </a:r>
                </a:p>
                <a:p>
                  <a:endParaRPr lang="en-US" sz="800" dirty="0" smtClean="0">
                    <a:latin typeface="Times"/>
                    <a:cs typeface="Times"/>
                  </a:endParaRPr>
                </a:p>
                <a:p>
                  <a:r>
                    <a:rPr lang="en-US" sz="1700" dirty="0" smtClean="0">
                      <a:latin typeface="Times"/>
                      <a:cs typeface="Times"/>
                    </a:rPr>
                    <a:t>Variables:  </a:t>
                  </a:r>
                  <a:r>
                    <a:rPr lang="en-US" sz="1700" b="1" dirty="0">
                      <a:latin typeface="Times"/>
                      <a:cs typeface="Times"/>
                    </a:rPr>
                    <a:t>u</a:t>
                  </a:r>
                  <a:r>
                    <a:rPr lang="en-US" sz="1700" dirty="0">
                      <a:latin typeface="Times"/>
                      <a:cs typeface="Times"/>
                    </a:rPr>
                    <a:t>, </a:t>
                  </a:r>
                  <a:r>
                    <a:rPr lang="en-US" sz="1700" b="1" dirty="0">
                      <a:latin typeface="Times"/>
                      <a:cs typeface="Times"/>
                    </a:rPr>
                    <a:t>v</a:t>
                  </a:r>
                  <a:r>
                    <a:rPr lang="en-US" sz="1700" dirty="0">
                      <a:latin typeface="Times"/>
                      <a:cs typeface="Times"/>
                    </a:rPr>
                    <a:t>, </a:t>
                  </a:r>
                  <a:r>
                    <a:rPr lang="en-US" sz="1700" b="1" dirty="0">
                      <a:latin typeface="Times"/>
                      <a:cs typeface="Times"/>
                    </a:rPr>
                    <a:t>e</a:t>
                  </a:r>
                  <a:r>
                    <a:rPr lang="en-US" sz="1700" dirty="0">
                      <a:latin typeface="Times"/>
                      <a:cs typeface="Times"/>
                    </a:rPr>
                    <a:t>  - </a:t>
                  </a:r>
                  <a:r>
                    <a:rPr lang="en-US" sz="1700" dirty="0" smtClean="0">
                      <a:latin typeface="Times"/>
                      <a:cs typeface="Times"/>
                    </a:rPr>
                    <a:t>8 local </a:t>
                  </a:r>
                  <a:r>
                    <a:rPr lang="en-US" sz="1700" dirty="0">
                      <a:latin typeface="Times"/>
                      <a:cs typeface="Times"/>
                    </a:rPr>
                    <a:t>comps per (  </a:t>
                  </a:r>
                  <a:r>
                    <a:rPr lang="en-US" sz="1700" dirty="0" smtClean="0">
                      <a:latin typeface="Times"/>
                      <a:cs typeface="Times"/>
                    </a:rPr>
                    <a:t>,   )</a:t>
                  </a:r>
                  <a:endParaRPr lang="en-US" sz="1700" dirty="0">
                    <a:latin typeface="Times"/>
                    <a:cs typeface="Times"/>
                  </a:endParaRPr>
                </a:p>
                <a:p>
                  <a:r>
                    <a:rPr lang="en-US" sz="1700" dirty="0" smtClean="0">
                      <a:latin typeface="Times"/>
                      <a:cs typeface="Times"/>
                    </a:rPr>
                    <a:t>	 </a:t>
                  </a:r>
                  <a:r>
                    <a:rPr lang="en-US" sz="1700" b="1" dirty="0" smtClean="0">
                      <a:latin typeface="Times"/>
                      <a:cs typeface="Times"/>
                    </a:rPr>
                    <a:t>μ </a:t>
                  </a:r>
                  <a:r>
                    <a:rPr lang="en-US" sz="1700" dirty="0" smtClean="0">
                      <a:latin typeface="Times"/>
                      <a:cs typeface="Times"/>
                    </a:rPr>
                    <a:t>- 2 global comps </a:t>
                  </a:r>
                  <a:r>
                    <a:rPr lang="en-US" sz="1700" dirty="0">
                      <a:latin typeface="Times"/>
                      <a:cs typeface="Times"/>
                    </a:rPr>
                    <a:t>per (  </a:t>
                  </a:r>
                  <a:r>
                    <a:rPr lang="en-US" sz="1700" dirty="0" smtClean="0">
                      <a:latin typeface="Times"/>
                      <a:cs typeface="Times"/>
                    </a:rPr>
                    <a:t>)</a:t>
                  </a:r>
                </a:p>
                <a:p>
                  <a:r>
                    <a:rPr lang="en-US" sz="1700" dirty="0" smtClean="0">
                      <a:latin typeface="Times"/>
                      <a:cs typeface="Times"/>
                    </a:rPr>
                    <a:t>HDG: 42 global DOFs + 144 local DOFs</a:t>
                  </a:r>
                </a:p>
              </p:txBody>
            </p:sp>
            <p:sp>
              <p:nvSpPr>
                <p:cNvPr id="190" name="Rectangle 189"/>
                <p:cNvSpPr/>
                <p:nvPr/>
              </p:nvSpPr>
              <p:spPr>
                <a:xfrm>
                  <a:off x="5168901" y="4730481"/>
                  <a:ext cx="3822897" cy="1795356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8" name="Rectangle 187"/>
              <p:cNvSpPr/>
              <p:nvPr/>
            </p:nvSpPr>
            <p:spPr>
              <a:xfrm>
                <a:off x="5343563" y="4431268"/>
                <a:ext cx="3480580" cy="377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u="sng" dirty="0" smtClean="0">
                    <a:latin typeface="Times"/>
                    <a:cs typeface="Times"/>
                  </a:rPr>
                  <a:t>Example: 2D 1x2 quadratic elements</a:t>
                </a:r>
                <a:endParaRPr lang="en-US" u="sng" dirty="0"/>
              </a:p>
            </p:txBody>
          </p:sp>
        </p:grpSp>
        <p:sp>
          <p:nvSpPr>
            <p:cNvPr id="183" name="Oval 182"/>
            <p:cNvSpPr/>
            <p:nvPr/>
          </p:nvSpPr>
          <p:spPr>
            <a:xfrm>
              <a:off x="8767009" y="5016789"/>
              <a:ext cx="76200" cy="7620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>
              <a:spLocks noChangeAspect="1"/>
            </p:cNvSpPr>
            <p:nvPr/>
          </p:nvSpPr>
          <p:spPr>
            <a:xfrm rot="2700936">
              <a:off x="8917233" y="5908130"/>
              <a:ext cx="76810" cy="7681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>
              <a:spLocks noChangeAspect="1"/>
            </p:cNvSpPr>
            <p:nvPr/>
          </p:nvSpPr>
          <p:spPr>
            <a:xfrm>
              <a:off x="8688601" y="5908097"/>
              <a:ext cx="76200" cy="76200"/>
            </a:xfrm>
            <a:prstGeom prst="rect">
              <a:avLst/>
            </a:prstGeom>
            <a:solidFill>
              <a:srgbClr val="C0504D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8370051" y="6172200"/>
              <a:ext cx="76200" cy="7620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385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0747" y="300824"/>
            <a:ext cx="3178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HDG Derivation</a:t>
            </a:r>
            <a:endParaRPr lang="en-US" sz="3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493845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8945" y="1060174"/>
            <a:ext cx="5754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/>
              </a:rPr>
              <a:t>Strong Form of Convection-Diffusion:</a:t>
            </a:r>
            <a:endParaRPr lang="en-US" sz="2400" dirty="0">
              <a:cs typeface="Times New Roman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319520" y="1963968"/>
            <a:ext cx="1815346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26241" y="1607316"/>
            <a:ext cx="190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order system</a:t>
            </a:r>
            <a:endParaRPr lang="en-US" dirty="0"/>
          </a:p>
        </p:txBody>
      </p:sp>
      <p:pic>
        <p:nvPicPr>
          <p:cNvPr id="29" name="Picture 28" descr="CompsPresentation-crop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6" y="1515293"/>
            <a:ext cx="3518765" cy="814529"/>
          </a:xfrm>
          <a:prstGeom prst="rect">
            <a:avLst/>
          </a:prstGeom>
        </p:spPr>
      </p:pic>
      <p:pic>
        <p:nvPicPr>
          <p:cNvPr id="30" name="Picture 29" descr="CompsPresentation-crop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27" y="1325724"/>
            <a:ext cx="2678617" cy="117135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658662" y="3106999"/>
            <a:ext cx="2272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Multiply by test functions                </a:t>
            </a:r>
          </a:p>
          <a:p>
            <a:r>
              <a:rPr lang="en-US" dirty="0" smtClean="0"/>
              <a:t>and integrate by parts</a:t>
            </a:r>
            <a:endParaRPr lang="en-US" dirty="0"/>
          </a:p>
        </p:txBody>
      </p:sp>
      <p:pic>
        <p:nvPicPr>
          <p:cNvPr id="35" name="Picture 34" descr="ConvDiffTestFun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5" y="3451424"/>
            <a:ext cx="767336" cy="233537"/>
          </a:xfrm>
          <a:prstGeom prst="rect">
            <a:avLst/>
          </a:prstGeom>
        </p:spPr>
      </p:pic>
      <p:pic>
        <p:nvPicPr>
          <p:cNvPr id="37" name="Picture 36" descr="ConvDiffWea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5" y="3917832"/>
            <a:ext cx="5773311" cy="237299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092080" y="5341805"/>
            <a:ext cx="3325258" cy="30532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678743" y="6323534"/>
            <a:ext cx="314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Continuity of numerical trace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707475" y="3408280"/>
            <a:ext cx="491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/>
              </a:rPr>
              <a:t>Weak Form of Convection-Diffusion:</a:t>
            </a:r>
            <a:endParaRPr lang="en-US" sz="2400" dirty="0">
              <a:cs typeface="Times New Roman"/>
            </a:endParaRPr>
          </a:p>
        </p:txBody>
      </p:sp>
      <p:cxnSp>
        <p:nvCxnSpPr>
          <p:cNvPr id="31" name="Straight Arrow Connector 30"/>
          <p:cNvCxnSpPr>
            <a:stCxn id="30" idx="2"/>
          </p:cNvCxnSpPr>
          <p:nvPr/>
        </p:nvCxnSpPr>
        <p:spPr>
          <a:xfrm flipH="1">
            <a:off x="5324059" y="2497080"/>
            <a:ext cx="2268077" cy="153324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3" idx="1"/>
            <a:endCxn id="41" idx="2"/>
          </p:cNvCxnSpPr>
          <p:nvPr/>
        </p:nvCxnSpPr>
        <p:spPr>
          <a:xfrm flipH="1" flipV="1">
            <a:off x="3754709" y="5647132"/>
            <a:ext cx="924034" cy="861068"/>
          </a:xfrm>
          <a:prstGeom prst="straightConnector1">
            <a:avLst/>
          </a:prstGeom>
          <a:ln w="25400" cmpd="sng">
            <a:solidFill>
              <a:srgbClr val="0071C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54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  <p:bldP spid="41" grpId="0" animBg="1"/>
      <p:bldP spid="43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ConvDiffWeak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5" t="61673" r="18420" b="27126"/>
          <a:stretch/>
        </p:blipFill>
        <p:spPr>
          <a:xfrm>
            <a:off x="801100" y="5381333"/>
            <a:ext cx="3257578" cy="2657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97367" y="300824"/>
            <a:ext cx="2669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Overset HDG</a:t>
            </a:r>
            <a:endParaRPr lang="en-US" sz="3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493845"/>
            <a:ext cx="44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8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659858" y="1787455"/>
            <a:ext cx="2125609" cy="2634701"/>
            <a:chOff x="6659858" y="1787455"/>
            <a:chExt cx="2125609" cy="2634701"/>
          </a:xfrm>
        </p:grpSpPr>
        <p:sp>
          <p:nvSpPr>
            <p:cNvPr id="18" name="Rectangle 17"/>
            <p:cNvSpPr/>
            <p:nvPr/>
          </p:nvSpPr>
          <p:spPr>
            <a:xfrm>
              <a:off x="6696792" y="1822226"/>
              <a:ext cx="1577572" cy="1577685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162175" y="2802150"/>
              <a:ext cx="1577572" cy="1574286"/>
            </a:xfrm>
            <a:prstGeom prst="rect">
              <a:avLst/>
            </a:prstGeom>
            <a:solidFill>
              <a:srgbClr val="FF0000">
                <a:alpha val="68000"/>
              </a:srgbClr>
            </a:solidFill>
            <a:ln w="127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8222149" y="1787455"/>
              <a:ext cx="91440" cy="91440"/>
            </a:xfrm>
            <a:prstGeom prst="ellipse">
              <a:avLst/>
            </a:prstGeom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8203664" y="3319861"/>
              <a:ext cx="91440" cy="91440"/>
            </a:xfrm>
            <a:prstGeom prst="ellipse">
              <a:avLst/>
            </a:prstGeom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6659858" y="1787455"/>
              <a:ext cx="91440" cy="91440"/>
            </a:xfrm>
            <a:prstGeom prst="ellipse">
              <a:avLst/>
            </a:prstGeom>
            <a:solidFill>
              <a:srgbClr val="549BDA"/>
            </a:solidFill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659858" y="3325556"/>
              <a:ext cx="91440" cy="91440"/>
            </a:xfrm>
            <a:prstGeom prst="ellipse">
              <a:avLst/>
            </a:prstGeom>
            <a:ln w="127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7139235" y="2773675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8694027" y="2773675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7139235" y="4330716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8694027" y="4330716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Arrow Connector 37"/>
          <p:cNvCxnSpPr>
            <a:stCxn id="39" idx="1"/>
            <a:endCxn id="6" idx="3"/>
          </p:cNvCxnSpPr>
          <p:nvPr/>
        </p:nvCxnSpPr>
        <p:spPr>
          <a:xfrm flipH="1" flipV="1">
            <a:off x="2253039" y="1768576"/>
            <a:ext cx="4839655" cy="1040142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>
            <a:spLocks noChangeAspect="1"/>
          </p:cNvSpPr>
          <p:nvPr/>
        </p:nvSpPr>
        <p:spPr>
          <a:xfrm>
            <a:off x="7092694" y="2717278"/>
            <a:ext cx="179075" cy="182880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767060" y="1742820"/>
            <a:ext cx="91440" cy="91440"/>
          </a:xfrm>
          <a:prstGeom prst="ellipse">
            <a:avLst/>
          </a:prstGeom>
          <a:solidFill>
            <a:srgbClr val="C20202"/>
          </a:solidFill>
          <a:ln w="12700" cmpd="sng">
            <a:solidFill>
              <a:srgbClr val="9F01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1100" y="1583910"/>
            <a:ext cx="1451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global </a:t>
            </a:r>
            <a:r>
              <a:rPr lang="en-US" dirty="0" err="1" smtClean="0"/>
              <a:t>DoFs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7059" y="1953242"/>
            <a:ext cx="5430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ommunication occurs </a:t>
            </a:r>
          </a:p>
          <a:p>
            <a:r>
              <a:rPr lang="en-US" dirty="0" smtClean="0"/>
              <a:t>between the global </a:t>
            </a:r>
            <a:r>
              <a:rPr lang="en-US" dirty="0" err="1" smtClean="0"/>
              <a:t>DoF</a:t>
            </a:r>
            <a:r>
              <a:rPr lang="en-US" dirty="0" smtClean="0"/>
              <a:t> from the red cell </a:t>
            </a:r>
          </a:p>
          <a:p>
            <a:r>
              <a:rPr lang="en-US" dirty="0" smtClean="0"/>
              <a:t>at this location and a new corresponding local </a:t>
            </a:r>
            <a:r>
              <a:rPr lang="en-US" dirty="0" err="1" smtClean="0"/>
              <a:t>DoF</a:t>
            </a:r>
            <a:r>
              <a:rPr lang="en-US" dirty="0" smtClean="0"/>
              <a:t> from the blue cell at this location.</a:t>
            </a:r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005597" y="3280099"/>
            <a:ext cx="2057516" cy="2101234"/>
            <a:chOff x="4967085" y="3647101"/>
            <a:chExt cx="179075" cy="182880"/>
          </a:xfrm>
        </p:grpSpPr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5013626" y="3703498"/>
              <a:ext cx="91440" cy="91440"/>
            </a:xfrm>
            <a:prstGeom prst="ellipse">
              <a:avLst/>
            </a:prstGeom>
            <a:solidFill>
              <a:srgbClr val="C20202"/>
            </a:solidFill>
            <a:ln w="12700" cmpd="sng">
              <a:solidFill>
                <a:srgbClr val="9F01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>
              <a:spLocks noChangeAspect="1"/>
            </p:cNvSpPr>
            <p:nvPr/>
          </p:nvSpPr>
          <p:spPr>
            <a:xfrm>
              <a:off x="4967085" y="3647101"/>
              <a:ext cx="179075" cy="18288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Diamond 11"/>
          <p:cNvSpPr>
            <a:spLocks noChangeAspect="1"/>
          </p:cNvSpPr>
          <p:nvPr/>
        </p:nvSpPr>
        <p:spPr>
          <a:xfrm>
            <a:off x="4540339" y="3932206"/>
            <a:ext cx="1037995" cy="1042416"/>
          </a:xfrm>
          <a:prstGeom prst="diamond">
            <a:avLst/>
          </a:prstGeom>
          <a:solidFill>
            <a:srgbClr val="549BDA"/>
          </a:solidFill>
          <a:ln w="12700" cmpd="sng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063114" y="2900158"/>
            <a:ext cx="1208655" cy="2481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005598" y="2717278"/>
            <a:ext cx="3087096" cy="56282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2719432" y="3928083"/>
            <a:ext cx="2053112" cy="181117"/>
          </a:xfrm>
          <a:prstGeom prst="straightConnector1">
            <a:avLst/>
          </a:prstGeom>
          <a:ln w="12700" cmpd="sng">
            <a:solidFill>
              <a:srgbClr val="9F010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62" descr="CDGlob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87" y="3673865"/>
            <a:ext cx="394945" cy="376138"/>
          </a:xfrm>
          <a:prstGeom prst="rect">
            <a:avLst/>
          </a:prstGeom>
        </p:spPr>
      </p:pic>
      <p:cxnSp>
        <p:nvCxnSpPr>
          <p:cNvPr id="64" name="Straight Arrow Connector 63"/>
          <p:cNvCxnSpPr/>
          <p:nvPr/>
        </p:nvCxnSpPr>
        <p:spPr>
          <a:xfrm flipH="1" flipV="1">
            <a:off x="2871832" y="4376436"/>
            <a:ext cx="2053112" cy="90559"/>
          </a:xfrm>
          <a:prstGeom prst="straightConnector1">
            <a:avLst/>
          </a:prstGeom>
          <a:ln w="12700" cmpd="sng">
            <a:solidFill>
              <a:schemeClr val="accent1">
                <a:lumMod val="5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 descr="CDloc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814" y="4177790"/>
            <a:ext cx="964018" cy="289205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801100" y="4462520"/>
            <a:ext cx="3204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this location was not an overset boundary the resulting term would be included in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767059" y="5550898"/>
            <a:ext cx="3539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there would be a neighboring cell to communicate with. </a:t>
            </a:r>
          </a:p>
        </p:txBody>
      </p:sp>
      <p:cxnSp>
        <p:nvCxnSpPr>
          <p:cNvPr id="75" name="Straight Arrow Connector 74"/>
          <p:cNvCxnSpPr>
            <a:stCxn id="74" idx="3"/>
          </p:cNvCxnSpPr>
          <p:nvPr/>
        </p:nvCxnSpPr>
        <p:spPr>
          <a:xfrm>
            <a:off x="4307006" y="5874064"/>
            <a:ext cx="920250" cy="4224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317832" y="5504732"/>
            <a:ext cx="90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Instead</a:t>
            </a:r>
            <a:endParaRPr lang="en-US" dirty="0"/>
          </a:p>
        </p:txBody>
      </p:sp>
      <p:pic>
        <p:nvPicPr>
          <p:cNvPr id="81" name="Picture 80" descr="CDOversetTra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79" y="5704536"/>
            <a:ext cx="3213647" cy="27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2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9" grpId="0"/>
      <p:bldP spid="74" grpId="0"/>
      <p:bldP spid="78" grpId="0"/>
    </p:bldLst>
  </p:timing>
</p:sld>
</file>

<file path=ppt/theme/theme1.xml><?xml version="1.0" encoding="utf-8"?>
<a:theme xmlns:a="http://schemas.openxmlformats.org/drawingml/2006/main" name="ARL_PowerPoint_Template_B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RL_PowerPoint_Template_B (Read-Only)" id="{DAFD7926-BC9F-3F47-B1C6-F7ACA6C63C93}" vid="{9B7B8D16-116D-4449-8FF7-B16ABE782F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ARL_PowerPoint_Template_B.potx</Template>
  <TotalTime>43925</TotalTime>
  <Words>1251</Words>
  <Application>Microsoft Macintosh PowerPoint</Application>
  <PresentationFormat>On-screen Show (4:3)</PresentationFormat>
  <Paragraphs>282</Paragraphs>
  <Slides>40</Slides>
  <Notes>1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ARL_PowerPoint_Template_B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Justin Kauffman</cp:lastModifiedBy>
  <cp:revision>293</cp:revision>
  <dcterms:created xsi:type="dcterms:W3CDTF">2016-03-28T20:01:51Z</dcterms:created>
  <dcterms:modified xsi:type="dcterms:W3CDTF">2016-10-06T18:00:17Z</dcterms:modified>
</cp:coreProperties>
</file>