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33"/>
  </p:notesMasterIdLst>
  <p:handoutMasterIdLst>
    <p:handoutMasterId r:id="rId34"/>
  </p:handoutMasterIdLst>
  <p:sldIdLst>
    <p:sldId id="281" r:id="rId2"/>
    <p:sldId id="438" r:id="rId3"/>
    <p:sldId id="462" r:id="rId4"/>
    <p:sldId id="439" r:id="rId5"/>
    <p:sldId id="442" r:id="rId6"/>
    <p:sldId id="443" r:id="rId7"/>
    <p:sldId id="444" r:id="rId8"/>
    <p:sldId id="445" r:id="rId9"/>
    <p:sldId id="455" r:id="rId10"/>
    <p:sldId id="465" r:id="rId11"/>
    <p:sldId id="446" r:id="rId12"/>
    <p:sldId id="449" r:id="rId13"/>
    <p:sldId id="450" r:id="rId14"/>
    <p:sldId id="447" r:id="rId15"/>
    <p:sldId id="451" r:id="rId16"/>
    <p:sldId id="448" r:id="rId17"/>
    <p:sldId id="457" r:id="rId18"/>
    <p:sldId id="458" r:id="rId19"/>
    <p:sldId id="453" r:id="rId20"/>
    <p:sldId id="452" r:id="rId21"/>
    <p:sldId id="456" r:id="rId22"/>
    <p:sldId id="473" r:id="rId23"/>
    <p:sldId id="474" r:id="rId24"/>
    <p:sldId id="309" r:id="rId25"/>
    <p:sldId id="466" r:id="rId26"/>
    <p:sldId id="467" r:id="rId27"/>
    <p:sldId id="468" r:id="rId28"/>
    <p:sldId id="471" r:id="rId29"/>
    <p:sldId id="472" r:id="rId30"/>
    <p:sldId id="436" r:id="rId31"/>
    <p:sldId id="430" r:id="rId32"/>
  </p:sldIdLst>
  <p:sldSz cx="9144000" cy="6858000" type="screen4x3"/>
  <p:notesSz cx="6797675" cy="9926638"/>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74A18E"/>
    <a:srgbClr val="5998C8"/>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1" autoAdjust="0"/>
    <p:restoredTop sz="91024" autoAdjust="0"/>
  </p:normalViewPr>
  <p:slideViewPr>
    <p:cSldViewPr snapToGrid="0">
      <p:cViewPr varScale="1">
        <p:scale>
          <a:sx n="104" d="100"/>
          <a:sy n="104" d="100"/>
        </p:scale>
        <p:origin x="183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ltLang="en-US"/>
          </a:p>
        </p:txBody>
      </p:sp>
      <p:sp>
        <p:nvSpPr>
          <p:cNvPr id="188419"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ltLang="en-US"/>
          </a:p>
        </p:txBody>
      </p:sp>
      <p:sp>
        <p:nvSpPr>
          <p:cNvPr id="188420"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ltLang="en-US"/>
          </a:p>
        </p:txBody>
      </p:sp>
      <p:sp>
        <p:nvSpPr>
          <p:cNvPr id="188421"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B7E3549-8472-465A-BB78-DA2BF282B030}" type="slidenum">
              <a:rPr lang="en-AU" altLang="en-US"/>
              <a:pPr/>
              <a:t>‹#›</a:t>
            </a:fld>
            <a:endParaRPr lang="en-AU" altLang="en-US"/>
          </a:p>
        </p:txBody>
      </p:sp>
    </p:spTree>
    <p:extLst>
      <p:ext uri="{BB962C8B-B14F-4D97-AF65-F5344CB8AC3E}">
        <p14:creationId xmlns:p14="http://schemas.microsoft.com/office/powerpoint/2010/main" val="1274951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ltLang="en-US"/>
          </a:p>
        </p:txBody>
      </p:sp>
      <p:sp>
        <p:nvSpPr>
          <p:cNvPr id="7171"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ltLang="en-US"/>
          </a:p>
        </p:txBody>
      </p:sp>
      <p:sp>
        <p:nvSpPr>
          <p:cNvPr id="7172"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7174"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ltLang="en-US"/>
          </a:p>
        </p:txBody>
      </p:sp>
      <p:sp>
        <p:nvSpPr>
          <p:cNvPr id="7175"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72C7C99-E8A7-46C4-825F-362EA17C7CF7}" type="slidenum">
              <a:rPr lang="en-AU" altLang="en-US"/>
              <a:pPr/>
              <a:t>‹#›</a:t>
            </a:fld>
            <a:endParaRPr lang="en-AU" altLang="en-US"/>
          </a:p>
        </p:txBody>
      </p:sp>
    </p:spTree>
    <p:extLst>
      <p:ext uri="{BB962C8B-B14F-4D97-AF65-F5344CB8AC3E}">
        <p14:creationId xmlns:p14="http://schemas.microsoft.com/office/powerpoint/2010/main" val="29131692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5FBD9-A2EB-4B3F-B41A-573589202A10}" type="slidenum">
              <a:rPr lang="en-AU" altLang="en-US"/>
              <a:pPr/>
              <a:t>1</a:t>
            </a:fld>
            <a:endParaRPr lang="en-AU" altLang="en-US"/>
          </a:p>
        </p:txBody>
      </p:sp>
      <p:sp>
        <p:nvSpPr>
          <p:cNvPr id="111618" name="Rectangle 2"/>
          <p:cNvSpPr>
            <a:spLocks noGrp="1" noRot="1" noChangeAspect="1" noChangeArrowheads="1" noTextEdit="1"/>
          </p:cNvSpPr>
          <p:nvPr>
            <p:ph type="sldImg"/>
          </p:nvPr>
        </p:nvSpPr>
        <p:spPr>
          <a:xfrm>
            <a:off x="917575" y="744538"/>
            <a:ext cx="4962525" cy="3722687"/>
          </a:xfrm>
          <a:ln/>
        </p:spPr>
      </p:sp>
      <p:sp>
        <p:nvSpPr>
          <p:cNvPr id="1116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04675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2C7C99-E8A7-46C4-825F-362EA17C7CF7}" type="slidenum">
              <a:rPr lang="en-AU" altLang="en-US" smtClean="0"/>
              <a:pPr/>
              <a:t>17</a:t>
            </a:fld>
            <a:endParaRPr lang="en-AU" altLang="en-US"/>
          </a:p>
        </p:txBody>
      </p:sp>
    </p:spTree>
    <p:extLst>
      <p:ext uri="{BB962C8B-B14F-4D97-AF65-F5344CB8AC3E}">
        <p14:creationId xmlns:p14="http://schemas.microsoft.com/office/powerpoint/2010/main" val="75061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2C7C99-E8A7-46C4-825F-362EA17C7CF7}" type="slidenum">
              <a:rPr lang="en-AU" altLang="en-US" smtClean="0"/>
              <a:pPr/>
              <a:t>29</a:t>
            </a:fld>
            <a:endParaRPr lang="en-AU" altLang="en-US"/>
          </a:p>
        </p:txBody>
      </p:sp>
    </p:spTree>
    <p:extLst>
      <p:ext uri="{BB962C8B-B14F-4D97-AF65-F5344CB8AC3E}">
        <p14:creationId xmlns:p14="http://schemas.microsoft.com/office/powerpoint/2010/main" val="35344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72C7C99-E8A7-46C4-825F-362EA17C7CF7}" type="slidenum">
              <a:rPr lang="en-AU" altLang="en-US" smtClean="0"/>
              <a:pPr/>
              <a:t>30</a:t>
            </a:fld>
            <a:endParaRPr lang="en-AU" altLang="en-US"/>
          </a:p>
        </p:txBody>
      </p:sp>
    </p:spTree>
    <p:extLst>
      <p:ext uri="{BB962C8B-B14F-4D97-AF65-F5344CB8AC3E}">
        <p14:creationId xmlns:p14="http://schemas.microsoft.com/office/powerpoint/2010/main" val="2307793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5D49E2-B6CF-4D6A-AF21-929CA9DE62D2}" type="slidenum">
              <a:rPr lang="en-AU" altLang="en-US"/>
              <a:pPr/>
              <a:t>31</a:t>
            </a:fld>
            <a:endParaRPr lang="en-AU" altLang="en-US"/>
          </a:p>
        </p:txBody>
      </p:sp>
      <p:sp>
        <p:nvSpPr>
          <p:cNvPr id="194562" name="Rectangle 2"/>
          <p:cNvSpPr>
            <a:spLocks noGrp="1" noRot="1" noChangeAspect="1" noChangeArrowheads="1" noTextEdit="1"/>
          </p:cNvSpPr>
          <p:nvPr>
            <p:ph type="sldImg"/>
          </p:nvPr>
        </p:nvSpPr>
        <p:spPr>
          <a:xfrm>
            <a:off x="917575" y="744538"/>
            <a:ext cx="4962525" cy="3722687"/>
          </a:xfrm>
          <a:ln/>
        </p:spPr>
      </p:sp>
      <p:sp>
        <p:nvSpPr>
          <p:cNvPr id="1945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80959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7999" r="1808" b="4418"/>
          <a:stretch/>
        </p:blipFill>
        <p:spPr>
          <a:xfrm>
            <a:off x="-1" y="0"/>
            <a:ext cx="9144001" cy="3735388"/>
          </a:xfrm>
          <a:prstGeom prst="rect">
            <a:avLst/>
          </a:prstGeom>
        </p:spPr>
      </p:pic>
      <p:sp>
        <p:nvSpPr>
          <p:cNvPr id="4" name="Rectangle 3"/>
          <p:cNvSpPr/>
          <p:nvPr/>
        </p:nvSpPr>
        <p:spPr>
          <a:xfrm>
            <a:off x="96838" y="3771900"/>
            <a:ext cx="9047162" cy="1312863"/>
          </a:xfrm>
          <a:prstGeom prst="rect">
            <a:avLst/>
          </a:prstGeom>
          <a:solidFill>
            <a:srgbClr val="C2101F"/>
          </a:solidFill>
          <a:ln>
            <a:solidFill>
              <a:srgbClr val="C2101F"/>
            </a:solidFill>
          </a:ln>
        </p:spPr>
        <p:style>
          <a:lnRef idx="2">
            <a:schemeClr val="accent1">
              <a:shade val="50000"/>
            </a:schemeClr>
          </a:lnRef>
          <a:fillRef idx="1">
            <a:schemeClr val="accent1"/>
          </a:fillRef>
          <a:effectRef idx="0">
            <a:schemeClr val="accent1"/>
          </a:effectRef>
          <a:fontRef idx="minor">
            <a:schemeClr val="lt1"/>
          </a:fontRef>
        </p:style>
      </p:sp>
      <p:sp>
        <p:nvSpPr>
          <p:cNvPr id="5" name="Rectangle 17"/>
          <p:cNvSpPr/>
          <p:nvPr/>
        </p:nvSpPr>
        <p:spPr>
          <a:xfrm>
            <a:off x="0" y="3770313"/>
            <a:ext cx="1238250" cy="1314450"/>
          </a:xfrm>
          <a:custGeom>
            <a:avLst/>
            <a:gdLst>
              <a:gd name="connsiteX0" fmla="*/ 0 w 857250"/>
              <a:gd name="connsiteY0" fmla="*/ 0 h 1028700"/>
              <a:gd name="connsiteX1" fmla="*/ 857250 w 857250"/>
              <a:gd name="connsiteY1" fmla="*/ 0 h 1028700"/>
              <a:gd name="connsiteX2" fmla="*/ 857250 w 857250"/>
              <a:gd name="connsiteY2" fmla="*/ 1028700 h 1028700"/>
              <a:gd name="connsiteX3" fmla="*/ 0 w 857250"/>
              <a:gd name="connsiteY3" fmla="*/ 1028700 h 1028700"/>
              <a:gd name="connsiteX4" fmla="*/ 0 w 857250"/>
              <a:gd name="connsiteY4" fmla="*/ 0 h 1028700"/>
              <a:gd name="connsiteX0" fmla="*/ 0 w 857250"/>
              <a:gd name="connsiteY0" fmla="*/ 0 h 1036864"/>
              <a:gd name="connsiteX1" fmla="*/ 857250 w 857250"/>
              <a:gd name="connsiteY1" fmla="*/ 0 h 1036864"/>
              <a:gd name="connsiteX2" fmla="*/ 547008 w 857250"/>
              <a:gd name="connsiteY2" fmla="*/ 1036864 h 1036864"/>
              <a:gd name="connsiteX3" fmla="*/ 0 w 857250"/>
              <a:gd name="connsiteY3" fmla="*/ 1028700 h 1036864"/>
              <a:gd name="connsiteX4" fmla="*/ 0 w 857250"/>
              <a:gd name="connsiteY4" fmla="*/ 0 h 1036864"/>
              <a:gd name="connsiteX0" fmla="*/ 0 w 857250"/>
              <a:gd name="connsiteY0" fmla="*/ 0 h 1028700"/>
              <a:gd name="connsiteX1" fmla="*/ 857250 w 857250"/>
              <a:gd name="connsiteY1" fmla="*/ 0 h 1028700"/>
              <a:gd name="connsiteX2" fmla="*/ 375558 w 857250"/>
              <a:gd name="connsiteY2" fmla="*/ 1020536 h 1028700"/>
              <a:gd name="connsiteX3" fmla="*/ 0 w 857250"/>
              <a:gd name="connsiteY3" fmla="*/ 1028700 h 1028700"/>
              <a:gd name="connsiteX4" fmla="*/ 0 w 857250"/>
              <a:gd name="connsiteY4" fmla="*/ 0 h 1028700"/>
              <a:gd name="connsiteX0" fmla="*/ 0 w 857250"/>
              <a:gd name="connsiteY0" fmla="*/ 0 h 1028700"/>
              <a:gd name="connsiteX1" fmla="*/ 857250 w 857250"/>
              <a:gd name="connsiteY1" fmla="*/ 0 h 1028700"/>
              <a:gd name="connsiteX2" fmla="*/ 346983 w 857250"/>
              <a:gd name="connsiteY2" fmla="*/ 1020536 h 1028700"/>
              <a:gd name="connsiteX3" fmla="*/ 0 w 857250"/>
              <a:gd name="connsiteY3" fmla="*/ 1028700 h 1028700"/>
              <a:gd name="connsiteX4" fmla="*/ 0 w 857250"/>
              <a:gd name="connsiteY4" fmla="*/ 0 h 1028700"/>
              <a:gd name="connsiteX0" fmla="*/ 2381 w 859631"/>
              <a:gd name="connsiteY0" fmla="*/ 0 h 1021557"/>
              <a:gd name="connsiteX1" fmla="*/ 859631 w 859631"/>
              <a:gd name="connsiteY1" fmla="*/ 0 h 1021557"/>
              <a:gd name="connsiteX2" fmla="*/ 349364 w 859631"/>
              <a:gd name="connsiteY2" fmla="*/ 1020536 h 1021557"/>
              <a:gd name="connsiteX3" fmla="*/ 0 w 859631"/>
              <a:gd name="connsiteY3" fmla="*/ 1021557 h 1021557"/>
              <a:gd name="connsiteX4" fmla="*/ 2381 w 859631"/>
              <a:gd name="connsiteY4" fmla="*/ 0 h 1021557"/>
              <a:gd name="connsiteX0" fmla="*/ 2381 w 859631"/>
              <a:gd name="connsiteY0" fmla="*/ 0 h 1021557"/>
              <a:gd name="connsiteX1" fmla="*/ 859631 w 859631"/>
              <a:gd name="connsiteY1" fmla="*/ 0 h 1021557"/>
              <a:gd name="connsiteX2" fmla="*/ 446184 w 859631"/>
              <a:gd name="connsiteY2" fmla="*/ 1020536 h 1021557"/>
              <a:gd name="connsiteX3" fmla="*/ 0 w 859631"/>
              <a:gd name="connsiteY3" fmla="*/ 1021557 h 1021557"/>
              <a:gd name="connsiteX4" fmla="*/ 2381 w 859631"/>
              <a:gd name="connsiteY4" fmla="*/ 0 h 102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631" h="1021557">
                <a:moveTo>
                  <a:pt x="2381" y="0"/>
                </a:moveTo>
                <a:lnTo>
                  <a:pt x="859631" y="0"/>
                </a:lnTo>
                <a:lnTo>
                  <a:pt x="446184" y="1020536"/>
                </a:lnTo>
                <a:lnTo>
                  <a:pt x="0" y="1021557"/>
                </a:lnTo>
                <a:cubicBezTo>
                  <a:pt x="794" y="681038"/>
                  <a:pt x="1587" y="340519"/>
                  <a:pt x="2381" y="0"/>
                </a:cubicBezTo>
                <a:close/>
              </a:path>
            </a:pathLst>
          </a:custGeom>
          <a:solidFill>
            <a:srgbClr val="246069"/>
          </a:solidFill>
          <a:ln>
            <a:solidFill>
              <a:srgbClr val="246069"/>
            </a:solidFill>
          </a:ln>
        </p:spPr>
        <p:style>
          <a:lnRef idx="2">
            <a:schemeClr val="accent1">
              <a:shade val="50000"/>
            </a:schemeClr>
          </a:lnRef>
          <a:fillRef idx="1">
            <a:schemeClr val="accent1"/>
          </a:fillRef>
          <a:effectRef idx="0">
            <a:schemeClr val="accent1"/>
          </a:effectRef>
          <a:fontRef idx="minor">
            <a:schemeClr val="lt1"/>
          </a:fontRef>
        </p:style>
      </p:sp>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1563" y="6310313"/>
            <a:ext cx="167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331913" y="4076700"/>
            <a:ext cx="7343775" cy="1008063"/>
          </a:xfrm>
        </p:spPr>
        <p:txBody>
          <a:bodyPr tIns="0"/>
          <a:lstStyle>
            <a:lvl1pPr>
              <a:defRPr sz="2900">
                <a:solidFill>
                  <a:schemeClr val="bg1"/>
                </a:solidFill>
              </a:defRPr>
            </a:lvl1pPr>
          </a:lstStyle>
          <a:p>
            <a:pPr lvl="0"/>
            <a:r>
              <a:rPr lang="en-US" altLang="en-US" noProof="0"/>
              <a:t>Click to edit Master title style</a:t>
            </a:r>
            <a:endParaRPr lang="en-AU" altLang="en-US" noProof="0"/>
          </a:p>
        </p:txBody>
      </p:sp>
      <p:sp>
        <p:nvSpPr>
          <p:cNvPr id="3075" name="Rectangle 3"/>
          <p:cNvSpPr>
            <a:spLocks noGrp="1" noChangeArrowheads="1"/>
          </p:cNvSpPr>
          <p:nvPr>
            <p:ph type="subTitle" idx="1"/>
          </p:nvPr>
        </p:nvSpPr>
        <p:spPr>
          <a:xfrm>
            <a:off x="1331913" y="5661025"/>
            <a:ext cx="3952875" cy="1008063"/>
          </a:xfrm>
        </p:spPr>
        <p:txBody>
          <a:bodyPr anchor="b"/>
          <a:lstStyle>
            <a:lvl1pPr marL="0" indent="0">
              <a:buFontTx/>
              <a:buNone/>
              <a:defRPr sz="1600" b="1">
                <a:solidFill>
                  <a:srgbClr val="0099CC"/>
                </a:solidFill>
              </a:defRPr>
            </a:lvl1pPr>
          </a:lstStyle>
          <a:p>
            <a:pPr lvl="0"/>
            <a:r>
              <a:rPr lang="en-US" altLang="en-US" noProof="0"/>
              <a:t>Click to edit Master subtitle style</a:t>
            </a:r>
            <a:endParaRPr lang="en-AU" altLang="en-US" noProof="0"/>
          </a:p>
        </p:txBody>
      </p:sp>
    </p:spTree>
    <p:extLst>
      <p:ext uri="{BB962C8B-B14F-4D97-AF65-F5344CB8AC3E}">
        <p14:creationId xmlns:p14="http://schemas.microsoft.com/office/powerpoint/2010/main" val="350825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2309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938" y="80963"/>
            <a:ext cx="1835150" cy="62277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03313" y="80963"/>
            <a:ext cx="5356225" cy="6227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2254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3313" y="80963"/>
            <a:ext cx="7343775" cy="900112"/>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03313" y="1385888"/>
            <a:ext cx="3595687" cy="492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51400" y="1385888"/>
            <a:ext cx="3595688" cy="492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403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9" name="Straight Connector 8"/>
          <p:cNvCxnSpPr/>
          <p:nvPr userDrawn="1"/>
        </p:nvCxnSpPr>
        <p:spPr>
          <a:xfrm>
            <a:off x="0" y="6096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0" y="0"/>
            <a:ext cx="9144000" cy="792000"/>
          </a:xfrm>
          <a:prstGeom prst="rect">
            <a:avLst/>
          </a:prstGeom>
          <a:gradFill flip="none" rotWithShape="1">
            <a:gsLst>
              <a:gs pos="0">
                <a:schemeClr val="accent1"/>
              </a:gs>
              <a:gs pos="100000">
                <a:srgbClr val="FFFFFF"/>
              </a:gs>
            </a:gsLst>
            <a:lin ang="5400000" scaled="0"/>
            <a:tileRect/>
          </a:gradFill>
          <a:ln>
            <a:noFill/>
          </a:ln>
          <a:effectLst/>
        </p:spPr>
        <p:txBody>
          <a:bodyPr vert="horz"/>
          <a:lstStyle>
            <a:lvl1pPr>
              <a:defRPr lang="en-US" dirty="0"/>
            </a:lvl1pPr>
          </a:lstStyle>
          <a:p>
            <a:pPr lvl="0"/>
            <a:r>
              <a:rPr lang="en-US" dirty="0"/>
              <a:t>Click to edit Master title style</a:t>
            </a:r>
          </a:p>
        </p:txBody>
      </p:sp>
      <p:sp>
        <p:nvSpPr>
          <p:cNvPr id="16" name="Slide Number Placeholder 5"/>
          <p:cNvSpPr txBox="1">
            <a:spLocks/>
          </p:cNvSpPr>
          <p:nvPr userDrawn="1"/>
        </p:nvSpPr>
        <p:spPr>
          <a:xfrm>
            <a:off x="4343400" y="6492875"/>
            <a:ext cx="609600" cy="365125"/>
          </a:xfrm>
          <a:prstGeom prst="rect">
            <a:avLst/>
          </a:prstGeom>
        </p:spPr>
        <p:txBody>
          <a:bodyPr/>
          <a:lstStyle>
            <a:defPPr>
              <a:defRPr lang="en-US"/>
            </a:defPPr>
            <a:lvl1pPr algn="l" rtl="0" fontAlgn="base">
              <a:spcBef>
                <a:spcPct val="0"/>
              </a:spcBef>
              <a:spcAft>
                <a:spcPct val="0"/>
              </a:spcAft>
              <a:defRPr kern="1200">
                <a:solidFill>
                  <a:srgbClr val="000000"/>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fld id="{8E9597AF-92B1-4E94-8272-FBF7241E159F}" type="slidenum">
              <a:rPr lang="en-US" sz="1400" smtClean="0">
                <a:latin typeface="+mn-lt"/>
              </a:rPr>
              <a:pPr algn="ctr">
                <a:defRPr/>
              </a:pPr>
              <a:t>‹#›</a:t>
            </a:fld>
            <a:endParaRPr lang="en-US" dirty="0">
              <a:latin typeface="+mn-lt"/>
            </a:endParaRPr>
          </a:p>
        </p:txBody>
      </p:sp>
    </p:spTree>
    <p:extLst>
      <p:ext uri="{BB962C8B-B14F-4D97-AF65-F5344CB8AC3E}">
        <p14:creationId xmlns:p14="http://schemas.microsoft.com/office/powerpoint/2010/main" val="30463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720723" y="1385888"/>
            <a:ext cx="8132763" cy="4922837"/>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537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84699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03313" y="1385888"/>
            <a:ext cx="3595687" cy="492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51400" y="1385888"/>
            <a:ext cx="3595688" cy="4922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7247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17947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Content Placeholder 2"/>
          <p:cNvSpPr>
            <a:spLocks noGrp="1"/>
          </p:cNvSpPr>
          <p:nvPr>
            <p:ph idx="1"/>
          </p:nvPr>
        </p:nvSpPr>
        <p:spPr>
          <a:xfrm>
            <a:off x="720723" y="1385888"/>
            <a:ext cx="8132763" cy="4922837"/>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13713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597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7078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0592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103313" y="1385888"/>
            <a:ext cx="7343775" cy="492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grpSp>
        <p:nvGrpSpPr>
          <p:cNvPr id="1028" name="Group 3"/>
          <p:cNvGrpSpPr>
            <a:grpSpLocks/>
          </p:cNvGrpSpPr>
          <p:nvPr/>
        </p:nvGrpSpPr>
        <p:grpSpPr bwMode="auto">
          <a:xfrm>
            <a:off x="-9525" y="0"/>
            <a:ext cx="9153525" cy="1028700"/>
            <a:chOff x="-9626" y="-1"/>
            <a:chExt cx="9153626" cy="1028701"/>
          </a:xfrm>
        </p:grpSpPr>
        <p:sp>
          <p:nvSpPr>
            <p:cNvPr id="17" name="Rectangle 16"/>
            <p:cNvSpPr/>
            <p:nvPr userDrawn="1"/>
          </p:nvSpPr>
          <p:spPr>
            <a:xfrm>
              <a:off x="-9626" y="-1"/>
              <a:ext cx="9153626" cy="1028701"/>
            </a:xfrm>
            <a:prstGeom prst="rect">
              <a:avLst/>
            </a:prstGeom>
            <a:solidFill>
              <a:srgbClr val="C2101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userDrawn="1"/>
          </p:nvSpPr>
          <p:spPr>
            <a:xfrm>
              <a:off x="-9626" y="-1"/>
              <a:ext cx="1141426" cy="1020764"/>
            </a:xfrm>
            <a:custGeom>
              <a:avLst/>
              <a:gdLst>
                <a:gd name="connsiteX0" fmla="*/ 0 w 857250"/>
                <a:gd name="connsiteY0" fmla="*/ 0 h 1028700"/>
                <a:gd name="connsiteX1" fmla="*/ 857250 w 857250"/>
                <a:gd name="connsiteY1" fmla="*/ 0 h 1028700"/>
                <a:gd name="connsiteX2" fmla="*/ 857250 w 857250"/>
                <a:gd name="connsiteY2" fmla="*/ 1028700 h 1028700"/>
                <a:gd name="connsiteX3" fmla="*/ 0 w 857250"/>
                <a:gd name="connsiteY3" fmla="*/ 1028700 h 1028700"/>
                <a:gd name="connsiteX4" fmla="*/ 0 w 857250"/>
                <a:gd name="connsiteY4" fmla="*/ 0 h 1028700"/>
                <a:gd name="connsiteX0" fmla="*/ 0 w 857250"/>
                <a:gd name="connsiteY0" fmla="*/ 0 h 1036864"/>
                <a:gd name="connsiteX1" fmla="*/ 857250 w 857250"/>
                <a:gd name="connsiteY1" fmla="*/ 0 h 1036864"/>
                <a:gd name="connsiteX2" fmla="*/ 547008 w 857250"/>
                <a:gd name="connsiteY2" fmla="*/ 1036864 h 1036864"/>
                <a:gd name="connsiteX3" fmla="*/ 0 w 857250"/>
                <a:gd name="connsiteY3" fmla="*/ 1028700 h 1036864"/>
                <a:gd name="connsiteX4" fmla="*/ 0 w 857250"/>
                <a:gd name="connsiteY4" fmla="*/ 0 h 1036864"/>
                <a:gd name="connsiteX0" fmla="*/ 0 w 857250"/>
                <a:gd name="connsiteY0" fmla="*/ 0 h 1028700"/>
                <a:gd name="connsiteX1" fmla="*/ 857250 w 857250"/>
                <a:gd name="connsiteY1" fmla="*/ 0 h 1028700"/>
                <a:gd name="connsiteX2" fmla="*/ 375558 w 857250"/>
                <a:gd name="connsiteY2" fmla="*/ 1020536 h 1028700"/>
                <a:gd name="connsiteX3" fmla="*/ 0 w 857250"/>
                <a:gd name="connsiteY3" fmla="*/ 1028700 h 1028700"/>
                <a:gd name="connsiteX4" fmla="*/ 0 w 857250"/>
                <a:gd name="connsiteY4" fmla="*/ 0 h 1028700"/>
                <a:gd name="connsiteX0" fmla="*/ 0 w 857250"/>
                <a:gd name="connsiteY0" fmla="*/ 0 h 1028700"/>
                <a:gd name="connsiteX1" fmla="*/ 857250 w 857250"/>
                <a:gd name="connsiteY1" fmla="*/ 0 h 1028700"/>
                <a:gd name="connsiteX2" fmla="*/ 346983 w 857250"/>
                <a:gd name="connsiteY2" fmla="*/ 1020536 h 1028700"/>
                <a:gd name="connsiteX3" fmla="*/ 0 w 857250"/>
                <a:gd name="connsiteY3" fmla="*/ 1028700 h 1028700"/>
                <a:gd name="connsiteX4" fmla="*/ 0 w 857250"/>
                <a:gd name="connsiteY4" fmla="*/ 0 h 1028700"/>
                <a:gd name="connsiteX0" fmla="*/ 2381 w 859631"/>
                <a:gd name="connsiteY0" fmla="*/ 0 h 1021557"/>
                <a:gd name="connsiteX1" fmla="*/ 859631 w 859631"/>
                <a:gd name="connsiteY1" fmla="*/ 0 h 1021557"/>
                <a:gd name="connsiteX2" fmla="*/ 349364 w 859631"/>
                <a:gd name="connsiteY2" fmla="*/ 1020536 h 1021557"/>
                <a:gd name="connsiteX3" fmla="*/ 0 w 859631"/>
                <a:gd name="connsiteY3" fmla="*/ 1021557 h 1021557"/>
                <a:gd name="connsiteX4" fmla="*/ 2381 w 859631"/>
                <a:gd name="connsiteY4" fmla="*/ 0 h 1021557"/>
                <a:gd name="connsiteX0" fmla="*/ 2381 w 859631"/>
                <a:gd name="connsiteY0" fmla="*/ 0 h 1021557"/>
                <a:gd name="connsiteX1" fmla="*/ 859631 w 859631"/>
                <a:gd name="connsiteY1" fmla="*/ 0 h 1021557"/>
                <a:gd name="connsiteX2" fmla="*/ 446184 w 859631"/>
                <a:gd name="connsiteY2" fmla="*/ 1020536 h 1021557"/>
                <a:gd name="connsiteX3" fmla="*/ 0 w 859631"/>
                <a:gd name="connsiteY3" fmla="*/ 1021557 h 1021557"/>
                <a:gd name="connsiteX4" fmla="*/ 2381 w 859631"/>
                <a:gd name="connsiteY4" fmla="*/ 0 h 102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631" h="1021557">
                  <a:moveTo>
                    <a:pt x="2381" y="0"/>
                  </a:moveTo>
                  <a:lnTo>
                    <a:pt x="859631" y="0"/>
                  </a:lnTo>
                  <a:lnTo>
                    <a:pt x="446184" y="1020536"/>
                  </a:lnTo>
                  <a:lnTo>
                    <a:pt x="0" y="1021557"/>
                  </a:lnTo>
                  <a:cubicBezTo>
                    <a:pt x="794" y="681038"/>
                    <a:pt x="1587" y="340519"/>
                    <a:pt x="2381" y="0"/>
                  </a:cubicBezTo>
                  <a:close/>
                </a:path>
              </a:pathLst>
            </a:custGeom>
            <a:solidFill>
              <a:srgbClr val="246069"/>
            </a:solidFill>
            <a:ln>
              <a:solidFill>
                <a:srgbClr val="246069"/>
              </a:solidFill>
            </a:ln>
          </p:spPr>
          <p:style>
            <a:lnRef idx="2">
              <a:schemeClr val="accent1">
                <a:shade val="50000"/>
              </a:schemeClr>
            </a:lnRef>
            <a:fillRef idx="1">
              <a:schemeClr val="accent1"/>
            </a:fillRef>
            <a:effectRef idx="0">
              <a:schemeClr val="accent1"/>
            </a:effectRef>
            <a:fontRef idx="minor">
              <a:schemeClr val="lt1"/>
            </a:fontRef>
          </p:style>
        </p:sp>
      </p:grpSp>
      <p:sp>
        <p:nvSpPr>
          <p:cNvPr id="2" name="Rectangle 2"/>
          <p:cNvSpPr>
            <a:spLocks noGrp="1" noChangeArrowheads="1"/>
          </p:cNvSpPr>
          <p:nvPr>
            <p:ph type="title"/>
          </p:nvPr>
        </p:nvSpPr>
        <p:spPr bwMode="auto">
          <a:xfrm>
            <a:off x="1131888" y="57150"/>
            <a:ext cx="7343775"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p>
            <a:pPr lvl="0"/>
            <a:r>
              <a:rPr lang="en-US" altLang="en-US"/>
              <a:t>Click to edit Master title style</a:t>
            </a:r>
            <a:endParaRPr lang="en-AU" altLang="en-US"/>
          </a:p>
        </p:txBody>
      </p:sp>
      <p:pic>
        <p:nvPicPr>
          <p:cNvPr id="1030" name="Picture 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21563" y="6310313"/>
            <a:ext cx="167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1750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dt="0"/>
  <p:txStyles>
    <p:titleStyle>
      <a:lvl1pPr algn="l" rtl="0" eaLnBrk="1" fontAlgn="base" hangingPunct="1">
        <a:spcBef>
          <a:spcPct val="0"/>
        </a:spcBef>
        <a:spcAft>
          <a:spcPct val="0"/>
        </a:spcAft>
        <a:defRPr sz="2800" kern="12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panose="020B0604020202020204" pitchFamily="34" charset="0"/>
        </a:defRPr>
      </a:lvl2pPr>
      <a:lvl3pPr algn="l" rtl="0" eaLnBrk="1" fontAlgn="base" hangingPunct="1">
        <a:spcBef>
          <a:spcPct val="0"/>
        </a:spcBef>
        <a:spcAft>
          <a:spcPct val="0"/>
        </a:spcAft>
        <a:defRPr sz="2800">
          <a:solidFill>
            <a:schemeClr val="tx2"/>
          </a:solidFill>
          <a:latin typeface="Arial" panose="020B0604020202020204" pitchFamily="34" charset="0"/>
        </a:defRPr>
      </a:lvl3pPr>
      <a:lvl4pPr algn="l" rtl="0" eaLnBrk="1" fontAlgn="base" hangingPunct="1">
        <a:spcBef>
          <a:spcPct val="0"/>
        </a:spcBef>
        <a:spcAft>
          <a:spcPct val="0"/>
        </a:spcAft>
        <a:defRPr sz="2800">
          <a:solidFill>
            <a:schemeClr val="tx2"/>
          </a:solidFill>
          <a:latin typeface="Arial" panose="020B0604020202020204" pitchFamily="34" charset="0"/>
        </a:defRPr>
      </a:lvl4pPr>
      <a:lvl5pPr algn="l" rtl="0" eaLnBrk="1" fontAlgn="base" hangingPunct="1">
        <a:spcBef>
          <a:spcPct val="0"/>
        </a:spcBef>
        <a:spcAft>
          <a:spcPct val="0"/>
        </a:spcAft>
        <a:defRPr sz="2800">
          <a:solidFill>
            <a:schemeClr val="tx2"/>
          </a:solidFill>
          <a:latin typeface="Arial" panose="020B0604020202020204" pitchFamily="34" charset="0"/>
        </a:defRPr>
      </a:lvl5pPr>
      <a:lvl6pPr marL="457200" algn="l" rtl="0" eaLnBrk="1" fontAlgn="base" hangingPunct="1">
        <a:spcBef>
          <a:spcPct val="0"/>
        </a:spcBef>
        <a:spcAft>
          <a:spcPct val="0"/>
        </a:spcAft>
        <a:defRPr sz="2800">
          <a:solidFill>
            <a:schemeClr val="tx2"/>
          </a:solidFill>
          <a:latin typeface="Arial" panose="020B0604020202020204" pitchFamily="34" charset="0"/>
        </a:defRPr>
      </a:lvl6pPr>
      <a:lvl7pPr marL="914400" algn="l" rtl="0" eaLnBrk="1" fontAlgn="base" hangingPunct="1">
        <a:spcBef>
          <a:spcPct val="0"/>
        </a:spcBef>
        <a:spcAft>
          <a:spcPct val="0"/>
        </a:spcAft>
        <a:defRPr sz="2800">
          <a:solidFill>
            <a:schemeClr val="tx2"/>
          </a:solidFill>
          <a:latin typeface="Arial" panose="020B0604020202020204" pitchFamily="34" charset="0"/>
        </a:defRPr>
      </a:lvl7pPr>
      <a:lvl8pPr marL="1371600" algn="l" rtl="0" eaLnBrk="1" fontAlgn="base" hangingPunct="1">
        <a:spcBef>
          <a:spcPct val="0"/>
        </a:spcBef>
        <a:spcAft>
          <a:spcPct val="0"/>
        </a:spcAft>
        <a:defRPr sz="2800">
          <a:solidFill>
            <a:schemeClr val="tx2"/>
          </a:solidFill>
          <a:latin typeface="Arial" panose="020B0604020202020204" pitchFamily="34" charset="0"/>
        </a:defRPr>
      </a:lvl8pPr>
      <a:lvl9pPr marL="1828800" algn="l" rtl="0" eaLnBrk="1" fontAlgn="base" hangingPunct="1">
        <a:spcBef>
          <a:spcPct val="0"/>
        </a:spcBef>
        <a:spcAft>
          <a:spcPct val="0"/>
        </a:spcAft>
        <a:defRPr sz="2800">
          <a:solidFill>
            <a:schemeClr val="tx2"/>
          </a:solidFill>
          <a:latin typeface="Arial" panose="020B0604020202020204" pitchFamily="34" charset="0"/>
        </a:defRPr>
      </a:lvl9pPr>
    </p:titleStyle>
    <p:bodyStyle>
      <a:lvl1pPr marL="180975" indent="-180975" algn="l" rtl="0" eaLnBrk="1" fontAlgn="base" hangingPunct="1">
        <a:spcBef>
          <a:spcPct val="20000"/>
        </a:spcBef>
        <a:spcAft>
          <a:spcPct val="0"/>
        </a:spcAft>
        <a:buChar char="•"/>
        <a:defRPr sz="2000" kern="1200">
          <a:solidFill>
            <a:schemeClr val="accent1"/>
          </a:solidFill>
          <a:latin typeface="+mn-lt"/>
          <a:ea typeface="+mn-ea"/>
          <a:cs typeface="+mn-cs"/>
        </a:defRPr>
      </a:lvl1pPr>
      <a:lvl2pPr marL="538163" indent="-177800" algn="l" rtl="0" eaLnBrk="1" fontAlgn="base" hangingPunct="1">
        <a:spcBef>
          <a:spcPct val="20000"/>
        </a:spcBef>
        <a:spcAft>
          <a:spcPct val="0"/>
        </a:spcAft>
        <a:buChar char="•"/>
        <a:defRPr kern="1200">
          <a:solidFill>
            <a:schemeClr val="tx1"/>
          </a:solidFill>
          <a:latin typeface="+mn-lt"/>
          <a:ea typeface="+mn-ea"/>
          <a:cs typeface="+mn-cs"/>
        </a:defRPr>
      </a:lvl2pPr>
      <a:lvl3pPr marL="893763" indent="-176213" algn="l" rtl="0" eaLnBrk="1" fontAlgn="base" hangingPunct="1">
        <a:spcBef>
          <a:spcPct val="20000"/>
        </a:spcBef>
        <a:spcAft>
          <a:spcPct val="0"/>
        </a:spcAft>
        <a:buChar char="•"/>
        <a:defRPr sz="1600" kern="1200">
          <a:solidFill>
            <a:schemeClr val="tx1"/>
          </a:solidFill>
          <a:latin typeface="+mn-lt"/>
          <a:ea typeface="+mn-ea"/>
          <a:cs typeface="+mn-cs"/>
        </a:defRPr>
      </a:lvl3pPr>
      <a:lvl4pPr marL="1257300" indent="-180975" algn="l" rtl="0" eaLnBrk="1" fontAlgn="base" hangingPunct="1">
        <a:spcBef>
          <a:spcPct val="20000"/>
        </a:spcBef>
        <a:spcAft>
          <a:spcPct val="0"/>
        </a:spcAft>
        <a:buChar char="•"/>
        <a:defRPr sz="1400" kern="1200">
          <a:solidFill>
            <a:schemeClr val="tx1"/>
          </a:solidFill>
          <a:latin typeface="+mn-lt"/>
          <a:ea typeface="+mn-ea"/>
          <a:cs typeface="+mn-cs"/>
        </a:defRPr>
      </a:lvl4pPr>
      <a:lvl5pPr marL="1617663" indent="-180975"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Grp="1" noChangeArrowheads="1"/>
          </p:cNvSpPr>
          <p:nvPr>
            <p:ph type="ctrTitle"/>
          </p:nvPr>
        </p:nvSpPr>
        <p:spPr/>
        <p:txBody>
          <a:bodyPr/>
          <a:lstStyle/>
          <a:p>
            <a:r>
              <a:rPr lang="en-CA" dirty="0"/>
              <a:t>A General Purpose, Open-Source Overset Library for Caelus based on </a:t>
            </a:r>
            <a:r>
              <a:rPr lang="en-CA" dirty="0" err="1"/>
              <a:t>Suggar</a:t>
            </a:r>
            <a:r>
              <a:rPr lang="en-CA" dirty="0"/>
              <a:t>++</a:t>
            </a:r>
            <a:endParaRPr lang="en-AU" altLang="en-US" baseline="30000" dirty="0">
              <a:cs typeface="Arial" panose="020B0604020202020204" pitchFamily="34" charset="0"/>
            </a:endParaRPr>
          </a:p>
        </p:txBody>
      </p:sp>
      <p:sp>
        <p:nvSpPr>
          <p:cNvPr id="110597" name="Rectangle 5"/>
          <p:cNvSpPr>
            <a:spLocks noGrp="1" noChangeArrowheads="1"/>
          </p:cNvSpPr>
          <p:nvPr>
            <p:ph type="subTitle" idx="1"/>
          </p:nvPr>
        </p:nvSpPr>
        <p:spPr>
          <a:xfrm>
            <a:off x="1331913" y="5399088"/>
            <a:ext cx="3952875" cy="892175"/>
          </a:xfrm>
        </p:spPr>
        <p:txBody>
          <a:bodyPr/>
          <a:lstStyle/>
          <a:p>
            <a:r>
              <a:rPr lang="en-AU" altLang="en-US" sz="2000" b="0" dirty="0" err="1">
                <a:solidFill>
                  <a:schemeClr val="tx1"/>
                </a:solidFill>
              </a:rPr>
              <a:t>Dr.</a:t>
            </a:r>
            <a:r>
              <a:rPr lang="en-AU" altLang="en-US" sz="2000" b="0" dirty="0">
                <a:solidFill>
                  <a:schemeClr val="tx1"/>
                </a:solidFill>
              </a:rPr>
              <a:t> Chris Sideroff</a:t>
            </a:r>
          </a:p>
          <a:p>
            <a:r>
              <a:rPr lang="en-AU" altLang="en-US" sz="2000" b="0" dirty="0" err="1">
                <a:solidFill>
                  <a:schemeClr val="tx1"/>
                </a:solidFill>
              </a:rPr>
              <a:t>Dr.</a:t>
            </a:r>
            <a:r>
              <a:rPr lang="en-AU" altLang="en-US" sz="2000" b="0" dirty="0">
                <a:solidFill>
                  <a:schemeClr val="tx1"/>
                </a:solidFill>
              </a:rPr>
              <a:t> Darrin Stephens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Case Structure</a:t>
            </a:r>
          </a:p>
        </p:txBody>
      </p:sp>
      <p:sp>
        <p:nvSpPr>
          <p:cNvPr id="3" name="Content Placeholder 2"/>
          <p:cNvSpPr>
            <a:spLocks noGrp="1"/>
          </p:cNvSpPr>
          <p:nvPr>
            <p:ph idx="1"/>
          </p:nvPr>
        </p:nvSpPr>
        <p:spPr/>
        <p:txBody>
          <a:bodyPr/>
          <a:lstStyle/>
          <a:p>
            <a:pPr marL="0" indent="0">
              <a:buNone/>
            </a:pPr>
            <a:r>
              <a:rPr lang="en-CA" sz="1000" dirty="0">
                <a:latin typeface="Courier New" panose="02070309020205020404" pitchFamily="49" charset="0"/>
                <a:cs typeface="Courier New" panose="02070309020205020404" pitchFamily="49" charset="0"/>
              </a:rPr>
              <a:t>├── 0</a:t>
            </a:r>
          </a:p>
          <a:p>
            <a:pPr marL="0" indent="0">
              <a:buNone/>
            </a:pPr>
            <a:r>
              <a:rPr lang="en-CA" sz="1000" dirty="0">
                <a:latin typeface="Courier New" panose="02070309020205020404" pitchFamily="49" charset="0"/>
                <a:cs typeface="Courier New" panose="02070309020205020404" pitchFamily="49" charset="0"/>
              </a:rPr>
              <a:t>│   ├── U</a:t>
            </a:r>
          </a:p>
          <a:p>
            <a:pPr marL="0" indent="0">
              <a:buNone/>
            </a:pPr>
            <a:r>
              <a:rPr lang="en-CA" sz="1000" dirty="0">
                <a:latin typeface="Courier New" panose="02070309020205020404" pitchFamily="49" charset="0"/>
                <a:cs typeface="Courier New" panose="02070309020205020404" pitchFamily="49" charset="0"/>
              </a:rPr>
              <a:t>│   ├── p</a:t>
            </a:r>
          </a:p>
          <a:p>
            <a:pPr marL="0" indent="0">
              <a:buNone/>
            </a:pPr>
            <a:r>
              <a:rPr lang="en-CA" sz="1000" dirty="0">
                <a:latin typeface="Courier New" panose="02070309020205020404" pitchFamily="49" charset="0"/>
                <a:cs typeface="Courier New" panose="02070309020205020404" pitchFamily="49" charset="0"/>
              </a:rPr>
              <a:t>│   ├── k</a:t>
            </a:r>
          </a:p>
          <a:p>
            <a:pPr marL="0" indent="0">
              <a:buNone/>
            </a:pPr>
            <a:r>
              <a:rPr lang="en-CA" sz="1000" dirty="0">
                <a:latin typeface="Courier New" panose="02070309020205020404" pitchFamily="49" charset="0"/>
                <a:cs typeface="Courier New" panose="02070309020205020404" pitchFamily="49" charset="0"/>
              </a:rPr>
              <a:t>│   ├── omega</a:t>
            </a:r>
          </a:p>
          <a:p>
            <a:pPr marL="0" indent="0">
              <a:buNone/>
            </a:pPr>
            <a:r>
              <a:rPr lang="en-CA" sz="1000" dirty="0">
                <a:latin typeface="Courier New" panose="02070309020205020404" pitchFamily="49" charset="0"/>
                <a:cs typeface="Courier New" panose="02070309020205020404" pitchFamily="49" charset="0"/>
              </a:rPr>
              <a:t>│   └── nut</a:t>
            </a:r>
          </a:p>
          <a:p>
            <a:pPr marL="0" indent="0">
              <a:buNone/>
            </a:pPr>
            <a:r>
              <a:rPr lang="en-CA" sz="1000" dirty="0">
                <a:latin typeface="Courier New" panose="02070309020205020404" pitchFamily="49" charset="0"/>
                <a:cs typeface="Courier New" panose="02070309020205020404" pitchFamily="49" charset="0"/>
              </a:rPr>
              <a:t>├── 1</a:t>
            </a:r>
          </a:p>
          <a:p>
            <a:pPr marL="0" indent="0">
              <a:buNone/>
            </a:pPr>
            <a:r>
              <a:rPr lang="en-CA" sz="1000" dirty="0">
                <a:latin typeface="Courier New" panose="02070309020205020404" pitchFamily="49" charset="0"/>
                <a:cs typeface="Courier New" panose="02070309020205020404" pitchFamily="49" charset="0"/>
              </a:rPr>
              <a:t>│   ├── U</a:t>
            </a:r>
          </a:p>
          <a:p>
            <a:pPr marL="0" indent="0">
              <a:buNone/>
            </a:pPr>
            <a:r>
              <a:rPr lang="en-CA" sz="1000" dirty="0">
                <a:latin typeface="Courier New" panose="02070309020205020404" pitchFamily="49" charset="0"/>
                <a:cs typeface="Courier New" panose="02070309020205020404" pitchFamily="49" charset="0"/>
              </a:rPr>
              <a:t>│   ├── ...</a:t>
            </a:r>
          </a:p>
          <a:p>
            <a:pPr marL="0" indent="0">
              <a:buNone/>
            </a:pPr>
            <a:r>
              <a:rPr lang="en-CA" sz="1000" dirty="0">
                <a:latin typeface="Courier New" panose="02070309020205020404" pitchFamily="49" charset="0"/>
                <a:cs typeface="Courier New" panose="02070309020205020404" pitchFamily="49" charset="0"/>
              </a:rPr>
              <a:t>│   ├── </a:t>
            </a:r>
            <a:r>
              <a:rPr lang="en-CA" sz="1000" dirty="0" err="1">
                <a:latin typeface="Courier New" panose="02070309020205020404" pitchFamily="49" charset="0"/>
                <a:cs typeface="Courier New" panose="02070309020205020404" pitchFamily="49" charset="0"/>
              </a:rPr>
              <a:t>polyMesh</a:t>
            </a:r>
            <a:endParaRPr lang="en-CA" sz="1000" dirty="0">
              <a:latin typeface="Courier New" panose="02070309020205020404" pitchFamily="49" charset="0"/>
              <a:cs typeface="Courier New" panose="02070309020205020404" pitchFamily="49" charset="0"/>
            </a:endParaRPr>
          </a:p>
          <a:p>
            <a:pPr marL="0" indent="0">
              <a:buNone/>
            </a:pPr>
            <a:r>
              <a:rPr lang="en-CA" sz="1000" dirty="0">
                <a:latin typeface="Courier New" panose="02070309020205020404" pitchFamily="49" charset="0"/>
                <a:cs typeface="Courier New" panose="02070309020205020404" pitchFamily="49" charset="0"/>
              </a:rPr>
              <a:t>│   └── uniform</a:t>
            </a:r>
          </a:p>
          <a:p>
            <a:pPr marL="0" indent="0">
              <a:buNone/>
            </a:pPr>
            <a:r>
              <a:rPr lang="en-CA" sz="1000" dirty="0">
                <a:solidFill>
                  <a:srgbClr val="FF0000"/>
                </a:solidFill>
                <a:latin typeface="Courier New" panose="02070309020205020404" pitchFamily="49" charset="0"/>
                <a:cs typeface="Courier New" panose="02070309020205020404" pitchFamily="49" charset="0"/>
              </a:rPr>
              <a:t>│   │   └── </a:t>
            </a:r>
            <a:r>
              <a:rPr lang="en-CA" sz="1000" dirty="0" err="1">
                <a:solidFill>
                  <a:srgbClr val="FF0000"/>
                </a:solidFill>
                <a:latin typeface="Courier New" panose="02070309020205020404" pitchFamily="49" charset="0"/>
                <a:cs typeface="Courier New" panose="02070309020205020404" pitchFamily="49" charset="0"/>
              </a:rPr>
              <a:t>sixDoFRigidBodyState</a:t>
            </a:r>
            <a:endParaRPr lang="en-CA" sz="1000" dirty="0">
              <a:solidFill>
                <a:srgbClr val="FF0000"/>
              </a:solidFill>
              <a:latin typeface="Courier New" panose="02070309020205020404" pitchFamily="49" charset="0"/>
              <a:cs typeface="Courier New" panose="02070309020205020404" pitchFamily="49" charset="0"/>
            </a:endParaRPr>
          </a:p>
          <a:p>
            <a:pPr marL="0" indent="0">
              <a:buNone/>
            </a:pPr>
            <a:r>
              <a:rPr lang="en-CA" sz="1000" dirty="0">
                <a:latin typeface="Courier New" panose="02070309020205020404" pitchFamily="49" charset="0"/>
                <a:cs typeface="Courier New" panose="02070309020205020404" pitchFamily="49" charset="0"/>
              </a:rPr>
              <a:t>├── constant</a:t>
            </a:r>
          </a:p>
          <a:p>
            <a:pPr marL="0" indent="0">
              <a:buNone/>
            </a:pPr>
            <a:r>
              <a:rPr lang="en-CA" sz="1000" dirty="0">
                <a:latin typeface="Courier New" panose="02070309020205020404" pitchFamily="49" charset="0"/>
                <a:cs typeface="Courier New" panose="02070309020205020404" pitchFamily="49" charset="0"/>
              </a:rPr>
              <a:t>│   └── </a:t>
            </a:r>
            <a:r>
              <a:rPr lang="en-CA" sz="1000" dirty="0" err="1">
                <a:latin typeface="Courier New" panose="02070309020205020404" pitchFamily="49" charset="0"/>
                <a:cs typeface="Courier New" panose="02070309020205020404" pitchFamily="49" charset="0"/>
              </a:rPr>
              <a:t>polyMesh</a:t>
            </a:r>
            <a:endParaRPr lang="en-CA" sz="1000" dirty="0">
              <a:latin typeface="Courier New" panose="02070309020205020404" pitchFamily="49" charset="0"/>
              <a:cs typeface="Courier New" panose="02070309020205020404" pitchFamily="49" charset="0"/>
            </a:endParaRPr>
          </a:p>
          <a:p>
            <a:pPr marL="0" indent="0">
              <a:buNone/>
            </a:pPr>
            <a:r>
              <a:rPr lang="en-CA" sz="1000" dirty="0">
                <a:solidFill>
                  <a:srgbClr val="FF0000"/>
                </a:solidFill>
                <a:latin typeface="Courier New" panose="02070309020205020404" pitchFamily="49" charset="0"/>
                <a:cs typeface="Courier New" panose="02070309020205020404" pitchFamily="49" charset="0"/>
              </a:rPr>
              <a:t>├── </a:t>
            </a:r>
            <a:r>
              <a:rPr lang="en-CA" sz="1000" dirty="0" err="1">
                <a:solidFill>
                  <a:srgbClr val="FF0000"/>
                </a:solidFill>
                <a:latin typeface="Courier New" panose="02070309020205020404" pitchFamily="49" charset="0"/>
                <a:cs typeface="Courier New" panose="02070309020205020404" pitchFamily="49" charset="0"/>
              </a:rPr>
              <a:t>suggar</a:t>
            </a:r>
            <a:endParaRPr lang="en-CA" sz="1000" dirty="0">
              <a:solidFill>
                <a:srgbClr val="FF0000"/>
              </a:solidFill>
              <a:latin typeface="Courier New" panose="02070309020205020404" pitchFamily="49" charset="0"/>
              <a:cs typeface="Courier New" panose="02070309020205020404" pitchFamily="49" charset="0"/>
            </a:endParaRPr>
          </a:p>
          <a:p>
            <a:pPr marL="0" indent="0">
              <a:buNone/>
            </a:pPr>
            <a:r>
              <a:rPr lang="en-CA" sz="1000" dirty="0">
                <a:solidFill>
                  <a:srgbClr val="FF0000"/>
                </a:solidFill>
                <a:latin typeface="Courier New" panose="02070309020205020404" pitchFamily="49" charset="0"/>
                <a:cs typeface="Courier New" panose="02070309020205020404" pitchFamily="49" charset="0"/>
              </a:rPr>
              <a:t>│   ├── DCI</a:t>
            </a:r>
          </a:p>
          <a:p>
            <a:pPr marL="0" indent="0">
              <a:buNone/>
            </a:pPr>
            <a:r>
              <a:rPr lang="en-CA" sz="1000" dirty="0">
                <a:solidFill>
                  <a:srgbClr val="FF0000"/>
                </a:solidFill>
                <a:latin typeface="Courier New" panose="02070309020205020404" pitchFamily="49" charset="0"/>
                <a:cs typeface="Courier New" panose="02070309020205020404" pitchFamily="49" charset="0"/>
              </a:rPr>
              <a:t>│   ├── Grids</a:t>
            </a:r>
          </a:p>
          <a:p>
            <a:pPr marL="0" indent="0">
              <a:buNone/>
            </a:pPr>
            <a:r>
              <a:rPr lang="en-CA" sz="1000" dirty="0">
                <a:solidFill>
                  <a:srgbClr val="FF0000"/>
                </a:solidFill>
                <a:latin typeface="Courier New" panose="02070309020205020404" pitchFamily="49" charset="0"/>
                <a:cs typeface="Courier New" panose="02070309020205020404" pitchFamily="49" charset="0"/>
              </a:rPr>
              <a:t>│   │   ├── background</a:t>
            </a:r>
          </a:p>
          <a:p>
            <a:pPr marL="0" indent="0">
              <a:buNone/>
            </a:pPr>
            <a:r>
              <a:rPr lang="en-CA" sz="1000" dirty="0">
                <a:solidFill>
                  <a:srgbClr val="FF0000"/>
                </a:solidFill>
                <a:latin typeface="Courier New" panose="02070309020205020404" pitchFamily="49" charset="0"/>
                <a:cs typeface="Courier New" panose="02070309020205020404" pitchFamily="49" charset="0"/>
              </a:rPr>
              <a:t>│   │   └── sphere</a:t>
            </a:r>
          </a:p>
          <a:p>
            <a:pPr marL="0" indent="0">
              <a:buNone/>
            </a:pPr>
            <a:r>
              <a:rPr lang="en-CA" sz="1000" dirty="0">
                <a:solidFill>
                  <a:srgbClr val="FF0000"/>
                </a:solidFill>
                <a:latin typeface="Courier New" panose="02070309020205020404" pitchFamily="49" charset="0"/>
                <a:cs typeface="Courier New" panose="02070309020205020404" pitchFamily="49" charset="0"/>
              </a:rPr>
              <a:t>│   ├── Input</a:t>
            </a:r>
          </a:p>
          <a:p>
            <a:pPr marL="0" indent="0">
              <a:buNone/>
            </a:pPr>
            <a:r>
              <a:rPr lang="en-CA" sz="1000" dirty="0">
                <a:solidFill>
                  <a:srgbClr val="FF0000"/>
                </a:solidFill>
                <a:latin typeface="Courier New" panose="02070309020205020404" pitchFamily="49" charset="0"/>
                <a:cs typeface="Courier New" panose="02070309020205020404" pitchFamily="49" charset="0"/>
              </a:rPr>
              <a:t>│   └── Work</a:t>
            </a:r>
          </a:p>
          <a:p>
            <a:pPr marL="0" indent="0">
              <a:buNone/>
            </a:pPr>
            <a:r>
              <a:rPr lang="en-CA" sz="1000" dirty="0">
                <a:latin typeface="Courier New" panose="02070309020205020404" pitchFamily="49" charset="0"/>
                <a:cs typeface="Courier New" panose="02070309020205020404" pitchFamily="49" charset="0"/>
              </a:rPr>
              <a:t>└── system</a:t>
            </a:r>
          </a:p>
          <a:p>
            <a:pPr marL="0" indent="0">
              <a:buNone/>
            </a:pPr>
            <a:r>
              <a:rPr lang="en-CA" sz="1000" dirty="0">
                <a:latin typeface="Courier New" panose="02070309020205020404" pitchFamily="49" charset="0"/>
                <a:cs typeface="Courier New" panose="02070309020205020404" pitchFamily="49" charset="0"/>
              </a:rPr>
              <a:t>    ├── </a:t>
            </a:r>
            <a:r>
              <a:rPr lang="en-CA" sz="1000" dirty="0" err="1">
                <a:latin typeface="Courier New" panose="02070309020205020404" pitchFamily="49" charset="0"/>
                <a:cs typeface="Courier New" panose="02070309020205020404" pitchFamily="49" charset="0"/>
              </a:rPr>
              <a:t>controlDict</a:t>
            </a:r>
            <a:endParaRPr lang="en-CA" sz="1000" dirty="0">
              <a:latin typeface="Courier New" panose="02070309020205020404" pitchFamily="49" charset="0"/>
              <a:cs typeface="Courier New" panose="02070309020205020404" pitchFamily="49" charset="0"/>
            </a:endParaRPr>
          </a:p>
          <a:p>
            <a:pPr marL="0" indent="0">
              <a:buNone/>
            </a:pPr>
            <a:r>
              <a:rPr lang="en-CA" sz="1000" dirty="0">
                <a:latin typeface="Courier New" panose="02070309020205020404" pitchFamily="49" charset="0"/>
                <a:cs typeface="Courier New" panose="02070309020205020404" pitchFamily="49" charset="0"/>
              </a:rPr>
              <a:t>    ├── </a:t>
            </a:r>
            <a:r>
              <a:rPr lang="en-CA" sz="1000" dirty="0" err="1">
                <a:latin typeface="Courier New" panose="02070309020205020404" pitchFamily="49" charset="0"/>
                <a:cs typeface="Courier New" panose="02070309020205020404" pitchFamily="49" charset="0"/>
              </a:rPr>
              <a:t>fvSchemes</a:t>
            </a:r>
            <a:endParaRPr lang="en-CA" sz="1000" dirty="0">
              <a:latin typeface="Courier New" panose="02070309020205020404" pitchFamily="49" charset="0"/>
              <a:cs typeface="Courier New" panose="02070309020205020404" pitchFamily="49" charset="0"/>
            </a:endParaRPr>
          </a:p>
          <a:p>
            <a:pPr marL="0" indent="0">
              <a:buNone/>
            </a:pPr>
            <a:r>
              <a:rPr lang="en-CA" sz="1000" dirty="0">
                <a:latin typeface="Courier New" panose="02070309020205020404" pitchFamily="49" charset="0"/>
                <a:cs typeface="Courier New" panose="02070309020205020404" pitchFamily="49" charset="0"/>
              </a:rPr>
              <a:t>    └── </a:t>
            </a:r>
            <a:r>
              <a:rPr lang="en-CA" sz="1000" dirty="0" err="1">
                <a:latin typeface="Courier New" panose="02070309020205020404" pitchFamily="49" charset="0"/>
                <a:cs typeface="Courier New" panose="02070309020205020404" pitchFamily="49" charset="0"/>
              </a:rPr>
              <a:t>fvSolution</a:t>
            </a:r>
            <a:endParaRPr lang="en-CA" sz="1000" dirty="0">
              <a:latin typeface="Courier New" panose="02070309020205020404" pitchFamily="49" charset="0"/>
              <a:cs typeface="Courier New" panose="02070309020205020404" pitchFamily="49" charset="0"/>
            </a:endParaRPr>
          </a:p>
          <a:p>
            <a:pPr marL="0" indent="0">
              <a:buNone/>
            </a:pPr>
            <a:endParaRPr lang="en-CA" sz="1000" dirty="0">
              <a:latin typeface="Courier New" panose="02070309020205020404" pitchFamily="49" charset="0"/>
              <a:cs typeface="Courier New" panose="02070309020205020404" pitchFamily="49" charset="0"/>
            </a:endParaRPr>
          </a:p>
        </p:txBody>
      </p:sp>
      <p:grpSp>
        <p:nvGrpSpPr>
          <p:cNvPr id="8" name="Group 7"/>
          <p:cNvGrpSpPr/>
          <p:nvPr/>
        </p:nvGrpSpPr>
        <p:grpSpPr>
          <a:xfrm>
            <a:off x="3556000" y="1958111"/>
            <a:ext cx="4919663" cy="3046988"/>
            <a:chOff x="3556000" y="1958111"/>
            <a:chExt cx="4581237" cy="3046988"/>
          </a:xfrm>
        </p:grpSpPr>
        <p:sp>
          <p:nvSpPr>
            <p:cNvPr id="4" name="TextBox 3"/>
            <p:cNvSpPr txBox="1"/>
            <p:nvPr/>
          </p:nvSpPr>
          <p:spPr>
            <a:xfrm>
              <a:off x="4119419" y="1958111"/>
              <a:ext cx="4017818" cy="3046988"/>
            </a:xfrm>
            <a:prstGeom prst="rect">
              <a:avLst/>
            </a:prstGeom>
            <a:noFill/>
            <a:ln w="12700">
              <a:solidFill>
                <a:schemeClr val="tx1"/>
              </a:solidFill>
              <a:prstDash val="dash"/>
            </a:ln>
          </p:spPr>
          <p:txBody>
            <a:bodyPr wrap="square" rtlCol="0">
              <a:spAutoFit/>
            </a:bodyPr>
            <a:lstStyle/>
            <a:p>
              <a:r>
                <a:rPr lang="en-CA" sz="1200" dirty="0" err="1">
                  <a:latin typeface="Courier New" panose="02070309020205020404" pitchFamily="49" charset="0"/>
                  <a:cs typeface="Courier New" panose="02070309020205020404" pitchFamily="49" charset="0"/>
                </a:rPr>
                <a:t>FoamFile</a:t>
              </a:r>
              <a:endParaRPr lang="en-CA" sz="1200" dirty="0">
                <a:latin typeface="Courier New" panose="02070309020205020404" pitchFamily="49" charset="0"/>
                <a:cs typeface="Courier New" panose="02070309020205020404" pitchFamily="49" charset="0"/>
              </a:endParaRPr>
            </a:p>
            <a:p>
              <a:r>
                <a:rPr lang="en-CA" sz="1200" dirty="0">
                  <a:latin typeface="Courier New" panose="02070309020205020404" pitchFamily="49" charset="0"/>
                  <a:cs typeface="Courier New" panose="02070309020205020404" pitchFamily="49" charset="0"/>
                </a:rPr>
                <a:t>{</a:t>
              </a:r>
            </a:p>
            <a:p>
              <a:r>
                <a:rPr lang="en-CA" sz="1200" dirty="0">
                  <a:latin typeface="Courier New" panose="02070309020205020404" pitchFamily="49" charset="0"/>
                  <a:cs typeface="Courier New" panose="02070309020205020404" pitchFamily="49" charset="0"/>
                </a:rPr>
                <a:t>    version     2.0;</a:t>
              </a:r>
            </a:p>
            <a:p>
              <a:r>
                <a:rPr lang="en-CA" sz="1200" dirty="0">
                  <a:latin typeface="Courier New" panose="02070309020205020404" pitchFamily="49" charset="0"/>
                  <a:cs typeface="Courier New" panose="02070309020205020404" pitchFamily="49" charset="0"/>
                </a:rPr>
                <a:t>    format      </a:t>
              </a:r>
              <a:r>
                <a:rPr lang="en-CA" sz="1200" dirty="0" err="1">
                  <a:latin typeface="Courier New" panose="02070309020205020404" pitchFamily="49" charset="0"/>
                  <a:cs typeface="Courier New" panose="02070309020205020404" pitchFamily="49" charset="0"/>
                </a:rPr>
                <a:t>ascii</a:t>
              </a:r>
              <a:r>
                <a:rPr lang="en-CA" sz="1200" dirty="0">
                  <a:latin typeface="Courier New" panose="02070309020205020404" pitchFamily="49" charset="0"/>
                  <a:cs typeface="Courier New" panose="02070309020205020404" pitchFamily="49" charset="0"/>
                </a:rPr>
                <a:t>;</a:t>
              </a:r>
            </a:p>
            <a:p>
              <a:r>
                <a:rPr lang="en-CA" sz="1200" dirty="0">
                  <a:latin typeface="Courier New" panose="02070309020205020404" pitchFamily="49" charset="0"/>
                  <a:cs typeface="Courier New" panose="02070309020205020404" pitchFamily="49" charset="0"/>
                </a:rPr>
                <a:t>    class       dictionary;</a:t>
              </a:r>
            </a:p>
            <a:p>
              <a:r>
                <a:rPr lang="en-CA" sz="1200" dirty="0">
                  <a:latin typeface="Courier New" panose="02070309020205020404" pitchFamily="49" charset="0"/>
                  <a:cs typeface="Courier New" panose="02070309020205020404" pitchFamily="49" charset="0"/>
                </a:rPr>
                <a:t>    location    "0/uniform";</a:t>
              </a:r>
            </a:p>
            <a:p>
              <a:r>
                <a:rPr lang="en-CA" sz="1200" dirty="0">
                  <a:latin typeface="Courier New" panose="02070309020205020404" pitchFamily="49" charset="0"/>
                  <a:cs typeface="Courier New" panose="02070309020205020404" pitchFamily="49" charset="0"/>
                </a:rPr>
                <a:t>    object      </a:t>
              </a:r>
              <a:r>
                <a:rPr lang="en-CA" sz="1200" dirty="0" err="1">
                  <a:latin typeface="Courier New" panose="02070309020205020404" pitchFamily="49" charset="0"/>
                  <a:cs typeface="Courier New" panose="02070309020205020404" pitchFamily="49" charset="0"/>
                </a:rPr>
                <a:t>sixDoFRigidBodyState</a:t>
              </a:r>
              <a:r>
                <a:rPr lang="en-CA" sz="1200" dirty="0">
                  <a:latin typeface="Courier New" panose="02070309020205020404" pitchFamily="49" charset="0"/>
                  <a:cs typeface="Courier New" panose="02070309020205020404" pitchFamily="49" charset="0"/>
                </a:rPr>
                <a:t>;</a:t>
              </a:r>
            </a:p>
            <a:p>
              <a:r>
                <a:rPr lang="en-CA" sz="1200" dirty="0">
                  <a:latin typeface="Courier New" panose="02070309020205020404" pitchFamily="49" charset="0"/>
                  <a:cs typeface="Courier New" panose="02070309020205020404" pitchFamily="49" charset="0"/>
                </a:rPr>
                <a:t>}</a:t>
              </a:r>
            </a:p>
            <a:p>
              <a:endParaRPr lang="en-CA" sz="1200" dirty="0">
                <a:latin typeface="Courier New" panose="02070309020205020404" pitchFamily="49" charset="0"/>
                <a:cs typeface="Courier New" panose="02070309020205020404" pitchFamily="49" charset="0"/>
              </a:endParaRPr>
            </a:p>
            <a:p>
              <a:r>
                <a:rPr lang="en-CA" sz="1200" dirty="0" err="1">
                  <a:latin typeface="Courier New" panose="02070309020205020404" pitchFamily="49" charset="0"/>
                  <a:cs typeface="Courier New" panose="02070309020205020404" pitchFamily="49" charset="0"/>
                </a:rPr>
                <a:t>centreOfRotation</a:t>
              </a:r>
              <a:r>
                <a:rPr lang="en-CA" sz="1200" dirty="0">
                  <a:latin typeface="Courier New" panose="02070309020205020404" pitchFamily="49" charset="0"/>
                  <a:cs typeface="Courier New" panose="02070309020205020404" pitchFamily="49" charset="0"/>
                </a:rPr>
                <a:t> ( 4.099396 0 1.650153 );</a:t>
              </a:r>
            </a:p>
            <a:p>
              <a:r>
                <a:rPr lang="en-CA" sz="1200" dirty="0" err="1">
                  <a:latin typeface="Courier New" panose="02070309020205020404" pitchFamily="49" charset="0"/>
                  <a:cs typeface="Courier New" panose="02070309020205020404" pitchFamily="49" charset="0"/>
                </a:rPr>
                <a:t>principalOrientation</a:t>
              </a:r>
              <a:r>
                <a:rPr lang="en-CA" sz="1200" dirty="0">
                  <a:latin typeface="Courier New" panose="02070309020205020404" pitchFamily="49" charset="0"/>
                  <a:cs typeface="Courier New" panose="02070309020205020404" pitchFamily="49" charset="0"/>
                </a:rPr>
                <a:t> ( 1 0 0 0 1 0 0 0 1 );</a:t>
              </a:r>
            </a:p>
            <a:p>
              <a:r>
                <a:rPr lang="en-CA" sz="1200" dirty="0">
                  <a:latin typeface="Courier New" panose="02070309020205020404" pitchFamily="49" charset="0"/>
                  <a:cs typeface="Courier New" panose="02070309020205020404" pitchFamily="49" charset="0"/>
                </a:rPr>
                <a:t>velocity        ( 1.0e+01 0.0 0.0 );</a:t>
              </a:r>
            </a:p>
            <a:p>
              <a:r>
                <a:rPr lang="en-CA" sz="1200" dirty="0">
                  <a:latin typeface="Courier New" panose="02070309020205020404" pitchFamily="49" charset="0"/>
                  <a:cs typeface="Courier New" panose="02070309020205020404" pitchFamily="49" charset="0"/>
                </a:rPr>
                <a:t>acceleration    ( 0.0 0.0 0.0 );</a:t>
              </a:r>
            </a:p>
            <a:p>
              <a:r>
                <a:rPr lang="en-CA" sz="1200" dirty="0" err="1">
                  <a:latin typeface="Courier New" panose="02070309020205020404" pitchFamily="49" charset="0"/>
                  <a:cs typeface="Courier New" panose="02070309020205020404" pitchFamily="49" charset="0"/>
                </a:rPr>
                <a:t>angularMomentum</a:t>
              </a:r>
              <a:r>
                <a:rPr lang="en-CA" sz="1200" dirty="0">
                  <a:latin typeface="Courier New" panose="02070309020205020404" pitchFamily="49" charset="0"/>
                  <a:cs typeface="Courier New" panose="02070309020205020404" pitchFamily="49" charset="0"/>
                </a:rPr>
                <a:t> ( 0.0 0.0 0.0 );</a:t>
              </a:r>
            </a:p>
            <a:p>
              <a:r>
                <a:rPr lang="en-CA" sz="1200" dirty="0">
                  <a:latin typeface="Courier New" panose="02070309020205020404" pitchFamily="49" charset="0"/>
                  <a:cs typeface="Courier New" panose="02070309020205020404" pitchFamily="49" charset="0"/>
                </a:rPr>
                <a:t>torque          ( 0.0 0.0 0.0 );</a:t>
              </a:r>
            </a:p>
          </p:txBody>
        </p:sp>
        <p:sp>
          <p:nvSpPr>
            <p:cNvPr id="7" name="Left Brace 6"/>
            <p:cNvSpPr/>
            <p:nvPr/>
          </p:nvSpPr>
          <p:spPr>
            <a:xfrm>
              <a:off x="3556000" y="2761168"/>
              <a:ext cx="314036" cy="144087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Tree>
    <p:extLst>
      <p:ext uri="{BB962C8B-B14F-4D97-AF65-F5344CB8AC3E}">
        <p14:creationId xmlns:p14="http://schemas.microsoft.com/office/powerpoint/2010/main" val="2945730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Features</a:t>
            </a:r>
          </a:p>
        </p:txBody>
      </p:sp>
      <p:sp>
        <p:nvSpPr>
          <p:cNvPr id="3" name="Content Placeholder 2"/>
          <p:cNvSpPr>
            <a:spLocks noGrp="1"/>
          </p:cNvSpPr>
          <p:nvPr>
            <p:ph idx="1"/>
          </p:nvPr>
        </p:nvSpPr>
        <p:spPr/>
        <p:txBody>
          <a:bodyPr/>
          <a:lstStyle/>
          <a:p>
            <a:r>
              <a:rPr lang="en-CA" dirty="0" err="1"/>
              <a:t>Suggar</a:t>
            </a:r>
            <a:r>
              <a:rPr lang="en-CA" dirty="0"/>
              <a:t>++ for OGA:</a:t>
            </a:r>
          </a:p>
          <a:p>
            <a:pPr lvl="1"/>
            <a:r>
              <a:rPr lang="en-CA" dirty="0"/>
              <a:t>DCI files (</a:t>
            </a:r>
            <a:r>
              <a:rPr lang="en-CA" dirty="0" err="1"/>
              <a:t>DiRTlib</a:t>
            </a:r>
            <a:r>
              <a:rPr lang="en-CA" dirty="0"/>
              <a:t>)</a:t>
            </a:r>
          </a:p>
          <a:p>
            <a:pPr lvl="1"/>
            <a:r>
              <a:rPr lang="en-CA" dirty="0"/>
              <a:t>DCI files or in memory (</a:t>
            </a:r>
            <a:r>
              <a:rPr lang="en-CA" dirty="0" err="1"/>
              <a:t>libSuggar</a:t>
            </a:r>
            <a:r>
              <a:rPr lang="en-CA" dirty="0"/>
              <a:t>++)</a:t>
            </a:r>
          </a:p>
          <a:p>
            <a:r>
              <a:rPr lang="en-CA" dirty="0"/>
              <a:t>Static (</a:t>
            </a:r>
            <a:r>
              <a:rPr lang="en-CA" dirty="0" err="1"/>
              <a:t>DiRTlib</a:t>
            </a:r>
            <a:r>
              <a:rPr lang="en-CA" dirty="0"/>
              <a:t>)</a:t>
            </a:r>
          </a:p>
          <a:p>
            <a:r>
              <a:rPr lang="en-CA" dirty="0"/>
              <a:t>Prescribed</a:t>
            </a:r>
          </a:p>
          <a:p>
            <a:pPr lvl="1"/>
            <a:r>
              <a:rPr lang="en-CA" dirty="0"/>
              <a:t>Single body, rotation or translation (</a:t>
            </a:r>
            <a:r>
              <a:rPr lang="en-CA" dirty="0" err="1"/>
              <a:t>DiRTlib</a:t>
            </a:r>
            <a:r>
              <a:rPr lang="en-CA" dirty="0"/>
              <a:t>)</a:t>
            </a:r>
          </a:p>
          <a:p>
            <a:pPr lvl="1"/>
            <a:r>
              <a:rPr lang="en-CA" dirty="0"/>
              <a:t>Multi body, more complex prescribed motions (</a:t>
            </a:r>
            <a:r>
              <a:rPr lang="en-CA" dirty="0" err="1"/>
              <a:t>libSuggar</a:t>
            </a:r>
            <a:r>
              <a:rPr lang="en-CA" dirty="0"/>
              <a:t>++)</a:t>
            </a:r>
          </a:p>
          <a:p>
            <a:r>
              <a:rPr lang="en-CA" dirty="0"/>
              <a:t>Dynamic</a:t>
            </a:r>
          </a:p>
          <a:p>
            <a:pPr lvl="1"/>
            <a:r>
              <a:rPr lang="en-CA" dirty="0"/>
              <a:t>Multi body</a:t>
            </a:r>
          </a:p>
          <a:p>
            <a:pPr lvl="1"/>
            <a:r>
              <a:rPr lang="en-CA" dirty="0"/>
              <a:t>Hierarchical body arrangement (mimics </a:t>
            </a:r>
            <a:r>
              <a:rPr lang="en-CA" dirty="0" err="1"/>
              <a:t>Suggar</a:t>
            </a:r>
            <a:r>
              <a:rPr lang="en-CA" dirty="0"/>
              <a:t>++ input)</a:t>
            </a:r>
          </a:p>
          <a:p>
            <a:pPr lvl="1"/>
            <a:r>
              <a:rPr lang="en-CA" dirty="0"/>
              <a:t>6 degree of freedom solver (w/ constraints, restraints, loads)</a:t>
            </a:r>
          </a:p>
        </p:txBody>
      </p:sp>
    </p:spTree>
    <p:extLst>
      <p:ext uri="{BB962C8B-B14F-4D97-AF65-F5344CB8AC3E}">
        <p14:creationId xmlns:p14="http://schemas.microsoft.com/office/powerpoint/2010/main" val="1990349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Orphan Points</a:t>
            </a:r>
          </a:p>
        </p:txBody>
      </p:sp>
      <p:sp>
        <p:nvSpPr>
          <p:cNvPr id="3" name="Content Placeholder 2"/>
          <p:cNvSpPr>
            <a:spLocks noGrp="1"/>
          </p:cNvSpPr>
          <p:nvPr>
            <p:ph idx="1"/>
          </p:nvPr>
        </p:nvSpPr>
        <p:spPr>
          <a:xfrm>
            <a:off x="737393" y="1385888"/>
            <a:ext cx="8132763" cy="4922837"/>
          </a:xfrm>
        </p:spPr>
        <p:txBody>
          <a:bodyPr/>
          <a:lstStyle/>
          <a:p>
            <a:r>
              <a:rPr lang="en-CA" dirty="0"/>
              <a:t>LSQ nearest neighbor averaging</a:t>
            </a:r>
          </a:p>
          <a:p>
            <a:r>
              <a:rPr lang="en-CA" dirty="0"/>
              <a:t>“Neighborhood” user selectable: radius and levels</a:t>
            </a:r>
          </a:p>
          <a:p>
            <a:r>
              <a:rPr lang="en-CA" dirty="0"/>
              <a:t>Remediation fully parallel</a:t>
            </a:r>
          </a:p>
          <a:p>
            <a:r>
              <a:rPr lang="en-CA" dirty="0"/>
              <a:t>Same approach used for changing </a:t>
            </a:r>
            <a:r>
              <a:rPr lang="en-CA" dirty="0" err="1"/>
              <a:t>iblank</a:t>
            </a:r>
            <a:r>
              <a:rPr lang="en-CA" dirty="0"/>
              <a:t> (dynamic)</a:t>
            </a:r>
          </a:p>
          <a:p>
            <a:endParaRPr lang="en-CA" dirty="0"/>
          </a:p>
        </p:txBody>
      </p:sp>
      <p:sp>
        <p:nvSpPr>
          <p:cNvPr id="4" name="TextBox 3"/>
          <p:cNvSpPr txBox="1"/>
          <p:nvPr/>
        </p:nvSpPr>
        <p:spPr>
          <a:xfrm>
            <a:off x="1274400" y="3066473"/>
            <a:ext cx="5458909" cy="2862322"/>
          </a:xfrm>
          <a:prstGeom prst="rect">
            <a:avLst/>
          </a:prstGeom>
          <a:noFill/>
          <a:ln>
            <a:solidFill>
              <a:schemeClr val="tx1"/>
            </a:solidFill>
            <a:prstDash val="dash"/>
          </a:ln>
        </p:spPr>
        <p:txBody>
          <a:bodyPr wrap="square" rtlCol="0">
            <a:spAutoFit/>
          </a:bodyPr>
          <a:lstStyle/>
          <a:p>
            <a:r>
              <a:rPr lang="en-CA" dirty="0" err="1">
                <a:latin typeface="Courier New" panose="02070309020205020404" pitchFamily="49" charset="0"/>
                <a:cs typeface="Courier New" panose="02070309020205020404" pitchFamily="49" charset="0"/>
              </a:rPr>
              <a:t>oversetFvMeshCoeffs</a:t>
            </a:r>
            <a:endParaRPr lang="en-CA" dirty="0">
              <a:latin typeface="Courier New" panose="02070309020205020404" pitchFamily="49" charset="0"/>
              <a:cs typeface="Courier New" panose="02070309020205020404" pitchFamily="49" charset="0"/>
            </a:endParaRPr>
          </a:p>
          <a:p>
            <a:r>
              <a:rPr lang="en-CA" dirty="0">
                <a:latin typeface="Courier New" panose="02070309020205020404" pitchFamily="49" charset="0"/>
                <a:cs typeface="Courier New" panose="02070309020205020404" pitchFamily="49" charset="0"/>
              </a:rPr>
              <a:t>{</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DiRTlibNumberOfVariables</a:t>
            </a:r>
            <a:r>
              <a:rPr lang="en-CA" dirty="0">
                <a:latin typeface="Courier New" panose="02070309020205020404" pitchFamily="49" charset="0"/>
                <a:cs typeface="Courier New" panose="02070309020205020404" pitchFamily="49" charset="0"/>
              </a:rPr>
              <a:t> 3;</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dciFilePrefix</a:t>
            </a:r>
            <a:r>
              <a:rPr lang="en-CA" dirty="0">
                <a:latin typeface="Courier New" panose="02070309020205020404" pitchFamily="49" charset="0"/>
                <a:cs typeface="Courier New" panose="02070309020205020404" pitchFamily="49" charset="0"/>
              </a:rPr>
              <a:t>            "output";</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searchRadiusFactor</a:t>
            </a:r>
            <a:r>
              <a:rPr lang="en-CA" dirty="0">
                <a:latin typeface="Courier New" panose="02070309020205020404" pitchFamily="49" charset="0"/>
                <a:cs typeface="Courier New" panose="02070309020205020404" pitchFamily="49" charset="0"/>
              </a:rPr>
              <a:t>       3.4;</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maxCellCellRows</a:t>
            </a:r>
            <a:r>
              <a:rPr lang="en-CA" dirty="0">
                <a:latin typeface="Courier New" panose="02070309020205020404" pitchFamily="49" charset="0"/>
                <a:cs typeface="Courier New" panose="02070309020205020404" pitchFamily="49" charset="0"/>
              </a:rPr>
              <a:t>          4;</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nOrphanIterations</a:t>
            </a:r>
            <a:r>
              <a:rPr lang="en-CA" dirty="0">
                <a:latin typeface="Courier New" panose="02070309020205020404" pitchFamily="49" charset="0"/>
                <a:cs typeface="Courier New" panose="02070309020205020404" pitchFamily="49" charset="0"/>
              </a:rPr>
              <a:t>        50;</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tolOrphanIterations</a:t>
            </a:r>
            <a:r>
              <a:rPr lang="en-CA" dirty="0">
                <a:latin typeface="Courier New" panose="02070309020205020404" pitchFamily="49" charset="0"/>
                <a:cs typeface="Courier New" panose="02070309020205020404" pitchFamily="49" charset="0"/>
              </a:rPr>
              <a:t>      0.05;</a:t>
            </a:r>
          </a:p>
          <a:p>
            <a:r>
              <a:rPr lang="en-CA" dirty="0">
                <a:latin typeface="Courier New" panose="02070309020205020404" pitchFamily="49" charset="0"/>
                <a:cs typeface="Courier New" panose="02070309020205020404" pitchFamily="49" charset="0"/>
              </a:rPr>
              <a:t>...</a:t>
            </a:r>
          </a:p>
          <a:p>
            <a:r>
              <a:rPr lang="en-CA"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966523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libSuggar</a:t>
            </a:r>
            <a:r>
              <a:rPr lang="en-CA" dirty="0"/>
              <a:t>++</a:t>
            </a:r>
          </a:p>
        </p:txBody>
      </p:sp>
      <p:sp>
        <p:nvSpPr>
          <p:cNvPr id="4" name="TextBox 3"/>
          <p:cNvSpPr txBox="1"/>
          <p:nvPr/>
        </p:nvSpPr>
        <p:spPr>
          <a:xfrm>
            <a:off x="1334656" y="2013527"/>
            <a:ext cx="5398654" cy="3970318"/>
          </a:xfrm>
          <a:prstGeom prst="rect">
            <a:avLst/>
          </a:prstGeom>
          <a:noFill/>
          <a:ln>
            <a:solidFill>
              <a:schemeClr val="tx1"/>
            </a:solidFill>
            <a:prstDash val="dash"/>
          </a:ln>
        </p:spPr>
        <p:txBody>
          <a:bodyPr wrap="square" rtlCol="0">
            <a:spAutoFit/>
          </a:bodyPr>
          <a:lstStyle/>
          <a:p>
            <a:r>
              <a:rPr lang="en-CA" dirty="0" err="1">
                <a:latin typeface="Courier New" panose="02070309020205020404" pitchFamily="49" charset="0"/>
                <a:cs typeface="Courier New" panose="02070309020205020404" pitchFamily="49" charset="0"/>
              </a:rPr>
              <a:t>oversetFvMeshCoeffs</a:t>
            </a:r>
            <a:endParaRPr lang="en-CA" dirty="0">
              <a:latin typeface="Courier New" panose="02070309020205020404" pitchFamily="49" charset="0"/>
              <a:cs typeface="Courier New" panose="02070309020205020404" pitchFamily="49" charset="0"/>
            </a:endParaRPr>
          </a:p>
          <a:p>
            <a:r>
              <a:rPr lang="en-CA" dirty="0">
                <a:latin typeface="Courier New" panose="02070309020205020404" pitchFamily="49" charset="0"/>
                <a:cs typeface="Courier New" panose="02070309020205020404" pitchFamily="49" charset="0"/>
              </a:rPr>
              <a:t>{</a:t>
            </a:r>
          </a:p>
          <a:p>
            <a:r>
              <a:rPr lang="en-CA" dirty="0">
                <a:latin typeface="Courier New" panose="02070309020205020404" pitchFamily="49" charset="0"/>
                <a:cs typeface="Courier New" panose="02070309020205020404" pitchFamily="49" charset="0"/>
              </a:rPr>
              <a:t>...</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writeComponentCellSets</a:t>
            </a:r>
            <a:r>
              <a:rPr lang="en-CA" dirty="0">
                <a:latin typeface="Courier New" panose="02070309020205020404" pitchFamily="49" charset="0"/>
                <a:cs typeface="Courier New" panose="02070309020205020404" pitchFamily="49" charset="0"/>
              </a:rPr>
              <a:t>   false;</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writeDynBodiesCellSets</a:t>
            </a:r>
            <a:r>
              <a:rPr lang="en-CA" dirty="0">
                <a:latin typeface="Courier New" panose="02070309020205020404" pitchFamily="49" charset="0"/>
                <a:cs typeface="Courier New" panose="02070309020205020404" pitchFamily="49" charset="0"/>
              </a:rPr>
              <a:t>   false;</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useLibSuggar</a:t>
            </a:r>
            <a:r>
              <a:rPr lang="en-CA" dirty="0">
                <a:latin typeface="Courier New" panose="02070309020205020404" pitchFamily="49" charset="0"/>
                <a:cs typeface="Courier New" panose="02070309020205020404" pitchFamily="49" charset="0"/>
              </a:rPr>
              <a:t>++           true;</a:t>
            </a:r>
          </a:p>
          <a:p>
            <a:endParaRPr lang="en-CA" dirty="0">
              <a:latin typeface="Courier New" panose="02070309020205020404" pitchFamily="49" charset="0"/>
              <a:cs typeface="Courier New" panose="02070309020205020404" pitchFamily="49" charset="0"/>
            </a:endParaRPr>
          </a:p>
          <a:p>
            <a:r>
              <a:rPr lang="en-CA" dirty="0">
                <a:latin typeface="Courier New" panose="02070309020205020404" pitchFamily="49" charset="0"/>
                <a:cs typeface="Courier New" panose="02070309020205020404" pitchFamily="49" charset="0"/>
              </a:rPr>
              <a:t>    // Only </a:t>
            </a:r>
            <a:r>
              <a:rPr lang="en-CA" dirty="0" err="1">
                <a:latin typeface="Courier New" panose="02070309020205020404" pitchFamily="49" charset="0"/>
                <a:cs typeface="Courier New" panose="02070309020205020404" pitchFamily="49" charset="0"/>
              </a:rPr>
              <a:t>libSuggar</a:t>
            </a:r>
            <a:r>
              <a:rPr lang="en-CA" dirty="0">
                <a:latin typeface="Courier New" panose="02070309020205020404" pitchFamily="49" charset="0"/>
                <a:cs typeface="Courier New" panose="02070309020205020404" pitchFamily="49" charset="0"/>
              </a:rPr>
              <a:t>++</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DCIMemoryTransfer</a:t>
            </a:r>
            <a:r>
              <a:rPr lang="en-CA" dirty="0">
                <a:latin typeface="Courier New" panose="02070309020205020404" pitchFamily="49" charset="0"/>
                <a:cs typeface="Courier New" panose="02070309020205020404" pitchFamily="49" charset="0"/>
              </a:rPr>
              <a:t>        true;</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nSuggarRanks</a:t>
            </a:r>
            <a:r>
              <a:rPr lang="en-CA" dirty="0">
                <a:latin typeface="Courier New" panose="02070309020205020404" pitchFamily="49" charset="0"/>
                <a:cs typeface="Courier New" panose="02070309020205020404" pitchFamily="49" charset="0"/>
              </a:rPr>
              <a:t>             1;</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motionMemoryTransfer</a:t>
            </a:r>
            <a:r>
              <a:rPr lang="en-CA" dirty="0">
                <a:latin typeface="Courier New" panose="02070309020205020404" pitchFamily="49" charset="0"/>
                <a:cs typeface="Courier New" panose="02070309020205020404" pitchFamily="49" charset="0"/>
              </a:rPr>
              <a:t>     true;</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motionFileOutput</a:t>
            </a:r>
            <a:r>
              <a:rPr lang="en-CA" dirty="0">
                <a:latin typeface="Courier New" panose="02070309020205020404" pitchFamily="49" charset="0"/>
                <a:cs typeface="Courier New" panose="02070309020205020404" pitchFamily="49" charset="0"/>
              </a:rPr>
              <a:t>         true;</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motionOutputDCIFile</a:t>
            </a:r>
            <a:r>
              <a:rPr lang="en-CA" dirty="0">
                <a:latin typeface="Courier New" panose="02070309020205020404" pitchFamily="49" charset="0"/>
                <a:cs typeface="Courier New" panose="02070309020205020404" pitchFamily="49" charset="0"/>
              </a:rPr>
              <a:t>      false;</a:t>
            </a:r>
          </a:p>
          <a:p>
            <a:r>
              <a:rPr lang="en-CA" dirty="0">
                <a:latin typeface="Courier New" panose="02070309020205020404" pitchFamily="49" charset="0"/>
                <a:cs typeface="Courier New" panose="02070309020205020404" pitchFamily="49" charset="0"/>
              </a:rPr>
              <a:t>}</a:t>
            </a:r>
          </a:p>
        </p:txBody>
      </p:sp>
      <p:sp>
        <p:nvSpPr>
          <p:cNvPr id="5" name="Content Placeholder 2"/>
          <p:cNvSpPr>
            <a:spLocks noGrp="1"/>
          </p:cNvSpPr>
          <p:nvPr>
            <p:ph idx="1"/>
          </p:nvPr>
        </p:nvSpPr>
        <p:spPr>
          <a:xfrm>
            <a:off x="737393" y="1385888"/>
            <a:ext cx="8132763" cy="4922837"/>
          </a:xfrm>
        </p:spPr>
        <p:txBody>
          <a:bodyPr/>
          <a:lstStyle/>
          <a:p>
            <a:r>
              <a:rPr lang="en-CA" dirty="0"/>
              <a:t>More complex prescribed and dynamic motions need </a:t>
            </a:r>
            <a:r>
              <a:rPr lang="en-CA" dirty="0" err="1"/>
              <a:t>libSuggar</a:t>
            </a:r>
            <a:r>
              <a:rPr lang="en-CA" dirty="0"/>
              <a:t>++</a:t>
            </a:r>
          </a:p>
          <a:p>
            <a:endParaRPr lang="en-CA" dirty="0"/>
          </a:p>
        </p:txBody>
      </p:sp>
    </p:spTree>
    <p:extLst>
      <p:ext uri="{BB962C8B-B14F-4D97-AF65-F5344CB8AC3E}">
        <p14:creationId xmlns:p14="http://schemas.microsoft.com/office/powerpoint/2010/main" val="588609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6 Degrees of Freedom</a:t>
            </a:r>
          </a:p>
        </p:txBody>
      </p:sp>
      <p:sp>
        <p:nvSpPr>
          <p:cNvPr id="3" name="Content Placeholder 2"/>
          <p:cNvSpPr>
            <a:spLocks noGrp="1"/>
          </p:cNvSpPr>
          <p:nvPr>
            <p:ph idx="1"/>
          </p:nvPr>
        </p:nvSpPr>
        <p:spPr/>
        <p:txBody>
          <a:bodyPr/>
          <a:lstStyle/>
          <a:p>
            <a:r>
              <a:rPr lang="en-CA" dirty="0"/>
              <a:t>Available integrators</a:t>
            </a:r>
          </a:p>
          <a:p>
            <a:pPr lvl="1"/>
            <a:r>
              <a:rPr lang="en-CA" dirty="0" err="1"/>
              <a:t>Symplectic</a:t>
            </a:r>
            <a:endParaRPr lang="en-CA" dirty="0"/>
          </a:p>
          <a:p>
            <a:pPr lvl="1"/>
            <a:r>
              <a:rPr lang="en-CA" dirty="0"/>
              <a:t>Newmark</a:t>
            </a:r>
          </a:p>
          <a:p>
            <a:pPr lvl="1"/>
            <a:r>
              <a:rPr lang="en-CA" dirty="0"/>
              <a:t>Crank-Nicholson</a:t>
            </a:r>
          </a:p>
          <a:p>
            <a:r>
              <a:rPr lang="en-CA" dirty="0"/>
              <a:t>Constraints: point, axis, line, plane, orientation</a:t>
            </a:r>
          </a:p>
          <a:p>
            <a:r>
              <a:rPr lang="en-CA" dirty="0"/>
              <a:t>Restraints: linear spring, linear and angular damper</a:t>
            </a:r>
          </a:p>
          <a:p>
            <a:r>
              <a:rPr lang="en-CA" dirty="0"/>
              <a:t>Loads: external force and moment</a:t>
            </a:r>
          </a:p>
          <a:p>
            <a:r>
              <a:rPr lang="en-CA" dirty="0"/>
              <a:t>Selectable gravity, buoyancy and hydrodynamic forces</a:t>
            </a:r>
          </a:p>
          <a:p>
            <a:pPr lvl="1"/>
            <a:endParaRPr lang="en-CA" dirty="0"/>
          </a:p>
        </p:txBody>
      </p:sp>
    </p:spTree>
    <p:extLst>
      <p:ext uri="{BB962C8B-B14F-4D97-AF65-F5344CB8AC3E}">
        <p14:creationId xmlns:p14="http://schemas.microsoft.com/office/powerpoint/2010/main" val="4118744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737393" y="1385888"/>
            <a:ext cx="8132763" cy="4922837"/>
          </a:xfrm>
        </p:spPr>
        <p:txBody>
          <a:bodyPr/>
          <a:lstStyle/>
          <a:p>
            <a:r>
              <a:rPr lang="en-CA" dirty="0"/>
              <a:t>No limit on number of bodies or levels</a:t>
            </a:r>
          </a:p>
          <a:p>
            <a:r>
              <a:rPr lang="en-CA" dirty="0"/>
              <a:t>Only limit: no 6DoF-in-6DoF</a:t>
            </a:r>
          </a:p>
          <a:p>
            <a:endParaRPr lang="en-CA" dirty="0"/>
          </a:p>
        </p:txBody>
      </p:sp>
      <p:sp>
        <p:nvSpPr>
          <p:cNvPr id="2" name="Title 1"/>
          <p:cNvSpPr>
            <a:spLocks noGrp="1"/>
          </p:cNvSpPr>
          <p:nvPr>
            <p:ph type="title"/>
          </p:nvPr>
        </p:nvSpPr>
        <p:spPr/>
        <p:txBody>
          <a:bodyPr/>
          <a:lstStyle/>
          <a:p>
            <a:r>
              <a:rPr lang="en-CA" dirty="0"/>
              <a:t>Body Hierarchy</a:t>
            </a:r>
          </a:p>
        </p:txBody>
      </p:sp>
      <p:sp>
        <p:nvSpPr>
          <p:cNvPr id="4" name="TextBox 3"/>
          <p:cNvSpPr txBox="1"/>
          <p:nvPr/>
        </p:nvSpPr>
        <p:spPr>
          <a:xfrm>
            <a:off x="1274619" y="2309091"/>
            <a:ext cx="5486399" cy="4247317"/>
          </a:xfrm>
          <a:prstGeom prst="rect">
            <a:avLst/>
          </a:prstGeom>
          <a:noFill/>
          <a:ln>
            <a:solidFill>
              <a:schemeClr val="tx1"/>
            </a:solidFill>
            <a:prstDash val="dash"/>
          </a:ln>
        </p:spPr>
        <p:txBody>
          <a:bodyPr wrap="square" rtlCol="0">
            <a:spAutoFit/>
          </a:bodyPr>
          <a:lstStyle/>
          <a:p>
            <a:r>
              <a:rPr lang="en-CA" sz="1000" dirty="0" err="1">
                <a:latin typeface="Courier New" panose="02070309020205020404" pitchFamily="49" charset="0"/>
                <a:cs typeface="Courier New" panose="02070309020205020404" pitchFamily="49" charset="0"/>
              </a:rPr>
              <a:t>multiOversetBodyMotionFvMeshCoeffs</a:t>
            </a:r>
            <a:endParaRPr lang="en-CA" sz="1000" dirty="0">
              <a:latin typeface="Courier New" panose="02070309020205020404" pitchFamily="49" charset="0"/>
              <a:cs typeface="Courier New" panose="02070309020205020404" pitchFamily="49" charset="0"/>
            </a:endParaRPr>
          </a:p>
          <a:p>
            <a:r>
              <a:rPr lang="en-CA" sz="1000" dirty="0">
                <a:latin typeface="Courier New" panose="02070309020205020404" pitchFamily="49" charset="0"/>
                <a:cs typeface="Courier New" panose="02070309020205020404" pitchFamily="49" charset="0"/>
              </a:rPr>
              <a:t>{</a:t>
            </a:r>
          </a:p>
          <a:p>
            <a:r>
              <a:rPr lang="en-CA" sz="1000" dirty="0">
                <a:latin typeface="Courier New" panose="02070309020205020404" pitchFamily="49" charset="0"/>
                <a:cs typeface="Courier New" panose="02070309020205020404" pitchFamily="49" charset="0"/>
              </a:rPr>
              <a:t>    helicopter</a:t>
            </a: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r>
              <a:rPr lang="en-CA" sz="1000" dirty="0" err="1">
                <a:latin typeface="Courier New" panose="02070309020205020404" pitchFamily="49" charset="0"/>
                <a:cs typeface="Courier New" panose="02070309020205020404" pitchFamily="49" charset="0"/>
              </a:rPr>
              <a:t>oversetBodyMotionFunction</a:t>
            </a:r>
            <a:r>
              <a:rPr lang="en-CA" sz="1000" dirty="0">
                <a:latin typeface="Courier New" panose="02070309020205020404" pitchFamily="49" charset="0"/>
                <a:cs typeface="Courier New" panose="02070309020205020404" pitchFamily="49" charset="0"/>
              </a:rPr>
              <a:t> </a:t>
            </a:r>
            <a:r>
              <a:rPr lang="en-CA" sz="1000" dirty="0" err="1">
                <a:latin typeface="Courier New" panose="02070309020205020404" pitchFamily="49" charset="0"/>
                <a:cs typeface="Courier New" panose="02070309020205020404" pitchFamily="49" charset="0"/>
              </a:rPr>
              <a:t>linearMotion</a:t>
            </a:r>
            <a:r>
              <a:rPr lang="en-CA" sz="1000" dirty="0">
                <a:latin typeface="Courier New" panose="02070309020205020404" pitchFamily="49" charset="0"/>
                <a:cs typeface="Courier New" panose="02070309020205020404" pitchFamily="49" charset="0"/>
              </a:rPr>
              <a:t>;</a:t>
            </a:r>
          </a:p>
          <a:p>
            <a:endParaRPr lang="en-CA" sz="1000" dirty="0">
              <a:latin typeface="Courier New" panose="02070309020205020404" pitchFamily="49" charset="0"/>
              <a:cs typeface="Courier New" panose="02070309020205020404" pitchFamily="49" charset="0"/>
            </a:endParaRPr>
          </a:p>
          <a:p>
            <a:r>
              <a:rPr lang="en-CA" sz="1000" dirty="0">
                <a:latin typeface="Courier New" panose="02070309020205020404" pitchFamily="49" charset="0"/>
                <a:cs typeface="Courier New" panose="02070309020205020404" pitchFamily="49" charset="0"/>
              </a:rPr>
              <a:t>        </a:t>
            </a:r>
            <a:r>
              <a:rPr lang="en-CA" sz="1000" dirty="0" err="1">
                <a:latin typeface="Courier New" panose="02070309020205020404" pitchFamily="49" charset="0"/>
                <a:cs typeface="Courier New" panose="02070309020205020404" pitchFamily="49" charset="0"/>
              </a:rPr>
              <a:t>linearMotionCoeffs</a:t>
            </a:r>
            <a:endParaRPr lang="en-CA" sz="1000" dirty="0">
              <a:latin typeface="Courier New" panose="02070309020205020404" pitchFamily="49" charset="0"/>
              <a:cs typeface="Courier New" panose="02070309020205020404" pitchFamily="49" charset="0"/>
            </a:endParaRP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p>
          <a:p>
            <a:endParaRPr lang="en-CA" sz="1000" dirty="0">
              <a:latin typeface="Courier New" panose="02070309020205020404" pitchFamily="49" charset="0"/>
              <a:cs typeface="Courier New" panose="02070309020205020404" pitchFamily="49" charset="0"/>
            </a:endParaRPr>
          </a:p>
          <a:p>
            <a:r>
              <a:rPr lang="en-CA" sz="1000" dirty="0">
                <a:latin typeface="Courier New" panose="02070309020205020404" pitchFamily="49" charset="0"/>
                <a:cs typeface="Courier New" panose="02070309020205020404" pitchFamily="49" charset="0"/>
              </a:rPr>
              <a:t>        main-rotor</a:t>
            </a: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r>
              <a:rPr lang="en-CA" sz="1000" dirty="0" err="1">
                <a:latin typeface="Courier New" panose="02070309020205020404" pitchFamily="49" charset="0"/>
                <a:cs typeface="Courier New" panose="02070309020205020404" pitchFamily="49" charset="0"/>
              </a:rPr>
              <a:t>oversetBodyMotionFunction</a:t>
            </a:r>
            <a:r>
              <a:rPr lang="en-CA" sz="1000" dirty="0">
                <a:latin typeface="Courier New" panose="02070309020205020404" pitchFamily="49" charset="0"/>
                <a:cs typeface="Courier New" panose="02070309020205020404" pitchFamily="49" charset="0"/>
              </a:rPr>
              <a:t> </a:t>
            </a:r>
            <a:r>
              <a:rPr lang="en-CA" sz="1000" dirty="0" err="1">
                <a:latin typeface="Courier New" panose="02070309020205020404" pitchFamily="49" charset="0"/>
                <a:cs typeface="Courier New" panose="02070309020205020404" pitchFamily="49" charset="0"/>
              </a:rPr>
              <a:t>rotatingMotion</a:t>
            </a:r>
            <a:r>
              <a:rPr lang="en-CA" sz="1000" dirty="0">
                <a:latin typeface="Courier New" panose="02070309020205020404" pitchFamily="49" charset="0"/>
                <a:cs typeface="Courier New" panose="02070309020205020404" pitchFamily="49" charset="0"/>
              </a:rPr>
              <a:t>;</a:t>
            </a:r>
          </a:p>
          <a:p>
            <a:r>
              <a:rPr lang="en-CA" sz="1000" dirty="0">
                <a:latin typeface="Courier New" panose="02070309020205020404" pitchFamily="49" charset="0"/>
                <a:cs typeface="Courier New" panose="02070309020205020404" pitchFamily="49" charset="0"/>
              </a:rPr>
              <a:t>            </a:t>
            </a:r>
            <a:r>
              <a:rPr lang="en-CA" sz="1000" dirty="0" err="1">
                <a:latin typeface="Courier New" panose="02070309020205020404" pitchFamily="49" charset="0"/>
                <a:cs typeface="Courier New" panose="02070309020205020404" pitchFamily="49" charset="0"/>
              </a:rPr>
              <a:t>rotatingMotionCoeffs</a:t>
            </a:r>
            <a:endParaRPr lang="en-CA" sz="1000" dirty="0">
              <a:latin typeface="Courier New" panose="02070309020205020404" pitchFamily="49" charset="0"/>
              <a:cs typeface="Courier New" panose="02070309020205020404" pitchFamily="49" charset="0"/>
            </a:endParaRP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p>
          <a:p>
            <a:endParaRPr lang="en-CA" sz="1000" dirty="0">
              <a:latin typeface="Courier New" panose="02070309020205020404" pitchFamily="49" charset="0"/>
              <a:cs typeface="Courier New" panose="02070309020205020404" pitchFamily="49" charset="0"/>
            </a:endParaRPr>
          </a:p>
          <a:p>
            <a:r>
              <a:rPr lang="en-CA" sz="1000" dirty="0">
                <a:latin typeface="Courier New" panose="02070309020205020404" pitchFamily="49" charset="0"/>
                <a:cs typeface="Courier New" panose="02070309020205020404" pitchFamily="49" charset="0"/>
              </a:rPr>
              <a:t>            blade1</a:t>
            </a: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r>
              <a:rPr lang="en-CA" sz="1000" dirty="0" err="1">
                <a:latin typeface="Courier New" panose="02070309020205020404" pitchFamily="49" charset="0"/>
                <a:cs typeface="Courier New" panose="02070309020205020404" pitchFamily="49" charset="0"/>
              </a:rPr>
              <a:t>oversetBodyMotionFunction</a:t>
            </a:r>
            <a:r>
              <a:rPr lang="en-CA" sz="1000" dirty="0">
                <a:latin typeface="Courier New" panose="02070309020205020404" pitchFamily="49" charset="0"/>
                <a:cs typeface="Courier New" panose="02070309020205020404" pitchFamily="49" charset="0"/>
              </a:rPr>
              <a:t> </a:t>
            </a:r>
            <a:r>
              <a:rPr lang="en-CA" sz="1000" dirty="0" err="1">
                <a:latin typeface="Courier New" panose="02070309020205020404" pitchFamily="49" charset="0"/>
                <a:cs typeface="Courier New" panose="02070309020205020404" pitchFamily="49" charset="0"/>
              </a:rPr>
              <a:t>oscillatingRotatingMotion</a:t>
            </a:r>
            <a:r>
              <a:rPr lang="en-CA" sz="1000" dirty="0">
                <a:latin typeface="Courier New" panose="02070309020205020404" pitchFamily="49" charset="0"/>
                <a:cs typeface="Courier New" panose="02070309020205020404" pitchFamily="49" charset="0"/>
              </a:rPr>
              <a:t>;</a:t>
            </a:r>
          </a:p>
          <a:p>
            <a:r>
              <a:rPr lang="en-CA" sz="1000" dirty="0">
                <a:latin typeface="Courier New" panose="02070309020205020404" pitchFamily="49" charset="0"/>
                <a:cs typeface="Courier New" panose="02070309020205020404" pitchFamily="49" charset="0"/>
              </a:rPr>
              <a:t>                </a:t>
            </a:r>
            <a:r>
              <a:rPr lang="en-CA" sz="1000" dirty="0" err="1">
                <a:latin typeface="Courier New" panose="02070309020205020404" pitchFamily="49" charset="0"/>
                <a:cs typeface="Courier New" panose="02070309020205020404" pitchFamily="49" charset="0"/>
              </a:rPr>
              <a:t>oscillatingRotatingMotionCoeffs</a:t>
            </a:r>
            <a:endParaRPr lang="en-CA" sz="1000" dirty="0">
              <a:latin typeface="Courier New" panose="02070309020205020404" pitchFamily="49" charset="0"/>
              <a:cs typeface="Courier New" panose="02070309020205020404" pitchFamily="49" charset="0"/>
            </a:endParaRP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p>
          <a:p>
            <a:r>
              <a:rPr lang="en-CA" sz="1000" dirty="0">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1787297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Parallel</a:t>
            </a:r>
          </a:p>
        </p:txBody>
      </p:sp>
      <p:sp>
        <p:nvSpPr>
          <p:cNvPr id="3" name="Content Placeholder 2"/>
          <p:cNvSpPr>
            <a:spLocks noGrp="1"/>
          </p:cNvSpPr>
          <p:nvPr>
            <p:ph idx="1"/>
          </p:nvPr>
        </p:nvSpPr>
        <p:spPr/>
        <p:txBody>
          <a:bodyPr/>
          <a:lstStyle/>
          <a:p>
            <a:r>
              <a:rPr lang="en-CA" dirty="0"/>
              <a:t>Solver</a:t>
            </a:r>
          </a:p>
          <a:p>
            <a:pPr lvl="1"/>
            <a:r>
              <a:rPr lang="en-CA" dirty="0"/>
              <a:t>Usual decomposition methods available</a:t>
            </a:r>
          </a:p>
          <a:p>
            <a:pPr lvl="1"/>
            <a:r>
              <a:rPr lang="en-CA" dirty="0"/>
              <a:t>No restriction on how or where mesh is decomposed</a:t>
            </a:r>
          </a:p>
          <a:p>
            <a:r>
              <a:rPr lang="en-CA" dirty="0"/>
              <a:t>Overset (</a:t>
            </a:r>
            <a:r>
              <a:rPr lang="en-CA" dirty="0" err="1"/>
              <a:t>libSuggar</a:t>
            </a:r>
            <a:r>
              <a:rPr lang="en-CA" dirty="0"/>
              <a:t>++) currently runs in parallel on solver ranks</a:t>
            </a:r>
          </a:p>
          <a:p>
            <a:pPr lvl="1"/>
            <a:r>
              <a:rPr lang="en-CA" dirty="0"/>
              <a:t>No MPI_COMM splitting (yet)</a:t>
            </a:r>
          </a:p>
          <a:p>
            <a:pPr lvl="1"/>
            <a:r>
              <a:rPr lang="en-CA" dirty="0"/>
              <a:t>No DC groups (yet)</a:t>
            </a:r>
          </a:p>
        </p:txBody>
      </p:sp>
      <p:graphicFrame>
        <p:nvGraphicFramePr>
          <p:cNvPr id="5" name="Table 4"/>
          <p:cNvGraphicFramePr>
            <a:graphicFrameLocks noGrp="1"/>
          </p:cNvGraphicFramePr>
          <p:nvPr>
            <p:extLst>
              <p:ext uri="{D42A27DB-BD31-4B8C-83A1-F6EECF244321}">
                <p14:modId xmlns:p14="http://schemas.microsoft.com/office/powerpoint/2010/main" val="1269035093"/>
              </p:ext>
            </p:extLst>
          </p:nvPr>
        </p:nvGraphicFramePr>
        <p:xfrm>
          <a:off x="840794" y="3602917"/>
          <a:ext cx="6095997" cy="58795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val="1714481057"/>
                    </a:ext>
                  </a:extLst>
                </a:gridCol>
                <a:gridCol w="677333">
                  <a:extLst>
                    <a:ext uri="{9D8B030D-6E8A-4147-A177-3AD203B41FA5}">
                      <a16:colId xmlns:a16="http://schemas.microsoft.com/office/drawing/2014/main" val="3715192231"/>
                    </a:ext>
                  </a:extLst>
                </a:gridCol>
                <a:gridCol w="677333">
                  <a:extLst>
                    <a:ext uri="{9D8B030D-6E8A-4147-A177-3AD203B41FA5}">
                      <a16:colId xmlns:a16="http://schemas.microsoft.com/office/drawing/2014/main" val="3758496403"/>
                    </a:ext>
                  </a:extLst>
                </a:gridCol>
                <a:gridCol w="677333">
                  <a:extLst>
                    <a:ext uri="{9D8B030D-6E8A-4147-A177-3AD203B41FA5}">
                      <a16:colId xmlns:a16="http://schemas.microsoft.com/office/drawing/2014/main" val="3616323959"/>
                    </a:ext>
                  </a:extLst>
                </a:gridCol>
                <a:gridCol w="677333">
                  <a:extLst>
                    <a:ext uri="{9D8B030D-6E8A-4147-A177-3AD203B41FA5}">
                      <a16:colId xmlns:a16="http://schemas.microsoft.com/office/drawing/2014/main" val="1586017147"/>
                    </a:ext>
                  </a:extLst>
                </a:gridCol>
                <a:gridCol w="677333">
                  <a:extLst>
                    <a:ext uri="{9D8B030D-6E8A-4147-A177-3AD203B41FA5}">
                      <a16:colId xmlns:a16="http://schemas.microsoft.com/office/drawing/2014/main" val="3008893228"/>
                    </a:ext>
                  </a:extLst>
                </a:gridCol>
                <a:gridCol w="677333">
                  <a:extLst>
                    <a:ext uri="{9D8B030D-6E8A-4147-A177-3AD203B41FA5}">
                      <a16:colId xmlns:a16="http://schemas.microsoft.com/office/drawing/2014/main" val="2180266056"/>
                    </a:ext>
                  </a:extLst>
                </a:gridCol>
                <a:gridCol w="677333">
                  <a:extLst>
                    <a:ext uri="{9D8B030D-6E8A-4147-A177-3AD203B41FA5}">
                      <a16:colId xmlns:a16="http://schemas.microsoft.com/office/drawing/2014/main" val="1226985161"/>
                    </a:ext>
                  </a:extLst>
                </a:gridCol>
                <a:gridCol w="677333">
                  <a:extLst>
                    <a:ext uri="{9D8B030D-6E8A-4147-A177-3AD203B41FA5}">
                      <a16:colId xmlns:a16="http://schemas.microsoft.com/office/drawing/2014/main" val="2737013865"/>
                    </a:ext>
                  </a:extLst>
                </a:gridCol>
              </a:tblGrid>
              <a:tr h="587953">
                <a:tc>
                  <a:txBody>
                    <a:bodyPr/>
                    <a:lstStyle/>
                    <a:p>
                      <a:endParaRPr lang="en-CA"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250313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17966090"/>
              </p:ext>
            </p:extLst>
          </p:nvPr>
        </p:nvGraphicFramePr>
        <p:xfrm>
          <a:off x="840794" y="3905427"/>
          <a:ext cx="2031714" cy="288000"/>
        </p:xfrm>
        <a:graphic>
          <a:graphicData uri="http://schemas.openxmlformats.org/drawingml/2006/table">
            <a:tbl>
              <a:tblPr firstRow="1" bandRow="1">
                <a:tableStyleId>{5C22544A-7EE6-4342-B048-85BDC9FD1C3A}</a:tableStyleId>
              </a:tblPr>
              <a:tblGrid>
                <a:gridCol w="677238">
                  <a:extLst>
                    <a:ext uri="{9D8B030D-6E8A-4147-A177-3AD203B41FA5}">
                      <a16:colId xmlns:a16="http://schemas.microsoft.com/office/drawing/2014/main" val="1875413073"/>
                    </a:ext>
                  </a:extLst>
                </a:gridCol>
                <a:gridCol w="677238">
                  <a:extLst>
                    <a:ext uri="{9D8B030D-6E8A-4147-A177-3AD203B41FA5}">
                      <a16:colId xmlns:a16="http://schemas.microsoft.com/office/drawing/2014/main" val="2946225672"/>
                    </a:ext>
                  </a:extLst>
                </a:gridCol>
                <a:gridCol w="677238">
                  <a:extLst>
                    <a:ext uri="{9D8B030D-6E8A-4147-A177-3AD203B41FA5}">
                      <a16:colId xmlns:a16="http://schemas.microsoft.com/office/drawing/2014/main" val="1540959643"/>
                    </a:ext>
                  </a:extLst>
                </a:gridCol>
              </a:tblGrid>
              <a:tr h="288000">
                <a:tc>
                  <a:txBody>
                    <a:bodyPr/>
                    <a:lstStyle/>
                    <a:p>
                      <a:endParaRPr lang="en-CA"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CA" sz="9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CA" sz="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62993850"/>
                  </a:ext>
                </a:extLst>
              </a:tr>
            </a:tbl>
          </a:graphicData>
        </a:graphic>
      </p:graphicFrame>
      <p:sp>
        <p:nvSpPr>
          <p:cNvPr id="7" name="TextBox 6"/>
          <p:cNvSpPr txBox="1"/>
          <p:nvPr/>
        </p:nvSpPr>
        <p:spPr>
          <a:xfrm>
            <a:off x="1332997" y="3850011"/>
            <a:ext cx="1197764" cy="369332"/>
          </a:xfrm>
          <a:prstGeom prst="rect">
            <a:avLst/>
          </a:prstGeom>
          <a:noFill/>
        </p:spPr>
        <p:txBody>
          <a:bodyPr wrap="none" rtlCol="0">
            <a:spAutoFit/>
          </a:bodyPr>
          <a:lstStyle/>
          <a:p>
            <a:r>
              <a:rPr lang="en-CA" dirty="0" err="1"/>
              <a:t>Suggar</a:t>
            </a:r>
            <a:r>
              <a:rPr lang="en-CA" dirty="0"/>
              <a:t>++</a:t>
            </a:r>
          </a:p>
        </p:txBody>
      </p:sp>
      <p:sp>
        <p:nvSpPr>
          <p:cNvPr id="8" name="TextBox 7"/>
          <p:cNvSpPr txBox="1"/>
          <p:nvPr/>
        </p:nvSpPr>
        <p:spPr>
          <a:xfrm>
            <a:off x="4787104" y="3712227"/>
            <a:ext cx="902811" cy="369332"/>
          </a:xfrm>
          <a:prstGeom prst="rect">
            <a:avLst/>
          </a:prstGeom>
          <a:noFill/>
        </p:spPr>
        <p:txBody>
          <a:bodyPr wrap="none" rtlCol="0">
            <a:spAutoFit/>
          </a:bodyPr>
          <a:lstStyle/>
          <a:p>
            <a:r>
              <a:rPr lang="en-CA" dirty="0"/>
              <a:t>Caelus</a:t>
            </a:r>
          </a:p>
        </p:txBody>
      </p:sp>
      <p:graphicFrame>
        <p:nvGraphicFramePr>
          <p:cNvPr id="9" name="Table 8"/>
          <p:cNvGraphicFramePr>
            <a:graphicFrameLocks noGrp="1"/>
          </p:cNvGraphicFramePr>
          <p:nvPr>
            <p:extLst>
              <p:ext uri="{D42A27DB-BD31-4B8C-83A1-F6EECF244321}">
                <p14:modId xmlns:p14="http://schemas.microsoft.com/office/powerpoint/2010/main" val="3710081943"/>
              </p:ext>
            </p:extLst>
          </p:nvPr>
        </p:nvGraphicFramePr>
        <p:xfrm>
          <a:off x="840793" y="4538050"/>
          <a:ext cx="6095997" cy="58795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val="1714481057"/>
                    </a:ext>
                  </a:extLst>
                </a:gridCol>
                <a:gridCol w="677333">
                  <a:extLst>
                    <a:ext uri="{9D8B030D-6E8A-4147-A177-3AD203B41FA5}">
                      <a16:colId xmlns:a16="http://schemas.microsoft.com/office/drawing/2014/main" val="3715192231"/>
                    </a:ext>
                  </a:extLst>
                </a:gridCol>
                <a:gridCol w="677333">
                  <a:extLst>
                    <a:ext uri="{9D8B030D-6E8A-4147-A177-3AD203B41FA5}">
                      <a16:colId xmlns:a16="http://schemas.microsoft.com/office/drawing/2014/main" val="3758496403"/>
                    </a:ext>
                  </a:extLst>
                </a:gridCol>
                <a:gridCol w="677333">
                  <a:extLst>
                    <a:ext uri="{9D8B030D-6E8A-4147-A177-3AD203B41FA5}">
                      <a16:colId xmlns:a16="http://schemas.microsoft.com/office/drawing/2014/main" val="3616323959"/>
                    </a:ext>
                  </a:extLst>
                </a:gridCol>
                <a:gridCol w="677333">
                  <a:extLst>
                    <a:ext uri="{9D8B030D-6E8A-4147-A177-3AD203B41FA5}">
                      <a16:colId xmlns:a16="http://schemas.microsoft.com/office/drawing/2014/main" val="1586017147"/>
                    </a:ext>
                  </a:extLst>
                </a:gridCol>
                <a:gridCol w="677333">
                  <a:extLst>
                    <a:ext uri="{9D8B030D-6E8A-4147-A177-3AD203B41FA5}">
                      <a16:colId xmlns:a16="http://schemas.microsoft.com/office/drawing/2014/main" val="3008893228"/>
                    </a:ext>
                  </a:extLst>
                </a:gridCol>
                <a:gridCol w="677333">
                  <a:extLst>
                    <a:ext uri="{9D8B030D-6E8A-4147-A177-3AD203B41FA5}">
                      <a16:colId xmlns:a16="http://schemas.microsoft.com/office/drawing/2014/main" val="2180266056"/>
                    </a:ext>
                  </a:extLst>
                </a:gridCol>
                <a:gridCol w="677333">
                  <a:extLst>
                    <a:ext uri="{9D8B030D-6E8A-4147-A177-3AD203B41FA5}">
                      <a16:colId xmlns:a16="http://schemas.microsoft.com/office/drawing/2014/main" val="1226985161"/>
                    </a:ext>
                  </a:extLst>
                </a:gridCol>
                <a:gridCol w="677333">
                  <a:extLst>
                    <a:ext uri="{9D8B030D-6E8A-4147-A177-3AD203B41FA5}">
                      <a16:colId xmlns:a16="http://schemas.microsoft.com/office/drawing/2014/main" val="2737013865"/>
                    </a:ext>
                  </a:extLst>
                </a:gridCol>
              </a:tblGrid>
              <a:tr h="587953">
                <a:tc>
                  <a:txBody>
                    <a:bodyPr/>
                    <a:lstStyle/>
                    <a:p>
                      <a:endParaRPr lang="en-CA"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250313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3469615"/>
              </p:ext>
            </p:extLst>
          </p:nvPr>
        </p:nvGraphicFramePr>
        <p:xfrm>
          <a:off x="6927551" y="4538050"/>
          <a:ext cx="2031714" cy="587953"/>
        </p:xfrm>
        <a:graphic>
          <a:graphicData uri="http://schemas.openxmlformats.org/drawingml/2006/table">
            <a:tbl>
              <a:tblPr firstRow="1" bandRow="1">
                <a:tableStyleId>{5C22544A-7EE6-4342-B048-85BDC9FD1C3A}</a:tableStyleId>
              </a:tblPr>
              <a:tblGrid>
                <a:gridCol w="677238">
                  <a:extLst>
                    <a:ext uri="{9D8B030D-6E8A-4147-A177-3AD203B41FA5}">
                      <a16:colId xmlns:a16="http://schemas.microsoft.com/office/drawing/2014/main" val="1875413073"/>
                    </a:ext>
                  </a:extLst>
                </a:gridCol>
                <a:gridCol w="677238">
                  <a:extLst>
                    <a:ext uri="{9D8B030D-6E8A-4147-A177-3AD203B41FA5}">
                      <a16:colId xmlns:a16="http://schemas.microsoft.com/office/drawing/2014/main" val="2946225672"/>
                    </a:ext>
                  </a:extLst>
                </a:gridCol>
                <a:gridCol w="677238">
                  <a:extLst>
                    <a:ext uri="{9D8B030D-6E8A-4147-A177-3AD203B41FA5}">
                      <a16:colId xmlns:a16="http://schemas.microsoft.com/office/drawing/2014/main" val="1540959643"/>
                    </a:ext>
                  </a:extLst>
                </a:gridCol>
              </a:tblGrid>
              <a:tr h="587953">
                <a:tc>
                  <a:txBody>
                    <a:bodyPr/>
                    <a:lstStyle/>
                    <a:p>
                      <a:endParaRPr lang="en-CA"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CA" sz="9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CA" sz="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62993850"/>
                  </a:ext>
                </a:extLst>
              </a:tr>
            </a:tbl>
          </a:graphicData>
        </a:graphic>
      </p:graphicFrame>
      <p:sp>
        <p:nvSpPr>
          <p:cNvPr id="11" name="TextBox 10"/>
          <p:cNvSpPr txBox="1"/>
          <p:nvPr/>
        </p:nvSpPr>
        <p:spPr>
          <a:xfrm>
            <a:off x="7344526" y="4647360"/>
            <a:ext cx="1197764" cy="369332"/>
          </a:xfrm>
          <a:prstGeom prst="rect">
            <a:avLst/>
          </a:prstGeom>
          <a:noFill/>
        </p:spPr>
        <p:txBody>
          <a:bodyPr wrap="none" rtlCol="0">
            <a:spAutoFit/>
          </a:bodyPr>
          <a:lstStyle/>
          <a:p>
            <a:r>
              <a:rPr lang="en-CA" dirty="0" err="1"/>
              <a:t>Suggar</a:t>
            </a:r>
            <a:r>
              <a:rPr lang="en-CA" dirty="0"/>
              <a:t>++</a:t>
            </a:r>
          </a:p>
        </p:txBody>
      </p:sp>
      <p:sp>
        <p:nvSpPr>
          <p:cNvPr id="12" name="TextBox 11"/>
          <p:cNvSpPr txBox="1"/>
          <p:nvPr/>
        </p:nvSpPr>
        <p:spPr>
          <a:xfrm>
            <a:off x="3437385" y="4647360"/>
            <a:ext cx="902811" cy="369332"/>
          </a:xfrm>
          <a:prstGeom prst="rect">
            <a:avLst/>
          </a:prstGeom>
          <a:noFill/>
        </p:spPr>
        <p:txBody>
          <a:bodyPr wrap="none" rtlCol="0">
            <a:spAutoFit/>
          </a:bodyPr>
          <a:lstStyle/>
          <a:p>
            <a:r>
              <a:rPr lang="en-CA" dirty="0"/>
              <a:t>Caelus</a:t>
            </a:r>
          </a:p>
        </p:txBody>
      </p:sp>
      <p:graphicFrame>
        <p:nvGraphicFramePr>
          <p:cNvPr id="13" name="Table 12"/>
          <p:cNvGraphicFramePr>
            <a:graphicFrameLocks noGrp="1"/>
          </p:cNvGraphicFramePr>
          <p:nvPr>
            <p:extLst>
              <p:ext uri="{D42A27DB-BD31-4B8C-83A1-F6EECF244321}">
                <p14:modId xmlns:p14="http://schemas.microsoft.com/office/powerpoint/2010/main" val="4270027722"/>
              </p:ext>
            </p:extLst>
          </p:nvPr>
        </p:nvGraphicFramePr>
        <p:xfrm>
          <a:off x="840793" y="5496906"/>
          <a:ext cx="6095997" cy="587953"/>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val="1714481057"/>
                    </a:ext>
                  </a:extLst>
                </a:gridCol>
                <a:gridCol w="677333">
                  <a:extLst>
                    <a:ext uri="{9D8B030D-6E8A-4147-A177-3AD203B41FA5}">
                      <a16:colId xmlns:a16="http://schemas.microsoft.com/office/drawing/2014/main" val="3715192231"/>
                    </a:ext>
                  </a:extLst>
                </a:gridCol>
                <a:gridCol w="677333">
                  <a:extLst>
                    <a:ext uri="{9D8B030D-6E8A-4147-A177-3AD203B41FA5}">
                      <a16:colId xmlns:a16="http://schemas.microsoft.com/office/drawing/2014/main" val="3758496403"/>
                    </a:ext>
                  </a:extLst>
                </a:gridCol>
                <a:gridCol w="677333">
                  <a:extLst>
                    <a:ext uri="{9D8B030D-6E8A-4147-A177-3AD203B41FA5}">
                      <a16:colId xmlns:a16="http://schemas.microsoft.com/office/drawing/2014/main" val="3616323959"/>
                    </a:ext>
                  </a:extLst>
                </a:gridCol>
                <a:gridCol w="677333">
                  <a:extLst>
                    <a:ext uri="{9D8B030D-6E8A-4147-A177-3AD203B41FA5}">
                      <a16:colId xmlns:a16="http://schemas.microsoft.com/office/drawing/2014/main" val="1586017147"/>
                    </a:ext>
                  </a:extLst>
                </a:gridCol>
                <a:gridCol w="677333">
                  <a:extLst>
                    <a:ext uri="{9D8B030D-6E8A-4147-A177-3AD203B41FA5}">
                      <a16:colId xmlns:a16="http://schemas.microsoft.com/office/drawing/2014/main" val="3008893228"/>
                    </a:ext>
                  </a:extLst>
                </a:gridCol>
                <a:gridCol w="677333">
                  <a:extLst>
                    <a:ext uri="{9D8B030D-6E8A-4147-A177-3AD203B41FA5}">
                      <a16:colId xmlns:a16="http://schemas.microsoft.com/office/drawing/2014/main" val="2180266056"/>
                    </a:ext>
                  </a:extLst>
                </a:gridCol>
                <a:gridCol w="677333">
                  <a:extLst>
                    <a:ext uri="{9D8B030D-6E8A-4147-A177-3AD203B41FA5}">
                      <a16:colId xmlns:a16="http://schemas.microsoft.com/office/drawing/2014/main" val="1226985161"/>
                    </a:ext>
                  </a:extLst>
                </a:gridCol>
                <a:gridCol w="677333">
                  <a:extLst>
                    <a:ext uri="{9D8B030D-6E8A-4147-A177-3AD203B41FA5}">
                      <a16:colId xmlns:a16="http://schemas.microsoft.com/office/drawing/2014/main" val="2737013865"/>
                    </a:ext>
                  </a:extLst>
                </a:gridCol>
              </a:tblGrid>
              <a:tr h="587953">
                <a:tc>
                  <a:txBody>
                    <a:bodyPr/>
                    <a:lstStyle/>
                    <a:p>
                      <a:endParaRPr lang="en-CA"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CA"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2503136"/>
                  </a:ext>
                </a:extLst>
              </a:tr>
            </a:tbl>
          </a:graphicData>
        </a:graphic>
      </p:graphicFrame>
      <p:sp>
        <p:nvSpPr>
          <p:cNvPr id="14" name="TextBox 13"/>
          <p:cNvSpPr txBox="1"/>
          <p:nvPr/>
        </p:nvSpPr>
        <p:spPr>
          <a:xfrm>
            <a:off x="3437385" y="5606216"/>
            <a:ext cx="902811" cy="369332"/>
          </a:xfrm>
          <a:prstGeom prst="rect">
            <a:avLst/>
          </a:prstGeom>
          <a:noFill/>
        </p:spPr>
        <p:txBody>
          <a:bodyPr wrap="none" rtlCol="0">
            <a:spAutoFit/>
          </a:bodyPr>
          <a:lstStyle/>
          <a:p>
            <a:r>
              <a:rPr lang="en-CA" dirty="0"/>
              <a:t>Caelus</a:t>
            </a:r>
          </a:p>
        </p:txBody>
      </p:sp>
      <p:graphicFrame>
        <p:nvGraphicFramePr>
          <p:cNvPr id="20" name="Table 19"/>
          <p:cNvGraphicFramePr>
            <a:graphicFrameLocks noGrp="1"/>
          </p:cNvGraphicFramePr>
          <p:nvPr>
            <p:extLst>
              <p:ext uri="{D42A27DB-BD31-4B8C-83A1-F6EECF244321}">
                <p14:modId xmlns:p14="http://schemas.microsoft.com/office/powerpoint/2010/main" val="1830149700"/>
              </p:ext>
            </p:extLst>
          </p:nvPr>
        </p:nvGraphicFramePr>
        <p:xfrm>
          <a:off x="6941842" y="5495103"/>
          <a:ext cx="2031714" cy="590400"/>
        </p:xfrm>
        <a:graphic>
          <a:graphicData uri="http://schemas.openxmlformats.org/drawingml/2006/table">
            <a:tbl>
              <a:tblPr firstRow="1" bandRow="1">
                <a:tableStyleId>{5C22544A-7EE6-4342-B048-85BDC9FD1C3A}</a:tableStyleId>
              </a:tblPr>
              <a:tblGrid>
                <a:gridCol w="677238">
                  <a:extLst>
                    <a:ext uri="{9D8B030D-6E8A-4147-A177-3AD203B41FA5}">
                      <a16:colId xmlns:a16="http://schemas.microsoft.com/office/drawing/2014/main" val="1875413073"/>
                    </a:ext>
                  </a:extLst>
                </a:gridCol>
                <a:gridCol w="677238">
                  <a:extLst>
                    <a:ext uri="{9D8B030D-6E8A-4147-A177-3AD203B41FA5}">
                      <a16:colId xmlns:a16="http://schemas.microsoft.com/office/drawing/2014/main" val="2946225672"/>
                    </a:ext>
                  </a:extLst>
                </a:gridCol>
                <a:gridCol w="677238">
                  <a:extLst>
                    <a:ext uri="{9D8B030D-6E8A-4147-A177-3AD203B41FA5}">
                      <a16:colId xmlns:a16="http://schemas.microsoft.com/office/drawing/2014/main" val="1540959643"/>
                    </a:ext>
                  </a:extLst>
                </a:gridCol>
              </a:tblGrid>
              <a:tr h="295200">
                <a:tc>
                  <a:txBody>
                    <a:bodyPr/>
                    <a:lstStyle/>
                    <a:p>
                      <a:endParaRPr lang="en-CA"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CA" sz="9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CA" sz="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62993850"/>
                  </a:ext>
                </a:extLst>
              </a:tr>
              <a:tr h="295200">
                <a:tc>
                  <a:txBody>
                    <a:bodyPr/>
                    <a:lstStyle/>
                    <a:p>
                      <a:endParaRPr lang="en-CA"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CA" sz="9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CA" sz="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761685639"/>
                  </a:ext>
                </a:extLst>
              </a:tr>
            </a:tbl>
          </a:graphicData>
        </a:graphic>
      </p:graphicFrame>
      <p:sp>
        <p:nvSpPr>
          <p:cNvPr id="19" name="TextBox 18"/>
          <p:cNvSpPr txBox="1"/>
          <p:nvPr/>
        </p:nvSpPr>
        <p:spPr>
          <a:xfrm>
            <a:off x="7401063" y="5457000"/>
            <a:ext cx="1287532" cy="646331"/>
          </a:xfrm>
          <a:prstGeom prst="rect">
            <a:avLst/>
          </a:prstGeom>
          <a:noFill/>
        </p:spPr>
        <p:txBody>
          <a:bodyPr wrap="none" rtlCol="0">
            <a:spAutoFit/>
          </a:bodyPr>
          <a:lstStyle/>
          <a:p>
            <a:pPr>
              <a:spcAft>
                <a:spcPts val="300"/>
              </a:spcAft>
            </a:pPr>
            <a:r>
              <a:rPr lang="en-CA" dirty="0" err="1"/>
              <a:t>Suggar</a:t>
            </a:r>
            <a:r>
              <a:rPr lang="en-CA" dirty="0"/>
              <a:t>++</a:t>
            </a:r>
            <a:br>
              <a:rPr lang="en-CA" dirty="0"/>
            </a:br>
            <a:r>
              <a:rPr lang="en-CA" dirty="0"/>
              <a:t>DC groups</a:t>
            </a:r>
          </a:p>
        </p:txBody>
      </p:sp>
      <p:sp>
        <p:nvSpPr>
          <p:cNvPr id="60" name="Arc 59"/>
          <p:cNvSpPr/>
          <p:nvPr/>
        </p:nvSpPr>
        <p:spPr>
          <a:xfrm rot="10800000">
            <a:off x="490033" y="2954080"/>
            <a:ext cx="581450" cy="1902693"/>
          </a:xfrm>
          <a:prstGeom prst="arc">
            <a:avLst>
              <a:gd name="adj1" fmla="val 16200000"/>
              <a:gd name="adj2" fmla="val 5386256"/>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1" name="Arc 60"/>
          <p:cNvSpPr/>
          <p:nvPr/>
        </p:nvSpPr>
        <p:spPr>
          <a:xfrm rot="10800000">
            <a:off x="390331" y="3269672"/>
            <a:ext cx="822595" cy="2513699"/>
          </a:xfrm>
          <a:prstGeom prst="arc">
            <a:avLst>
              <a:gd name="adj1" fmla="val 16200000"/>
              <a:gd name="adj2" fmla="val 5386256"/>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1708822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Solvers</a:t>
            </a:r>
          </a:p>
        </p:txBody>
      </p:sp>
      <p:sp>
        <p:nvSpPr>
          <p:cNvPr id="3" name="Content Placeholder 2"/>
          <p:cNvSpPr>
            <a:spLocks noGrp="1"/>
          </p:cNvSpPr>
          <p:nvPr>
            <p:ph idx="1"/>
          </p:nvPr>
        </p:nvSpPr>
        <p:spPr/>
        <p:txBody>
          <a:bodyPr/>
          <a:lstStyle/>
          <a:p>
            <a:r>
              <a:rPr lang="en-CA" dirty="0"/>
              <a:t>Will initially provide:</a:t>
            </a:r>
          </a:p>
          <a:p>
            <a:pPr lvl="1"/>
            <a:r>
              <a:rPr lang="en-CA" dirty="0"/>
              <a:t>Single phase: static and dynamic</a:t>
            </a:r>
          </a:p>
          <a:p>
            <a:pPr lvl="1"/>
            <a:r>
              <a:rPr lang="en-CA" dirty="0"/>
              <a:t>Multi-phase (VOF): static and dynamic</a:t>
            </a:r>
          </a:p>
          <a:p>
            <a:r>
              <a:rPr lang="en-CA" dirty="0"/>
              <a:t>Adding solvers “should” be trivial</a:t>
            </a:r>
          </a:p>
          <a:p>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94" y="2983346"/>
            <a:ext cx="3733367" cy="3565525"/>
          </a:xfrm>
          <a:prstGeom prst="rect">
            <a:avLst/>
          </a:prstGeom>
        </p:spPr>
      </p:pic>
      <p:cxnSp>
        <p:nvCxnSpPr>
          <p:cNvPr id="9" name="Straight Arrow Connector 8"/>
          <p:cNvCxnSpPr/>
          <p:nvPr/>
        </p:nvCxnSpPr>
        <p:spPr>
          <a:xfrm flipH="1">
            <a:off x="1694742" y="3953161"/>
            <a:ext cx="6465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078054" y="4336471"/>
            <a:ext cx="6465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2165" y="2983346"/>
            <a:ext cx="3733367" cy="3565525"/>
          </a:xfrm>
          <a:prstGeom prst="rect">
            <a:avLst/>
          </a:prstGeom>
        </p:spPr>
      </p:pic>
      <p:cxnSp>
        <p:nvCxnSpPr>
          <p:cNvPr id="13" name="Straight Arrow Connector 12"/>
          <p:cNvCxnSpPr/>
          <p:nvPr/>
        </p:nvCxnSpPr>
        <p:spPr>
          <a:xfrm flipH="1">
            <a:off x="6008126" y="4281055"/>
            <a:ext cx="6465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536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Utilities</a:t>
            </a:r>
          </a:p>
        </p:txBody>
      </p:sp>
      <p:sp>
        <p:nvSpPr>
          <p:cNvPr id="3" name="Content Placeholder 2"/>
          <p:cNvSpPr>
            <a:spLocks noGrp="1"/>
          </p:cNvSpPr>
          <p:nvPr>
            <p:ph idx="1"/>
          </p:nvPr>
        </p:nvSpPr>
        <p:spPr/>
        <p:txBody>
          <a:bodyPr/>
          <a:lstStyle/>
          <a:p>
            <a:r>
              <a:rPr lang="en-CA" dirty="0"/>
              <a:t>Move component grids with:</a:t>
            </a:r>
          </a:p>
          <a:p>
            <a:pPr lvl="1"/>
            <a:r>
              <a:rPr lang="en-CA" dirty="0"/>
              <a:t>Prescribed motion (DCI files)</a:t>
            </a:r>
          </a:p>
          <a:p>
            <a:pPr lvl="1"/>
            <a:r>
              <a:rPr lang="en-CA" dirty="0"/>
              <a:t>motion.xml</a:t>
            </a:r>
          </a:p>
          <a:p>
            <a:r>
              <a:rPr lang="en-CA" dirty="0"/>
              <a:t>Create overset data: </a:t>
            </a:r>
            <a:r>
              <a:rPr lang="en-CA" dirty="0" err="1"/>
              <a:t>iblank</a:t>
            </a:r>
            <a:r>
              <a:rPr lang="en-CA" dirty="0"/>
              <a:t>, component ids</a:t>
            </a:r>
          </a:p>
          <a:p>
            <a:r>
              <a:rPr lang="en-CA" dirty="0"/>
              <a:t>Compute mass and moment of inertial properties of bodies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579" y="3259859"/>
            <a:ext cx="4547488" cy="3477491"/>
          </a:xfrm>
          <a:prstGeom prst="rect">
            <a:avLst/>
          </a:prstGeom>
        </p:spPr>
      </p:pic>
    </p:spTree>
    <p:extLst>
      <p:ext uri="{BB962C8B-B14F-4D97-AF65-F5344CB8AC3E}">
        <p14:creationId xmlns:p14="http://schemas.microsoft.com/office/powerpoint/2010/main" val="1476932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Static Validation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619" y="1559967"/>
            <a:ext cx="8132763" cy="4574679"/>
          </a:xfrm>
        </p:spPr>
      </p:pic>
    </p:spTree>
    <p:extLst>
      <p:ext uri="{BB962C8B-B14F-4D97-AF65-F5344CB8AC3E}">
        <p14:creationId xmlns:p14="http://schemas.microsoft.com/office/powerpoint/2010/main" val="2070278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Overset with </a:t>
            </a:r>
            <a:r>
              <a:rPr lang="en-CA" dirty="0" err="1"/>
              <a:t>OpenFOAM</a:t>
            </a:r>
            <a:endParaRPr lang="en-CA" dirty="0"/>
          </a:p>
        </p:txBody>
      </p:sp>
      <p:sp>
        <p:nvSpPr>
          <p:cNvPr id="3" name="Content Placeholder 2"/>
          <p:cNvSpPr>
            <a:spLocks noGrp="1"/>
          </p:cNvSpPr>
          <p:nvPr>
            <p:ph idx="1"/>
          </p:nvPr>
        </p:nvSpPr>
        <p:spPr/>
        <p:txBody>
          <a:bodyPr/>
          <a:lstStyle/>
          <a:p>
            <a:r>
              <a:rPr lang="en-CA" dirty="0"/>
              <a:t>Previous library/solver efforts:</a:t>
            </a:r>
          </a:p>
          <a:p>
            <a:pPr lvl="1"/>
            <a:r>
              <a:rPr lang="en-CA" dirty="0" err="1"/>
              <a:t>foamedOver</a:t>
            </a:r>
            <a:r>
              <a:rPr lang="en-CA" dirty="0"/>
              <a:t> (</a:t>
            </a:r>
            <a:r>
              <a:rPr lang="en-CA" dirty="0" err="1"/>
              <a:t>Boger</a:t>
            </a:r>
            <a:r>
              <a:rPr lang="en-CA" dirty="0"/>
              <a:t> et al, PSU-ARL)</a:t>
            </a:r>
          </a:p>
          <a:p>
            <a:pPr lvl="1"/>
            <a:r>
              <a:rPr lang="en-CA" dirty="0" err="1"/>
              <a:t>naoeFOAM</a:t>
            </a:r>
            <a:r>
              <a:rPr lang="en-CA" dirty="0"/>
              <a:t>-</a:t>
            </a:r>
            <a:r>
              <a:rPr lang="en-CA" dirty="0" err="1"/>
              <a:t>os</a:t>
            </a:r>
            <a:r>
              <a:rPr lang="en-CA" dirty="0"/>
              <a:t>-SJTU (Shen at al, Shanghai Jiao Tong University)</a:t>
            </a:r>
          </a:p>
          <a:p>
            <a:pPr lvl="1"/>
            <a:r>
              <a:rPr lang="en-CA" dirty="0"/>
              <a:t>Others?</a:t>
            </a:r>
          </a:p>
          <a:p>
            <a:r>
              <a:rPr lang="en-CA" dirty="0"/>
              <a:t>Previous OGA efforts:</a:t>
            </a:r>
          </a:p>
          <a:p>
            <a:pPr lvl="1"/>
            <a:r>
              <a:rPr lang="en-CA" dirty="0" err="1"/>
              <a:t>OperaFOAM</a:t>
            </a:r>
            <a:r>
              <a:rPr lang="en-CA" dirty="0"/>
              <a:t> (</a:t>
            </a:r>
            <a:r>
              <a:rPr lang="en-CA" dirty="0" err="1"/>
              <a:t>Chandar</a:t>
            </a:r>
            <a:r>
              <a:rPr lang="en-CA" dirty="0"/>
              <a:t> et al IHPC Singapore)</a:t>
            </a:r>
          </a:p>
          <a:p>
            <a:pPr lvl="1"/>
            <a:r>
              <a:rPr lang="en-CA" dirty="0" err="1"/>
              <a:t>Bellerophon</a:t>
            </a:r>
            <a:r>
              <a:rPr lang="en-CA" dirty="0"/>
              <a:t> (</a:t>
            </a:r>
            <a:r>
              <a:rPr lang="en-CA" dirty="0" err="1"/>
              <a:t>Groß</a:t>
            </a:r>
            <a:r>
              <a:rPr lang="en-CA" dirty="0"/>
              <a:t>, Univ. of Rostock)</a:t>
            </a:r>
          </a:p>
          <a:p>
            <a:pPr lvl="1"/>
            <a:r>
              <a:rPr lang="en-CA" dirty="0"/>
              <a:t>Others?</a:t>
            </a:r>
          </a:p>
          <a:p>
            <a:r>
              <a:rPr lang="en-CA" dirty="0"/>
              <a:t>None have been publicly released or available for purchase (to our knowledge)</a:t>
            </a:r>
          </a:p>
        </p:txBody>
      </p:sp>
    </p:spTree>
    <p:extLst>
      <p:ext uri="{BB962C8B-B14F-4D97-AF65-F5344CB8AC3E}">
        <p14:creationId xmlns:p14="http://schemas.microsoft.com/office/powerpoint/2010/main" val="3132232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6 </a:t>
            </a:r>
            <a:r>
              <a:rPr lang="en-CA" dirty="0" err="1"/>
              <a:t>DoF</a:t>
            </a:r>
            <a:r>
              <a:rPr lang="en-CA" dirty="0"/>
              <a:t> Validation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619" y="1586975"/>
            <a:ext cx="8132763" cy="4520663"/>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359364" y="2235777"/>
            <a:ext cx="2425271" cy="322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773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Availability</a:t>
            </a:r>
          </a:p>
        </p:txBody>
      </p:sp>
      <p:sp>
        <p:nvSpPr>
          <p:cNvPr id="5" name="Content Placeholder 4"/>
          <p:cNvSpPr>
            <a:spLocks noGrp="1"/>
          </p:cNvSpPr>
          <p:nvPr>
            <p:ph idx="1"/>
          </p:nvPr>
        </p:nvSpPr>
        <p:spPr/>
        <p:txBody>
          <a:bodyPr/>
          <a:lstStyle/>
          <a:p>
            <a:r>
              <a:rPr lang="en-CA" dirty="0"/>
              <a:t>Yes</a:t>
            </a:r>
          </a:p>
          <a:p>
            <a:r>
              <a:rPr lang="en-CA" dirty="0"/>
              <a:t>Open-source </a:t>
            </a:r>
            <a:r>
              <a:rPr lang="en-CA" dirty="0"/>
              <a:t>but not free (as in beer)</a:t>
            </a:r>
            <a:r>
              <a:rPr lang="en-CA" dirty="0"/>
              <a:t> </a:t>
            </a:r>
          </a:p>
        </p:txBody>
      </p:sp>
      <p:pic>
        <p:nvPicPr>
          <p:cNvPr id="6"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30191" t="17564" r="997" b="4099"/>
          <a:stretch/>
        </p:blipFill>
        <p:spPr>
          <a:xfrm>
            <a:off x="1869752" y="2373745"/>
            <a:ext cx="5825989" cy="3644395"/>
          </a:xfrm>
          <a:prstGeom prst="rect">
            <a:avLst/>
          </a:prstGeom>
          <a:ln w="38100" cap="sq">
            <a:noFill/>
            <a:prstDash val="solid"/>
            <a:miter lim="800000"/>
          </a:ln>
          <a:effectLst/>
        </p:spPr>
      </p:pic>
    </p:spTree>
    <p:extLst>
      <p:ext uri="{BB962C8B-B14F-4D97-AF65-F5344CB8AC3E}">
        <p14:creationId xmlns:p14="http://schemas.microsoft.com/office/powerpoint/2010/main" val="323019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dirty="0"/>
              <a:t>What is                      ?</a:t>
            </a:r>
            <a:endParaRPr lang="en-GB" dirty="0"/>
          </a:p>
        </p:txBody>
      </p:sp>
      <p:sp>
        <p:nvSpPr>
          <p:cNvPr id="3" name="Content Placeholder 2"/>
          <p:cNvSpPr>
            <a:spLocks noGrp="1"/>
          </p:cNvSpPr>
          <p:nvPr>
            <p:ph idx="1"/>
          </p:nvPr>
        </p:nvSpPr>
        <p:spPr/>
        <p:txBody>
          <a:bodyPr/>
          <a:lstStyle/>
          <a:p>
            <a:pPr marL="0" indent="0">
              <a:buNone/>
            </a:pPr>
            <a:r>
              <a:rPr lang="en-GB" dirty="0"/>
              <a:t>Caelus is a derivative of </a:t>
            </a:r>
            <a:r>
              <a:rPr lang="en-GB" dirty="0" err="1"/>
              <a:t>OpenFOAM</a:t>
            </a:r>
            <a:endParaRPr lang="en-GB" dirty="0"/>
          </a:p>
          <a:p>
            <a:r>
              <a:rPr lang="en-GB" dirty="0"/>
              <a:t>Open and </a:t>
            </a:r>
            <a:r>
              <a:rPr lang="en-GB" dirty="0"/>
              <a:t>free (as in beer)</a:t>
            </a:r>
            <a:r>
              <a:rPr lang="en-GB" dirty="0"/>
              <a:t>: </a:t>
            </a:r>
            <a:r>
              <a:rPr lang="en-GB" u="sng" dirty="0">
                <a:solidFill>
                  <a:srgbClr val="0070C0"/>
                </a:solidFill>
              </a:rPr>
              <a:t>www.caelus-cml.com</a:t>
            </a:r>
          </a:p>
          <a:p>
            <a:r>
              <a:rPr lang="en-GB" dirty="0"/>
              <a:t>Supports multiple platforms (Windows, Linux and Mac)</a:t>
            </a:r>
          </a:p>
          <a:p>
            <a:r>
              <a:rPr lang="en-GB" dirty="0"/>
              <a:t>Robust compilation: </a:t>
            </a:r>
            <a:r>
              <a:rPr lang="en-GB" dirty="0" err="1"/>
              <a:t>Scons</a:t>
            </a:r>
            <a:endParaRPr lang="en-GB" dirty="0"/>
          </a:p>
          <a:p>
            <a:r>
              <a:rPr lang="en-GB" dirty="0"/>
              <a:t>Easy to install</a:t>
            </a:r>
          </a:p>
          <a:p>
            <a:r>
              <a:rPr lang="en-GB" b="1" i="1" dirty="0"/>
              <a:t>Verified</a:t>
            </a:r>
            <a:r>
              <a:rPr lang="en-GB" b="1" dirty="0"/>
              <a:t> </a:t>
            </a:r>
            <a:r>
              <a:rPr lang="en-GB" dirty="0"/>
              <a:t>schemes and</a:t>
            </a:r>
            <a:r>
              <a:rPr lang="en-GB" b="1" dirty="0"/>
              <a:t> </a:t>
            </a:r>
            <a:r>
              <a:rPr lang="en-GB" b="1" i="1" dirty="0"/>
              <a:t>Validated</a:t>
            </a:r>
            <a:r>
              <a:rPr lang="en-GB" dirty="0"/>
              <a:t> solvers and turbulence models</a:t>
            </a:r>
          </a:p>
          <a:p>
            <a:r>
              <a:rPr lang="en-GB" dirty="0"/>
              <a:t>Documentation and validation cases</a:t>
            </a:r>
          </a:p>
          <a:p>
            <a:r>
              <a:rPr lang="en-GB" dirty="0"/>
              <a:t>Improved algorithmic robustness on non-”perfect” meshes</a:t>
            </a:r>
          </a:p>
          <a:p>
            <a:r>
              <a:rPr lang="en-GB" dirty="0"/>
              <a:t>Improved accuracy on non-”perfect” meshes</a:t>
            </a:r>
          </a:p>
          <a:p>
            <a:r>
              <a:rPr lang="en-GB" dirty="0" err="1"/>
              <a:t>Swak</a:t>
            </a:r>
            <a:r>
              <a:rPr lang="en-GB" dirty="0"/>
              <a:t>, Python wrapping, </a:t>
            </a:r>
            <a:r>
              <a:rPr lang="en-GB" dirty="0" err="1"/>
              <a:t>etc</a:t>
            </a:r>
            <a:endParaRPr lang="en-GB" dirty="0"/>
          </a:p>
          <a:p>
            <a:r>
              <a:rPr lang="en-GB" dirty="0"/>
              <a:t>New compressible solvers and turbulence models</a:t>
            </a:r>
          </a:p>
          <a:p>
            <a:r>
              <a:rPr lang="en-GB" dirty="0"/>
              <a:t>New VLES turbulence model class</a:t>
            </a:r>
          </a:p>
          <a:p>
            <a:r>
              <a:rPr lang="en-GB" dirty="0"/>
              <a:t>Stable, predictable API</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9391" y="357783"/>
            <a:ext cx="2021462" cy="599480"/>
          </a:xfrm>
          <a:prstGeom prst="rect">
            <a:avLst/>
          </a:prstGeom>
        </p:spPr>
      </p:pic>
    </p:spTree>
    <p:extLst>
      <p:ext uri="{BB962C8B-B14F-4D97-AF65-F5344CB8AC3E}">
        <p14:creationId xmlns:p14="http://schemas.microsoft.com/office/powerpoint/2010/main" val="215179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11595" y="1480061"/>
            <a:ext cx="4391875" cy="301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8730" y="3007700"/>
            <a:ext cx="3566378" cy="2995475"/>
          </a:xfrm>
        </p:spPr>
      </p:pic>
      <p:sp>
        <p:nvSpPr>
          <p:cNvPr id="2" name="Title 1"/>
          <p:cNvSpPr>
            <a:spLocks noGrp="1"/>
          </p:cNvSpPr>
          <p:nvPr>
            <p:ph type="title"/>
          </p:nvPr>
        </p:nvSpPr>
        <p:spPr/>
        <p:txBody>
          <a:bodyPr/>
          <a:lstStyle/>
          <a:p>
            <a:r>
              <a:rPr lang="en-AU" altLang="en-US" dirty="0"/>
              <a:t>What is Caelus?</a:t>
            </a:r>
            <a:endParaRPr lang="en-GB" dirty="0"/>
          </a:p>
        </p:txBody>
      </p:sp>
      <p:sp>
        <p:nvSpPr>
          <p:cNvPr id="3" name="TextBox 2"/>
          <p:cNvSpPr txBox="1"/>
          <p:nvPr/>
        </p:nvSpPr>
        <p:spPr>
          <a:xfrm>
            <a:off x="5200650" y="1480061"/>
            <a:ext cx="3543300" cy="646331"/>
          </a:xfrm>
          <a:prstGeom prst="rect">
            <a:avLst/>
          </a:prstGeom>
          <a:noFill/>
        </p:spPr>
        <p:txBody>
          <a:bodyPr wrap="square" rtlCol="0">
            <a:spAutoFit/>
          </a:bodyPr>
          <a:lstStyle/>
          <a:p>
            <a:r>
              <a:rPr lang="en-AU" dirty="0"/>
              <a:t>Documentation and validation cases</a:t>
            </a:r>
            <a:endParaRPr lang="en-CA" dirty="0"/>
          </a:p>
        </p:txBody>
      </p:sp>
      <p:sp>
        <p:nvSpPr>
          <p:cNvPr id="6" name="TextBox 5"/>
          <p:cNvSpPr txBox="1"/>
          <p:nvPr/>
        </p:nvSpPr>
        <p:spPr>
          <a:xfrm>
            <a:off x="698513" y="5356844"/>
            <a:ext cx="3543300" cy="646331"/>
          </a:xfrm>
          <a:prstGeom prst="rect">
            <a:avLst/>
          </a:prstGeom>
          <a:noFill/>
        </p:spPr>
        <p:txBody>
          <a:bodyPr wrap="square" rtlCol="0">
            <a:spAutoFit/>
          </a:bodyPr>
          <a:lstStyle/>
          <a:p>
            <a:r>
              <a:rPr lang="en-AU" dirty="0"/>
              <a:t>Easy installation with minimal dependencies (Python and MPI)</a:t>
            </a:r>
            <a:endParaRPr lang="en-CA" dirty="0"/>
          </a:p>
        </p:txBody>
      </p:sp>
    </p:spTree>
    <p:extLst>
      <p:ext uri="{BB962C8B-B14F-4D97-AF65-F5344CB8AC3E}">
        <p14:creationId xmlns:p14="http://schemas.microsoft.com/office/powerpoint/2010/main" val="2771921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we do</a:t>
            </a:r>
            <a:endParaRPr lang="en-GB" dirty="0"/>
          </a:p>
        </p:txBody>
      </p:sp>
      <p:sp>
        <p:nvSpPr>
          <p:cNvPr id="3" name="Content Placeholder 2"/>
          <p:cNvSpPr>
            <a:spLocks noGrp="1"/>
          </p:cNvSpPr>
          <p:nvPr>
            <p:ph idx="1"/>
          </p:nvPr>
        </p:nvSpPr>
        <p:spPr>
          <a:xfrm>
            <a:off x="724276" y="1385888"/>
            <a:ext cx="8148118" cy="4922837"/>
          </a:xfrm>
          <a:ln>
            <a:noFill/>
          </a:ln>
        </p:spPr>
        <p:txBody>
          <a:bodyPr/>
          <a:lstStyle/>
          <a:p>
            <a:r>
              <a:rPr lang="en-AU" dirty="0"/>
              <a:t>Specialise in the application, support and development of open source computational mechanics</a:t>
            </a:r>
          </a:p>
          <a:p>
            <a:r>
              <a:rPr lang="en-US" dirty="0"/>
              <a:t>Provides customer value by conducting industry-relevant TRL 2-6 R&amp;D</a:t>
            </a:r>
          </a:p>
          <a:p>
            <a:r>
              <a:rPr lang="en-AU" dirty="0"/>
              <a:t>Engage with customers as their technology partner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526" y="3578146"/>
            <a:ext cx="6181880" cy="2170364"/>
          </a:xfrm>
          <a:prstGeom prst="rect">
            <a:avLst/>
          </a:prstGeom>
        </p:spPr>
      </p:pic>
      <p:sp>
        <p:nvSpPr>
          <p:cNvPr id="18" name="Freeform 17"/>
          <p:cNvSpPr/>
          <p:nvPr/>
        </p:nvSpPr>
        <p:spPr>
          <a:xfrm flipH="1">
            <a:off x="4729017" y="2632364"/>
            <a:ext cx="2992581" cy="847259"/>
          </a:xfrm>
          <a:custGeom>
            <a:avLst/>
            <a:gdLst>
              <a:gd name="connsiteX0" fmla="*/ 201318 w 4249062"/>
              <a:gd name="connsiteY0" fmla="*/ 0 h 1780032"/>
              <a:gd name="connsiteX1" fmla="*/ 6246 w 4249062"/>
              <a:gd name="connsiteY1" fmla="*/ 585216 h 1780032"/>
              <a:gd name="connsiteX2" fmla="*/ 408582 w 4249062"/>
              <a:gd name="connsiteY2" fmla="*/ 1133856 h 1780032"/>
              <a:gd name="connsiteX3" fmla="*/ 1883814 w 4249062"/>
              <a:gd name="connsiteY3" fmla="*/ 1158240 h 1780032"/>
              <a:gd name="connsiteX4" fmla="*/ 3895494 w 4249062"/>
              <a:gd name="connsiteY4" fmla="*/ 999744 h 1780032"/>
              <a:gd name="connsiteX5" fmla="*/ 4249062 w 4249062"/>
              <a:gd name="connsiteY5" fmla="*/ 1780032 h 1780032"/>
              <a:gd name="connsiteX0" fmla="*/ 270165 w 4244757"/>
              <a:gd name="connsiteY0" fmla="*/ 0 h 1780032"/>
              <a:gd name="connsiteX1" fmla="*/ 1941 w 4244757"/>
              <a:gd name="connsiteY1" fmla="*/ 585216 h 1780032"/>
              <a:gd name="connsiteX2" fmla="*/ 404277 w 4244757"/>
              <a:gd name="connsiteY2" fmla="*/ 1133856 h 1780032"/>
              <a:gd name="connsiteX3" fmla="*/ 1879509 w 4244757"/>
              <a:gd name="connsiteY3" fmla="*/ 1158240 h 1780032"/>
              <a:gd name="connsiteX4" fmla="*/ 3891189 w 4244757"/>
              <a:gd name="connsiteY4" fmla="*/ 999744 h 1780032"/>
              <a:gd name="connsiteX5" fmla="*/ 4244757 w 4244757"/>
              <a:gd name="connsiteY5" fmla="*/ 1780032 h 1780032"/>
              <a:gd name="connsiteX0" fmla="*/ 273478 w 4248070"/>
              <a:gd name="connsiteY0" fmla="*/ 0 h 1780032"/>
              <a:gd name="connsiteX1" fmla="*/ 5254 w 4248070"/>
              <a:gd name="connsiteY1" fmla="*/ 585216 h 1780032"/>
              <a:gd name="connsiteX2" fmla="*/ 407590 w 4248070"/>
              <a:gd name="connsiteY2" fmla="*/ 1133856 h 1780032"/>
              <a:gd name="connsiteX3" fmla="*/ 1882822 w 4248070"/>
              <a:gd name="connsiteY3" fmla="*/ 1158240 h 1780032"/>
              <a:gd name="connsiteX4" fmla="*/ 3894502 w 4248070"/>
              <a:gd name="connsiteY4" fmla="*/ 999744 h 1780032"/>
              <a:gd name="connsiteX5" fmla="*/ 4248070 w 4248070"/>
              <a:gd name="connsiteY5" fmla="*/ 1780032 h 1780032"/>
              <a:gd name="connsiteX0" fmla="*/ 240114 w 4214706"/>
              <a:gd name="connsiteY0" fmla="*/ 0 h 1780032"/>
              <a:gd name="connsiteX1" fmla="*/ 8466 w 4214706"/>
              <a:gd name="connsiteY1" fmla="*/ 670560 h 1780032"/>
              <a:gd name="connsiteX2" fmla="*/ 374226 w 4214706"/>
              <a:gd name="connsiteY2" fmla="*/ 1133856 h 1780032"/>
              <a:gd name="connsiteX3" fmla="*/ 1849458 w 4214706"/>
              <a:gd name="connsiteY3" fmla="*/ 1158240 h 1780032"/>
              <a:gd name="connsiteX4" fmla="*/ 3861138 w 4214706"/>
              <a:gd name="connsiteY4" fmla="*/ 999744 h 1780032"/>
              <a:gd name="connsiteX5" fmla="*/ 4214706 w 4214706"/>
              <a:gd name="connsiteY5" fmla="*/ 1780032 h 1780032"/>
              <a:gd name="connsiteX0" fmla="*/ 240929 w 4215521"/>
              <a:gd name="connsiteY0" fmla="*/ 0 h 1780032"/>
              <a:gd name="connsiteX1" fmla="*/ 9281 w 4215521"/>
              <a:gd name="connsiteY1" fmla="*/ 670560 h 1780032"/>
              <a:gd name="connsiteX2" fmla="*/ 387233 w 4215521"/>
              <a:gd name="connsiteY2" fmla="*/ 1182624 h 1780032"/>
              <a:gd name="connsiteX3" fmla="*/ 1850273 w 4215521"/>
              <a:gd name="connsiteY3" fmla="*/ 1158240 h 1780032"/>
              <a:gd name="connsiteX4" fmla="*/ 3861953 w 4215521"/>
              <a:gd name="connsiteY4" fmla="*/ 999744 h 1780032"/>
              <a:gd name="connsiteX5" fmla="*/ 4215521 w 4215521"/>
              <a:gd name="connsiteY5" fmla="*/ 1780032 h 1780032"/>
              <a:gd name="connsiteX0" fmla="*/ 240929 w 4215521"/>
              <a:gd name="connsiteY0" fmla="*/ 0 h 1780032"/>
              <a:gd name="connsiteX1" fmla="*/ 9281 w 4215521"/>
              <a:gd name="connsiteY1" fmla="*/ 670560 h 1780032"/>
              <a:gd name="connsiteX2" fmla="*/ 387233 w 4215521"/>
              <a:gd name="connsiteY2" fmla="*/ 1182624 h 1780032"/>
              <a:gd name="connsiteX3" fmla="*/ 1911233 w 4215521"/>
              <a:gd name="connsiteY3" fmla="*/ 1121664 h 1780032"/>
              <a:gd name="connsiteX4" fmla="*/ 3861953 w 4215521"/>
              <a:gd name="connsiteY4" fmla="*/ 999744 h 1780032"/>
              <a:gd name="connsiteX5" fmla="*/ 4215521 w 4215521"/>
              <a:gd name="connsiteY5" fmla="*/ 1780032 h 1780032"/>
              <a:gd name="connsiteX0" fmla="*/ 261411 w 4211619"/>
              <a:gd name="connsiteY0" fmla="*/ 0 h 1719072"/>
              <a:gd name="connsiteX1" fmla="*/ 5379 w 4211619"/>
              <a:gd name="connsiteY1" fmla="*/ 609600 h 1719072"/>
              <a:gd name="connsiteX2" fmla="*/ 383331 w 4211619"/>
              <a:gd name="connsiteY2" fmla="*/ 1121664 h 1719072"/>
              <a:gd name="connsiteX3" fmla="*/ 1907331 w 4211619"/>
              <a:gd name="connsiteY3" fmla="*/ 1060704 h 1719072"/>
              <a:gd name="connsiteX4" fmla="*/ 3858051 w 4211619"/>
              <a:gd name="connsiteY4" fmla="*/ 938784 h 1719072"/>
              <a:gd name="connsiteX5" fmla="*/ 4211619 w 4211619"/>
              <a:gd name="connsiteY5" fmla="*/ 1719072 h 1719072"/>
              <a:gd name="connsiteX0" fmla="*/ 213471 w 4224639"/>
              <a:gd name="connsiteY0" fmla="*/ 0 h 1694688"/>
              <a:gd name="connsiteX1" fmla="*/ 18399 w 4224639"/>
              <a:gd name="connsiteY1" fmla="*/ 585216 h 1694688"/>
              <a:gd name="connsiteX2" fmla="*/ 396351 w 4224639"/>
              <a:gd name="connsiteY2" fmla="*/ 1097280 h 1694688"/>
              <a:gd name="connsiteX3" fmla="*/ 1920351 w 4224639"/>
              <a:gd name="connsiteY3" fmla="*/ 1036320 h 1694688"/>
              <a:gd name="connsiteX4" fmla="*/ 3871071 w 4224639"/>
              <a:gd name="connsiteY4" fmla="*/ 914400 h 1694688"/>
              <a:gd name="connsiteX5" fmla="*/ 4224639 w 4224639"/>
              <a:gd name="connsiteY5" fmla="*/ 1694688 h 1694688"/>
              <a:gd name="connsiteX0" fmla="*/ 209118 w 4220286"/>
              <a:gd name="connsiteY0" fmla="*/ 0 h 1694688"/>
              <a:gd name="connsiteX1" fmla="*/ 14046 w 4220286"/>
              <a:gd name="connsiteY1" fmla="*/ 585216 h 1694688"/>
              <a:gd name="connsiteX2" fmla="*/ 391998 w 4220286"/>
              <a:gd name="connsiteY2" fmla="*/ 1097280 h 1694688"/>
              <a:gd name="connsiteX3" fmla="*/ 1915998 w 4220286"/>
              <a:gd name="connsiteY3" fmla="*/ 1036320 h 1694688"/>
              <a:gd name="connsiteX4" fmla="*/ 3866718 w 4220286"/>
              <a:gd name="connsiteY4" fmla="*/ 914400 h 1694688"/>
              <a:gd name="connsiteX5" fmla="*/ 4220286 w 4220286"/>
              <a:gd name="connsiteY5" fmla="*/ 1694688 h 1694688"/>
              <a:gd name="connsiteX0" fmla="*/ 40843 w 4973533"/>
              <a:gd name="connsiteY0" fmla="*/ 0 h 1568351"/>
              <a:gd name="connsiteX1" fmla="*/ 767293 w 4973533"/>
              <a:gd name="connsiteY1" fmla="*/ 458879 h 1568351"/>
              <a:gd name="connsiteX2" fmla="*/ 1145245 w 4973533"/>
              <a:gd name="connsiteY2" fmla="*/ 970943 h 1568351"/>
              <a:gd name="connsiteX3" fmla="*/ 2669245 w 4973533"/>
              <a:gd name="connsiteY3" fmla="*/ 909983 h 1568351"/>
              <a:gd name="connsiteX4" fmla="*/ 4619965 w 4973533"/>
              <a:gd name="connsiteY4" fmla="*/ 788063 h 1568351"/>
              <a:gd name="connsiteX5" fmla="*/ 4973533 w 4973533"/>
              <a:gd name="connsiteY5" fmla="*/ 1568351 h 1568351"/>
              <a:gd name="connsiteX0" fmla="*/ 0 w 4206240"/>
              <a:gd name="connsiteY0" fmla="*/ 0 h 1109472"/>
              <a:gd name="connsiteX1" fmla="*/ 377952 w 4206240"/>
              <a:gd name="connsiteY1" fmla="*/ 512064 h 1109472"/>
              <a:gd name="connsiteX2" fmla="*/ 1901952 w 4206240"/>
              <a:gd name="connsiteY2" fmla="*/ 451104 h 1109472"/>
              <a:gd name="connsiteX3" fmla="*/ 3852672 w 4206240"/>
              <a:gd name="connsiteY3" fmla="*/ 329184 h 1109472"/>
              <a:gd name="connsiteX4" fmla="*/ 4206240 w 4206240"/>
              <a:gd name="connsiteY4" fmla="*/ 1109472 h 1109472"/>
              <a:gd name="connsiteX0" fmla="*/ 0 w 4929281"/>
              <a:gd name="connsiteY0" fmla="*/ 0 h 1505327"/>
              <a:gd name="connsiteX1" fmla="*/ 1100993 w 4929281"/>
              <a:gd name="connsiteY1" fmla="*/ 907919 h 1505327"/>
              <a:gd name="connsiteX2" fmla="*/ 2624993 w 4929281"/>
              <a:gd name="connsiteY2" fmla="*/ 846959 h 1505327"/>
              <a:gd name="connsiteX3" fmla="*/ 4575713 w 4929281"/>
              <a:gd name="connsiteY3" fmla="*/ 725039 h 1505327"/>
              <a:gd name="connsiteX4" fmla="*/ 4929281 w 4929281"/>
              <a:gd name="connsiteY4" fmla="*/ 1505327 h 1505327"/>
              <a:gd name="connsiteX0" fmla="*/ 0 w 4929281"/>
              <a:gd name="connsiteY0" fmla="*/ 0 h 1505327"/>
              <a:gd name="connsiteX1" fmla="*/ 1100993 w 4929281"/>
              <a:gd name="connsiteY1" fmla="*/ 907919 h 1505327"/>
              <a:gd name="connsiteX2" fmla="*/ 2624993 w 4929281"/>
              <a:gd name="connsiteY2" fmla="*/ 846959 h 1505327"/>
              <a:gd name="connsiteX3" fmla="*/ 4575713 w 4929281"/>
              <a:gd name="connsiteY3" fmla="*/ 725039 h 1505327"/>
              <a:gd name="connsiteX4" fmla="*/ 4929281 w 4929281"/>
              <a:gd name="connsiteY4" fmla="*/ 1505327 h 1505327"/>
              <a:gd name="connsiteX0" fmla="*/ 0 w 4929281"/>
              <a:gd name="connsiteY0" fmla="*/ 0 h 1505327"/>
              <a:gd name="connsiteX1" fmla="*/ 803271 w 4929281"/>
              <a:gd name="connsiteY1" fmla="*/ 941609 h 1505327"/>
              <a:gd name="connsiteX2" fmla="*/ 2624993 w 4929281"/>
              <a:gd name="connsiteY2" fmla="*/ 846959 h 1505327"/>
              <a:gd name="connsiteX3" fmla="*/ 4575713 w 4929281"/>
              <a:gd name="connsiteY3" fmla="*/ 725039 h 1505327"/>
              <a:gd name="connsiteX4" fmla="*/ 4929281 w 4929281"/>
              <a:gd name="connsiteY4" fmla="*/ 1505327 h 1505327"/>
              <a:gd name="connsiteX0" fmla="*/ 0 w 4929281"/>
              <a:gd name="connsiteY0" fmla="*/ 0 h 1505327"/>
              <a:gd name="connsiteX1" fmla="*/ 803271 w 4929281"/>
              <a:gd name="connsiteY1" fmla="*/ 941609 h 1505327"/>
              <a:gd name="connsiteX2" fmla="*/ 2568285 w 4929281"/>
              <a:gd name="connsiteY2" fmla="*/ 863804 h 1505327"/>
              <a:gd name="connsiteX3" fmla="*/ 4575713 w 4929281"/>
              <a:gd name="connsiteY3" fmla="*/ 725039 h 1505327"/>
              <a:gd name="connsiteX4" fmla="*/ 4929281 w 4929281"/>
              <a:gd name="connsiteY4" fmla="*/ 1505327 h 1505327"/>
              <a:gd name="connsiteX0" fmla="*/ 0 w 4929281"/>
              <a:gd name="connsiteY0" fmla="*/ 0 h 1505327"/>
              <a:gd name="connsiteX1" fmla="*/ 803271 w 4929281"/>
              <a:gd name="connsiteY1" fmla="*/ 941609 h 1505327"/>
              <a:gd name="connsiteX2" fmla="*/ 2568285 w 4929281"/>
              <a:gd name="connsiteY2" fmla="*/ 863804 h 1505327"/>
              <a:gd name="connsiteX3" fmla="*/ 4575713 w 4929281"/>
              <a:gd name="connsiteY3" fmla="*/ 725039 h 1505327"/>
              <a:gd name="connsiteX4" fmla="*/ 4929281 w 4929281"/>
              <a:gd name="connsiteY4" fmla="*/ 1505327 h 1505327"/>
              <a:gd name="connsiteX0" fmla="*/ 0 w 4844218"/>
              <a:gd name="connsiteY0" fmla="*/ 0 h 1404257"/>
              <a:gd name="connsiteX1" fmla="*/ 718208 w 4844218"/>
              <a:gd name="connsiteY1" fmla="*/ 840539 h 1404257"/>
              <a:gd name="connsiteX2" fmla="*/ 2483222 w 4844218"/>
              <a:gd name="connsiteY2" fmla="*/ 762734 h 1404257"/>
              <a:gd name="connsiteX3" fmla="*/ 4490650 w 4844218"/>
              <a:gd name="connsiteY3" fmla="*/ 623969 h 1404257"/>
              <a:gd name="connsiteX4" fmla="*/ 4844218 w 4844218"/>
              <a:gd name="connsiteY4" fmla="*/ 1404257 h 140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218" h="1404257">
                <a:moveTo>
                  <a:pt x="0" y="0"/>
                </a:moveTo>
                <a:cubicBezTo>
                  <a:pt x="169889" y="549257"/>
                  <a:pt x="304338" y="713417"/>
                  <a:pt x="718208" y="840539"/>
                </a:cubicBezTo>
                <a:cubicBezTo>
                  <a:pt x="1132078" y="967661"/>
                  <a:pt x="1854482" y="824096"/>
                  <a:pt x="2483222" y="762734"/>
                </a:cubicBezTo>
                <a:cubicBezTo>
                  <a:pt x="3111962" y="701372"/>
                  <a:pt x="4097151" y="517049"/>
                  <a:pt x="4490650" y="623969"/>
                </a:cubicBezTo>
                <a:cubicBezTo>
                  <a:pt x="4884149" y="730889"/>
                  <a:pt x="4789354" y="1257953"/>
                  <a:pt x="4844218" y="1404257"/>
                </a:cubicBezTo>
              </a:path>
            </a:pathLst>
          </a:custGeom>
          <a:noFill/>
          <a:ln w="19050">
            <a:solidFill>
              <a:schemeClr val="bg2"/>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3327466" y="5840870"/>
            <a:ext cx="3048000" cy="369332"/>
          </a:xfrm>
          <a:prstGeom prst="rect">
            <a:avLst/>
          </a:prstGeom>
          <a:noFill/>
          <a:ln w="19050">
            <a:solidFill>
              <a:schemeClr val="bg2"/>
            </a:solidFill>
          </a:ln>
        </p:spPr>
        <p:txBody>
          <a:bodyPr wrap="square" rtlCol="0">
            <a:spAutoFit/>
          </a:bodyPr>
          <a:lstStyle/>
          <a:p>
            <a:r>
              <a:rPr lang="en-AU" i="1" dirty="0">
                <a:solidFill>
                  <a:schemeClr val="bg2"/>
                </a:solidFill>
              </a:rPr>
              <a:t>Industry Relevant Research</a:t>
            </a:r>
            <a:endParaRPr lang="en-CA" i="1" dirty="0">
              <a:solidFill>
                <a:schemeClr val="bg2"/>
              </a:solidFill>
            </a:endParaRPr>
          </a:p>
        </p:txBody>
      </p:sp>
    </p:spTree>
    <p:extLst>
      <p:ext uri="{BB962C8B-B14F-4D97-AF65-F5344CB8AC3E}">
        <p14:creationId xmlns:p14="http://schemas.microsoft.com/office/powerpoint/2010/main" val="1577221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Technology Summary</a:t>
            </a:r>
            <a:endParaRPr lang="en-CA" dirty="0"/>
          </a:p>
        </p:txBody>
      </p:sp>
      <p:sp>
        <p:nvSpPr>
          <p:cNvPr id="3" name="Content Placeholder 2"/>
          <p:cNvSpPr>
            <a:spLocks noGrp="1"/>
          </p:cNvSpPr>
          <p:nvPr>
            <p:ph idx="1"/>
          </p:nvPr>
        </p:nvSpPr>
        <p:spPr>
          <a:xfrm>
            <a:off x="737393" y="1191925"/>
            <a:ext cx="8132763" cy="4922837"/>
          </a:xfrm>
        </p:spPr>
        <p:txBody>
          <a:bodyPr/>
          <a:lstStyle/>
          <a:p>
            <a:r>
              <a:rPr lang="en-AU" dirty="0"/>
              <a:t>Solvers</a:t>
            </a:r>
          </a:p>
          <a:p>
            <a:pPr lvl="1"/>
            <a:r>
              <a:rPr lang="en-AU" dirty="0"/>
              <a:t>Highly efficient incompressible/compressible fractional-step solvers </a:t>
            </a:r>
            <a:r>
              <a:rPr lang="en-AU" i="1" dirty="0"/>
              <a:t>(AIAA </a:t>
            </a:r>
            <a:r>
              <a:rPr lang="en-AU" i="1" dirty="0" err="1"/>
              <a:t>Scitech</a:t>
            </a:r>
            <a:r>
              <a:rPr lang="en-AU" i="1" dirty="0"/>
              <a:t> 2015)</a:t>
            </a:r>
          </a:p>
          <a:p>
            <a:r>
              <a:rPr lang="en-AU" dirty="0"/>
              <a:t>Combustion</a:t>
            </a:r>
          </a:p>
          <a:p>
            <a:pPr lvl="1"/>
            <a:r>
              <a:rPr lang="en-AU" dirty="0"/>
              <a:t>Arrhenius finite-rate chemistry models</a:t>
            </a:r>
            <a:r>
              <a:rPr lang="en-AU" i="1" dirty="0"/>
              <a:t> (GTP 2015)</a:t>
            </a:r>
          </a:p>
          <a:p>
            <a:pPr lvl="1"/>
            <a:r>
              <a:rPr lang="en-AU" dirty="0"/>
              <a:t>Thermo-acoustic instability solvers </a:t>
            </a:r>
            <a:r>
              <a:rPr lang="en-AU" i="1" dirty="0"/>
              <a:t>(JPP 2015)</a:t>
            </a:r>
          </a:p>
          <a:p>
            <a:r>
              <a:rPr lang="en-AU" dirty="0"/>
              <a:t>Sensitivity, Optimization and Uncertainty (SOU)</a:t>
            </a:r>
          </a:p>
          <a:p>
            <a:pPr lvl="1"/>
            <a:r>
              <a:rPr lang="en-AU" dirty="0" err="1"/>
              <a:t>Adjoint</a:t>
            </a:r>
            <a:r>
              <a:rPr lang="en-AU" dirty="0"/>
              <a:t> </a:t>
            </a:r>
            <a:r>
              <a:rPr lang="en-AU" i="1" dirty="0"/>
              <a:t>(SAE 2014)</a:t>
            </a:r>
          </a:p>
          <a:p>
            <a:pPr lvl="1"/>
            <a:r>
              <a:rPr lang="en-AU" dirty="0"/>
              <a:t>Tangent</a:t>
            </a:r>
          </a:p>
          <a:p>
            <a:pPr lvl="1"/>
            <a:r>
              <a:rPr lang="en-AU" dirty="0"/>
              <a:t>Uncertainty and error propagation </a:t>
            </a:r>
          </a:p>
          <a:p>
            <a:r>
              <a:rPr lang="en-AU" dirty="0"/>
              <a:t>Turbulence modelling</a:t>
            </a:r>
          </a:p>
          <a:p>
            <a:pPr lvl="1"/>
            <a:r>
              <a:rPr lang="en-AU" dirty="0"/>
              <a:t>VLES</a:t>
            </a:r>
            <a:r>
              <a:rPr lang="en-AU" i="1" dirty="0"/>
              <a:t> (APISAT 2015)</a:t>
            </a:r>
          </a:p>
          <a:p>
            <a:r>
              <a:rPr lang="en-CA" dirty="0"/>
              <a:t>Acoustics solvers</a:t>
            </a:r>
            <a:r>
              <a:rPr lang="en-CA" i="1" dirty="0"/>
              <a:t> </a:t>
            </a:r>
            <a:r>
              <a:rPr lang="en-AU" i="1" dirty="0">
                <a:solidFill>
                  <a:schemeClr val="tx1"/>
                </a:solidFill>
              </a:rPr>
              <a:t>(JPP 2015)</a:t>
            </a:r>
            <a:endParaRPr lang="en-CA" i="1" dirty="0">
              <a:solidFill>
                <a:schemeClr val="tx1"/>
              </a:solidFill>
            </a:endParaRPr>
          </a:p>
          <a:p>
            <a:pPr lvl="1"/>
            <a:r>
              <a:rPr lang="en-CA" dirty="0"/>
              <a:t>Linearized Euler</a:t>
            </a:r>
          </a:p>
          <a:p>
            <a:pPr lvl="1"/>
            <a:r>
              <a:rPr lang="en-CA" dirty="0"/>
              <a:t>Linearized Perturbed Compressible Equations (LPCE) </a:t>
            </a:r>
          </a:p>
          <a:p>
            <a:r>
              <a:rPr lang="en-CA" i="1" dirty="0">
                <a:solidFill>
                  <a:srgbClr val="FF0000"/>
                </a:solidFill>
              </a:rPr>
              <a:t>Overset</a:t>
            </a:r>
          </a:p>
        </p:txBody>
      </p:sp>
    </p:spTree>
    <p:extLst>
      <p:ext uri="{BB962C8B-B14F-4D97-AF65-F5344CB8AC3E}">
        <p14:creationId xmlns:p14="http://schemas.microsoft.com/office/powerpoint/2010/main" val="1107830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Current Research Projects</a:t>
            </a:r>
          </a:p>
        </p:txBody>
      </p:sp>
      <p:sp>
        <p:nvSpPr>
          <p:cNvPr id="3" name="Content Placeholder 2"/>
          <p:cNvSpPr>
            <a:spLocks noGrp="1"/>
          </p:cNvSpPr>
          <p:nvPr>
            <p:ph idx="1"/>
          </p:nvPr>
        </p:nvSpPr>
        <p:spPr/>
        <p:txBody>
          <a:bodyPr/>
          <a:lstStyle/>
          <a:p>
            <a:r>
              <a:rPr lang="en-CA" dirty="0"/>
              <a:t>Multi-scale multiphase solver</a:t>
            </a:r>
          </a:p>
          <a:p>
            <a:r>
              <a:rPr lang="en-CA" dirty="0"/>
              <a:t>Employ </a:t>
            </a:r>
            <a:r>
              <a:rPr lang="en-CA" dirty="0" err="1"/>
              <a:t>adjoint</a:t>
            </a:r>
            <a:r>
              <a:rPr lang="en-CA" dirty="0"/>
              <a:t>, tangent, polynomial chaos to:</a:t>
            </a:r>
          </a:p>
          <a:p>
            <a:pPr lvl="1"/>
            <a:r>
              <a:rPr lang="en-CA" dirty="0"/>
              <a:t>Optimize for acoustic phenomena</a:t>
            </a:r>
          </a:p>
          <a:p>
            <a:pPr lvl="1"/>
            <a:r>
              <a:rPr lang="en-CA" dirty="0"/>
              <a:t>Investigate uncertainty and error propagation of turbulence parameters and quantities (e.g. empirical coefficients)</a:t>
            </a:r>
          </a:p>
          <a:p>
            <a:r>
              <a:rPr lang="en-CA" dirty="0"/>
              <a:t>Automated vertically integrated CFD workflows:</a:t>
            </a:r>
          </a:p>
          <a:p>
            <a:pPr lvl="1"/>
            <a:r>
              <a:rPr lang="en-CA" sz="1600" dirty="0"/>
              <a:t>Meshing → Solving → Post-pro → SOU → Meshing …</a:t>
            </a:r>
          </a:p>
          <a:p>
            <a:r>
              <a:rPr lang="en-CA" dirty="0"/>
              <a:t>Development of generic overset framework (solver agnostic) to enable:</a:t>
            </a:r>
          </a:p>
          <a:p>
            <a:pPr lvl="1"/>
            <a:r>
              <a:rPr lang="en-CA" dirty="0"/>
              <a:t>Higher quality meshes</a:t>
            </a:r>
          </a:p>
          <a:p>
            <a:pPr lvl="1"/>
            <a:r>
              <a:rPr lang="en-CA" dirty="0"/>
              <a:t>Multiple, nested dynamic body motions</a:t>
            </a:r>
          </a:p>
          <a:p>
            <a:endParaRPr lang="en-CA" dirty="0"/>
          </a:p>
        </p:txBody>
      </p:sp>
    </p:spTree>
    <p:extLst>
      <p:ext uri="{BB962C8B-B14F-4D97-AF65-F5344CB8AC3E}">
        <p14:creationId xmlns:p14="http://schemas.microsoft.com/office/powerpoint/2010/main" val="3049185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m_piso_wall_time.png"/>
          <p:cNvPicPr>
            <a:picLocks noChangeAspect="1"/>
          </p:cNvPicPr>
          <p:nvPr/>
        </p:nvPicPr>
        <p:blipFill>
          <a:blip r:embed="rId2"/>
          <a:stretch>
            <a:fillRect/>
          </a:stretch>
        </p:blipFill>
        <p:spPr>
          <a:xfrm>
            <a:off x="1754909" y="2242231"/>
            <a:ext cx="5783914" cy="3918423"/>
          </a:xfrm>
          <a:prstGeom prst="rect">
            <a:avLst/>
          </a:prstGeom>
        </p:spPr>
      </p:pic>
      <p:sp>
        <p:nvSpPr>
          <p:cNvPr id="2" name="Title 1"/>
          <p:cNvSpPr>
            <a:spLocks noGrp="1"/>
          </p:cNvSpPr>
          <p:nvPr>
            <p:ph type="title"/>
          </p:nvPr>
        </p:nvSpPr>
        <p:spPr/>
        <p:txBody>
          <a:bodyPr/>
          <a:lstStyle/>
          <a:p>
            <a:r>
              <a:rPr lang="en-GB" dirty="0"/>
              <a:t>Semi Linear Implicit Method - SLIM</a:t>
            </a:r>
          </a:p>
        </p:txBody>
      </p:sp>
      <p:sp>
        <p:nvSpPr>
          <p:cNvPr id="3" name="Content Placeholder 2"/>
          <p:cNvSpPr>
            <a:spLocks noGrp="1"/>
          </p:cNvSpPr>
          <p:nvPr>
            <p:ph idx="1"/>
          </p:nvPr>
        </p:nvSpPr>
        <p:spPr/>
        <p:txBody>
          <a:bodyPr/>
          <a:lstStyle/>
          <a:p>
            <a:r>
              <a:rPr lang="en-AU" dirty="0"/>
              <a:t>Fast, low dissipation fractional step solver based on projection method</a:t>
            </a:r>
          </a:p>
          <a:p>
            <a:r>
              <a:rPr lang="en-AU" dirty="0"/>
              <a:t>Significantly better scalability than traditional implicit transient solvers</a:t>
            </a:r>
            <a:endParaRPr lang="en-GB" dirty="0"/>
          </a:p>
        </p:txBody>
      </p:sp>
      <p:sp>
        <p:nvSpPr>
          <p:cNvPr id="7" name="Right Bracket 6"/>
          <p:cNvSpPr/>
          <p:nvPr/>
        </p:nvSpPr>
        <p:spPr>
          <a:xfrm>
            <a:off x="6801658" y="4424218"/>
            <a:ext cx="173736" cy="1007919"/>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chemeClr val="tx1"/>
                </a:solidFill>
              </a:ln>
            </a:endParaRPr>
          </a:p>
        </p:txBody>
      </p:sp>
      <p:sp>
        <p:nvSpPr>
          <p:cNvPr id="8" name="TextBox 7"/>
          <p:cNvSpPr txBox="1"/>
          <p:nvPr/>
        </p:nvSpPr>
        <p:spPr>
          <a:xfrm>
            <a:off x="7030794" y="4668795"/>
            <a:ext cx="452628" cy="307777"/>
          </a:xfrm>
          <a:prstGeom prst="rect">
            <a:avLst/>
          </a:prstGeom>
          <a:solidFill>
            <a:schemeClr val="tx2"/>
          </a:solidFill>
          <a:ln>
            <a:solidFill>
              <a:schemeClr val="tx1"/>
            </a:solidFill>
          </a:ln>
        </p:spPr>
        <p:txBody>
          <a:bodyPr wrap="square" rtlCol="0">
            <a:spAutoFit/>
          </a:bodyPr>
          <a:lstStyle/>
          <a:p>
            <a:pPr algn="ctr"/>
            <a:r>
              <a:rPr lang="en-US" sz="1400" dirty="0"/>
              <a:t>4X</a:t>
            </a:r>
          </a:p>
        </p:txBody>
      </p:sp>
      <p:sp>
        <p:nvSpPr>
          <p:cNvPr id="4" name="TextBox 3"/>
          <p:cNvSpPr txBox="1"/>
          <p:nvPr/>
        </p:nvSpPr>
        <p:spPr>
          <a:xfrm>
            <a:off x="2250738" y="6096190"/>
            <a:ext cx="5072731" cy="276999"/>
          </a:xfrm>
          <a:prstGeom prst="rect">
            <a:avLst/>
          </a:prstGeom>
          <a:noFill/>
        </p:spPr>
        <p:txBody>
          <a:bodyPr wrap="square" rtlCol="0">
            <a:spAutoFit/>
          </a:bodyPr>
          <a:lstStyle/>
          <a:p>
            <a:r>
              <a:rPr lang="en-CA" sz="1200" i="1" dirty="0"/>
              <a:t>Industrial parallel performance study of 50 million cell ABL simulation</a:t>
            </a:r>
          </a:p>
        </p:txBody>
      </p:sp>
      <p:sp>
        <p:nvSpPr>
          <p:cNvPr id="6" name="Rectangle 5"/>
          <p:cNvSpPr/>
          <p:nvPr/>
        </p:nvSpPr>
        <p:spPr>
          <a:xfrm>
            <a:off x="2576945" y="5126182"/>
            <a:ext cx="1348510" cy="305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4872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Adjoint</a:t>
            </a:r>
            <a:endParaRPr lang="en-GB" dirty="0"/>
          </a:p>
        </p:txBody>
      </p:sp>
      <p:sp>
        <p:nvSpPr>
          <p:cNvPr id="4" name="Content Placeholder 3"/>
          <p:cNvSpPr>
            <a:spLocks noGrp="1"/>
          </p:cNvSpPr>
          <p:nvPr>
            <p:ph idx="1"/>
          </p:nvPr>
        </p:nvSpPr>
        <p:spPr/>
        <p:txBody>
          <a:bodyPr/>
          <a:lstStyle/>
          <a:p>
            <a:r>
              <a:rPr lang="en-AU" dirty="0"/>
              <a:t>Time-symmetry preserving semi-discrete surface </a:t>
            </a:r>
            <a:r>
              <a:rPr lang="en-AU" dirty="0" err="1"/>
              <a:t>adjoint</a:t>
            </a:r>
            <a:r>
              <a:rPr lang="en-AU" dirty="0"/>
              <a:t>:</a:t>
            </a:r>
          </a:p>
          <a:p>
            <a:pPr lvl="1"/>
            <a:r>
              <a:rPr lang="en-AU" dirty="0"/>
              <a:t>Provides both direction and magnitude</a:t>
            </a:r>
          </a:p>
          <a:p>
            <a:r>
              <a:rPr lang="en-AU" dirty="0"/>
              <a:t>Tested on meshes up to 60M cells without limitation</a:t>
            </a:r>
          </a:p>
          <a:p>
            <a:r>
              <a:rPr lang="en-AU" dirty="0"/>
              <a:t>Used to redesign front air dam on V8 supercar</a:t>
            </a:r>
            <a:endParaRPr lang="en-US" dirty="0"/>
          </a:p>
          <a:p>
            <a:endParaRPr lang="en-GB" dirty="0"/>
          </a:p>
        </p:txBody>
      </p:sp>
      <p:pic>
        <p:nvPicPr>
          <p:cNvPr id="6" name="Picture 5" descr="car_shape_iso1_vector.png"/>
          <p:cNvPicPr>
            <a:picLocks noChangeAspect="1"/>
          </p:cNvPicPr>
          <p:nvPr/>
        </p:nvPicPr>
        <p:blipFill>
          <a:blip r:embed="rId2"/>
          <a:srcRect l="5153" r="25765"/>
          <a:stretch>
            <a:fillRect/>
          </a:stretch>
        </p:blipFill>
        <p:spPr>
          <a:xfrm>
            <a:off x="4572000" y="2927601"/>
            <a:ext cx="4572000" cy="3122601"/>
          </a:xfrm>
          <a:prstGeom prst="rect">
            <a:avLst/>
          </a:prstGeom>
        </p:spPr>
      </p:pic>
      <p:pic>
        <p:nvPicPr>
          <p:cNvPr id="7" name="Picture 6" descr="car_shape_iso1.png"/>
          <p:cNvPicPr>
            <a:picLocks noChangeAspect="1"/>
          </p:cNvPicPr>
          <p:nvPr/>
        </p:nvPicPr>
        <p:blipFill>
          <a:blip r:embed="rId3"/>
          <a:srcRect l="5153" r="25765"/>
          <a:stretch>
            <a:fillRect/>
          </a:stretch>
        </p:blipFill>
        <p:spPr>
          <a:xfrm>
            <a:off x="0" y="2916171"/>
            <a:ext cx="4572000" cy="3122602"/>
          </a:xfrm>
          <a:prstGeom prst="rect">
            <a:avLst/>
          </a:prstGeom>
        </p:spPr>
      </p:pic>
    </p:spTree>
    <p:extLst>
      <p:ext uri="{BB962C8B-B14F-4D97-AF65-F5344CB8AC3E}">
        <p14:creationId xmlns:p14="http://schemas.microsoft.com/office/powerpoint/2010/main" val="987967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a:t>Based off of </a:t>
            </a:r>
            <a:r>
              <a:rPr lang="en-CA" dirty="0" err="1"/>
              <a:t>Speziale</a:t>
            </a:r>
            <a:r>
              <a:rPr lang="en-CA" dirty="0"/>
              <a:t>, C. G. (1998) “Turbulence modeling for time-dependent RANS and VLES: A review”, </a:t>
            </a:r>
            <a:r>
              <a:rPr lang="en-CA" i="1" dirty="0"/>
              <a:t>AIAA J.</a:t>
            </a:r>
            <a:r>
              <a:rPr lang="en-CA" dirty="0"/>
              <a:t>, </a:t>
            </a:r>
            <a:r>
              <a:rPr lang="en-CA" b="1" dirty="0"/>
              <a:t>36</a:t>
            </a:r>
            <a:r>
              <a:rPr lang="en-CA" dirty="0"/>
              <a:t>, pp. 173–184. </a:t>
            </a:r>
          </a:p>
          <a:p>
            <a:r>
              <a:rPr lang="en-CA" dirty="0"/>
              <a:t>Use resolution function, </a:t>
            </a:r>
            <a:r>
              <a:rPr lang="en-CA" i="1" dirty="0"/>
              <a:t>F</a:t>
            </a:r>
            <a:r>
              <a:rPr lang="en-CA" i="1" baseline="-25000" dirty="0"/>
              <a:t>r</a:t>
            </a:r>
            <a:r>
              <a:rPr lang="en-CA" dirty="0"/>
              <a:t>, off body to blend RANS and LES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868" y="3325210"/>
            <a:ext cx="5012728" cy="2900100"/>
          </a:xfrm>
          <a:prstGeom prst="rect">
            <a:avLst/>
          </a:prstGeom>
        </p:spPr>
      </p:pic>
      <p:sp>
        <p:nvSpPr>
          <p:cNvPr id="2" name="Title 1"/>
          <p:cNvSpPr>
            <a:spLocks noGrp="1"/>
          </p:cNvSpPr>
          <p:nvPr>
            <p:ph type="title"/>
          </p:nvPr>
        </p:nvSpPr>
        <p:spPr/>
        <p:txBody>
          <a:bodyPr/>
          <a:lstStyle/>
          <a:p>
            <a:r>
              <a:rPr lang="en-CA" dirty="0"/>
              <a:t>VLES: Hybrid RANS/DES Turbulence Model</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042" y="2657421"/>
            <a:ext cx="3775826" cy="2469380"/>
          </a:xfrm>
          <a:prstGeom prst="rect">
            <a:avLst/>
          </a:prstGeom>
        </p:spPr>
      </p:pic>
      <p:sp>
        <p:nvSpPr>
          <p:cNvPr id="6" name="TextBox 5"/>
          <p:cNvSpPr txBox="1"/>
          <p:nvPr/>
        </p:nvSpPr>
        <p:spPr>
          <a:xfrm>
            <a:off x="251042" y="5145562"/>
            <a:ext cx="2973822" cy="276999"/>
          </a:xfrm>
          <a:prstGeom prst="rect">
            <a:avLst/>
          </a:prstGeom>
          <a:noFill/>
        </p:spPr>
        <p:txBody>
          <a:bodyPr wrap="square" rtlCol="0">
            <a:spAutoFit/>
          </a:bodyPr>
          <a:lstStyle/>
          <a:p>
            <a:r>
              <a:rPr lang="en-CA" sz="1200" i="1" dirty="0">
                <a:solidFill>
                  <a:schemeClr val="tx1">
                    <a:lumMod val="65000"/>
                    <a:lumOff val="35000"/>
                  </a:schemeClr>
                </a:solidFill>
              </a:rPr>
              <a:t>Rear wheel pressure coefficient</a:t>
            </a:r>
          </a:p>
        </p:txBody>
      </p:sp>
      <p:sp>
        <p:nvSpPr>
          <p:cNvPr id="7" name="TextBox 6"/>
          <p:cNvSpPr txBox="1"/>
          <p:nvPr/>
        </p:nvSpPr>
        <p:spPr>
          <a:xfrm>
            <a:off x="4026868" y="6203196"/>
            <a:ext cx="2973822" cy="461665"/>
          </a:xfrm>
          <a:prstGeom prst="rect">
            <a:avLst/>
          </a:prstGeom>
          <a:noFill/>
        </p:spPr>
        <p:txBody>
          <a:bodyPr wrap="square" rtlCol="0">
            <a:spAutoFit/>
          </a:bodyPr>
          <a:lstStyle/>
          <a:p>
            <a:r>
              <a:rPr lang="en-CA" sz="1200" i="1" dirty="0">
                <a:solidFill>
                  <a:schemeClr val="tx1">
                    <a:lumMod val="65000"/>
                    <a:lumOff val="35000"/>
                  </a:schemeClr>
                </a:solidFill>
              </a:rPr>
              <a:t>Rudimentary Landing Gear , AIAA Aeroacoustics Workshop</a:t>
            </a:r>
          </a:p>
        </p:txBody>
      </p:sp>
    </p:spTree>
    <p:extLst>
      <p:ext uri="{BB962C8B-B14F-4D97-AF65-F5344CB8AC3E}">
        <p14:creationId xmlns:p14="http://schemas.microsoft.com/office/powerpoint/2010/main" val="4198789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Library</a:t>
            </a:r>
          </a:p>
        </p:txBody>
      </p:sp>
      <p:sp>
        <p:nvSpPr>
          <p:cNvPr id="3" name="Content Placeholder 2"/>
          <p:cNvSpPr>
            <a:spLocks noGrp="1"/>
          </p:cNvSpPr>
          <p:nvPr>
            <p:ph idx="1"/>
          </p:nvPr>
        </p:nvSpPr>
        <p:spPr/>
        <p:txBody>
          <a:bodyPr/>
          <a:lstStyle/>
          <a:p>
            <a:r>
              <a:rPr lang="en-CA" dirty="0"/>
              <a:t>Caelus (</a:t>
            </a:r>
            <a:r>
              <a:rPr lang="en-CA" dirty="0" err="1"/>
              <a:t>OpenFOAM</a:t>
            </a:r>
            <a:r>
              <a:rPr lang="en-CA" dirty="0"/>
              <a:t> derivative) is collection of libraries</a:t>
            </a:r>
          </a:p>
          <a:p>
            <a:r>
              <a:rPr lang="en-CA" dirty="0"/>
              <a:t>Goals:</a:t>
            </a:r>
          </a:p>
          <a:p>
            <a:pPr lvl="1"/>
            <a:r>
              <a:rPr lang="en-CA" dirty="0"/>
              <a:t>Hide overset-specific details</a:t>
            </a:r>
          </a:p>
          <a:p>
            <a:pPr lvl="1"/>
            <a:r>
              <a:rPr lang="en-CA" dirty="0"/>
              <a:t>Minimal changes to existing library and top-level applications</a:t>
            </a:r>
          </a:p>
          <a:p>
            <a:pPr lvl="1"/>
            <a:r>
              <a:rPr lang="en-CA" dirty="0"/>
              <a:t>Use existing linear solvers</a:t>
            </a:r>
          </a:p>
          <a:p>
            <a:pPr lvl="1"/>
            <a:r>
              <a:rPr lang="en-CA" dirty="0"/>
              <a:t>Minimal changes to existing workflow</a:t>
            </a:r>
          </a:p>
          <a:p>
            <a:pPr lvl="1"/>
            <a:r>
              <a:rPr lang="en-CA" dirty="0"/>
              <a:t>Use </a:t>
            </a:r>
            <a:r>
              <a:rPr lang="en-CA" dirty="0" err="1"/>
              <a:t>Suggar</a:t>
            </a:r>
            <a:r>
              <a:rPr lang="en-CA" dirty="0"/>
              <a:t>++ for OGA</a:t>
            </a:r>
          </a:p>
          <a:p>
            <a:r>
              <a:rPr lang="en-CA" dirty="0"/>
              <a:t>Features</a:t>
            </a:r>
          </a:p>
          <a:p>
            <a:pPr lvl="1"/>
            <a:r>
              <a:rPr lang="en-CA" dirty="0"/>
              <a:t>Static, prescribed and dynamic motions</a:t>
            </a:r>
          </a:p>
          <a:p>
            <a:pPr lvl="1"/>
            <a:r>
              <a:rPr lang="en-CA" dirty="0"/>
              <a:t>6-DoF ODE solver w/ constraints, restraints and loads</a:t>
            </a:r>
          </a:p>
          <a:p>
            <a:pPr lvl="1"/>
            <a:r>
              <a:rPr lang="en-CA" dirty="0"/>
              <a:t>No restriction on parallel decomposition</a:t>
            </a:r>
          </a:p>
          <a:p>
            <a:pPr lvl="1"/>
            <a:r>
              <a:rPr lang="en-CA" dirty="0"/>
              <a:t>static/dynamic, single-phase/VOF solvers</a:t>
            </a:r>
          </a:p>
        </p:txBody>
      </p:sp>
    </p:spTree>
    <p:extLst>
      <p:ext uri="{BB962C8B-B14F-4D97-AF65-F5344CB8AC3E}">
        <p14:creationId xmlns:p14="http://schemas.microsoft.com/office/powerpoint/2010/main" val="2629158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Who we are</a:t>
            </a:r>
          </a:p>
        </p:txBody>
      </p:sp>
      <p:sp>
        <p:nvSpPr>
          <p:cNvPr id="5" name="Content Placeholder 4"/>
          <p:cNvSpPr>
            <a:spLocks noGrp="1"/>
          </p:cNvSpPr>
          <p:nvPr>
            <p:ph sz="half" idx="1"/>
          </p:nvPr>
        </p:nvSpPr>
        <p:spPr>
          <a:xfrm>
            <a:off x="337561" y="3021638"/>
            <a:ext cx="2700000" cy="2226252"/>
          </a:xfrm>
        </p:spPr>
        <p:txBody>
          <a:bodyPr/>
          <a:lstStyle/>
          <a:p>
            <a:pPr marL="0" lvl="0" indent="0">
              <a:spcBef>
                <a:spcPts val="0"/>
              </a:spcBef>
              <a:spcAft>
                <a:spcPts val="600"/>
              </a:spcAft>
              <a:buNone/>
            </a:pPr>
            <a:r>
              <a:rPr lang="en-US" sz="1200" b="1" dirty="0">
                <a:solidFill>
                  <a:schemeClr val="tx1"/>
                </a:solidFill>
              </a:rPr>
              <a:t>Darrin Stephens</a:t>
            </a:r>
            <a:endParaRPr lang="en-US" sz="1200" dirty="0">
              <a:solidFill>
                <a:schemeClr val="tx1"/>
              </a:solidFill>
            </a:endParaRPr>
          </a:p>
          <a:p>
            <a:pPr marL="0" indent="0">
              <a:buNone/>
            </a:pPr>
            <a:r>
              <a:rPr lang="en-CA" sz="1000" dirty="0"/>
              <a:t>has an extensive background in modeling a range of complex reacting multiphase flows and led the development of CFD models for a number of industrial unit processes allowing re-design and optimization, improving throughput and efficiencies. He is the managing director and principle research engineer at Applied CCM Pty Ltd., a company providing development, technical support and training for the open source CFD software </a:t>
            </a:r>
            <a:r>
              <a:rPr lang="en-CA" sz="1000" dirty="0" err="1"/>
              <a:t>OpenFOAM</a:t>
            </a:r>
            <a:r>
              <a:rPr lang="en-CA" sz="1000" dirty="0"/>
              <a:t>. His professional interests include multi-phase algorithms, optimization algorithms, population balance modeling, coupled solvers and the development of next-generation hybrid and multi-physics models. He earned his Ph.D. degrees in mechanical engineering from James Cook University in Townsville, Australia. </a:t>
            </a:r>
            <a:endParaRPr lang="en-US" sz="1000" dirty="0">
              <a:ea typeface="Verdana" pitchFamily="34" charset="0"/>
              <a:cs typeface="Verdana" pitchFamily="34" charset="0"/>
            </a:endParaRPr>
          </a:p>
          <a:p>
            <a:pPr marL="0" indent="0">
              <a:buNone/>
            </a:pPr>
            <a:endParaRPr lang="en-CA" sz="1000" dirty="0"/>
          </a:p>
        </p:txBody>
      </p:sp>
      <p:sp>
        <p:nvSpPr>
          <p:cNvPr id="6" name="Content Placeholder 5"/>
          <p:cNvSpPr>
            <a:spLocks noGrp="1"/>
          </p:cNvSpPr>
          <p:nvPr>
            <p:ph sz="half" idx="2"/>
          </p:nvPr>
        </p:nvSpPr>
        <p:spPr>
          <a:xfrm>
            <a:off x="3279183" y="3021638"/>
            <a:ext cx="2700000" cy="2226252"/>
          </a:xfrm>
        </p:spPr>
        <p:txBody>
          <a:bodyPr/>
          <a:lstStyle/>
          <a:p>
            <a:pPr marL="0" lvl="0" indent="0">
              <a:spcBef>
                <a:spcPts val="0"/>
              </a:spcBef>
              <a:spcAft>
                <a:spcPts val="600"/>
              </a:spcAft>
              <a:buNone/>
            </a:pPr>
            <a:r>
              <a:rPr lang="en-US" sz="1200" b="1" dirty="0">
                <a:solidFill>
                  <a:schemeClr val="tx1"/>
                </a:solidFill>
              </a:rPr>
              <a:t>Chris Sideroff</a:t>
            </a:r>
          </a:p>
          <a:p>
            <a:pPr marL="0" indent="0">
              <a:buNone/>
            </a:pPr>
            <a:r>
              <a:rPr lang="en-CA" sz="1000" dirty="0"/>
              <a:t>is the managing director and principle research engineer at Applied CCM Canada, a company providing development, technical support and training for open source based CFD software such as Caelus and </a:t>
            </a:r>
            <a:r>
              <a:rPr lang="en-CA" sz="1000" dirty="0" err="1"/>
              <a:t>OpenFOAM</a:t>
            </a:r>
            <a:r>
              <a:rPr lang="en-CA" sz="1000" dirty="0"/>
              <a:t>. His current research interests are automation methods for mesh generation, more robust discretization schemes for highly anisotropic and skewed meshes for finite volume based CFD solvers,  work flow automation (pre, solve, post) with interpreted programming languages such as Python, and overset grid technologies. He earned his Ph.D. degree in mechanical and aerospace engineering from Syracuse University in Syracuse, USA.</a:t>
            </a:r>
            <a:endParaRPr lang="en-US" sz="1000" dirty="0"/>
          </a:p>
          <a:p>
            <a:pPr marL="0" indent="0">
              <a:buNone/>
            </a:pPr>
            <a:endParaRPr lang="en-CA" sz="1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61" y="1205887"/>
            <a:ext cx="1800000" cy="1800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567" y="1205831"/>
            <a:ext cx="1800000" cy="1800000"/>
          </a:xfrm>
          <a:prstGeom prst="rect">
            <a:avLst/>
          </a:prstGeom>
        </p:spPr>
      </p:pic>
      <p:sp>
        <p:nvSpPr>
          <p:cNvPr id="12" name="Content Placeholder 5"/>
          <p:cNvSpPr txBox="1">
            <a:spLocks/>
          </p:cNvSpPr>
          <p:nvPr/>
        </p:nvSpPr>
        <p:spPr bwMode="auto">
          <a:xfrm>
            <a:off x="6217113" y="3000607"/>
            <a:ext cx="2700000" cy="222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975" indent="-180975" algn="l" rtl="0" eaLnBrk="1" fontAlgn="base" hangingPunct="1">
              <a:spcBef>
                <a:spcPct val="20000"/>
              </a:spcBef>
              <a:spcAft>
                <a:spcPct val="0"/>
              </a:spcAft>
              <a:buChar char="•"/>
              <a:defRPr sz="2000" kern="1200">
                <a:solidFill>
                  <a:schemeClr val="accent1"/>
                </a:solidFill>
                <a:latin typeface="+mn-lt"/>
                <a:ea typeface="+mn-ea"/>
                <a:cs typeface="+mn-cs"/>
              </a:defRPr>
            </a:lvl1pPr>
            <a:lvl2pPr marL="538163" indent="-177800" algn="l" rtl="0" eaLnBrk="1" fontAlgn="base" hangingPunct="1">
              <a:spcBef>
                <a:spcPct val="20000"/>
              </a:spcBef>
              <a:spcAft>
                <a:spcPct val="0"/>
              </a:spcAft>
              <a:buChar char="•"/>
              <a:defRPr kern="1200">
                <a:solidFill>
                  <a:schemeClr val="tx1"/>
                </a:solidFill>
                <a:latin typeface="+mn-lt"/>
                <a:ea typeface="+mn-ea"/>
                <a:cs typeface="+mn-cs"/>
              </a:defRPr>
            </a:lvl2pPr>
            <a:lvl3pPr marL="893763" indent="-176213" algn="l" rtl="0" eaLnBrk="1" fontAlgn="base" hangingPunct="1">
              <a:spcBef>
                <a:spcPct val="20000"/>
              </a:spcBef>
              <a:spcAft>
                <a:spcPct val="0"/>
              </a:spcAft>
              <a:buChar char="•"/>
              <a:defRPr sz="1600" kern="1200">
                <a:solidFill>
                  <a:schemeClr val="tx1"/>
                </a:solidFill>
                <a:latin typeface="+mn-lt"/>
                <a:ea typeface="+mn-ea"/>
                <a:cs typeface="+mn-cs"/>
              </a:defRPr>
            </a:lvl3pPr>
            <a:lvl4pPr marL="1257300" indent="-180975" algn="l" rtl="0" eaLnBrk="1" fontAlgn="base" hangingPunct="1">
              <a:spcBef>
                <a:spcPct val="20000"/>
              </a:spcBef>
              <a:spcAft>
                <a:spcPct val="0"/>
              </a:spcAft>
              <a:buChar char="•"/>
              <a:defRPr sz="1400" kern="1200">
                <a:solidFill>
                  <a:schemeClr val="tx1"/>
                </a:solidFill>
                <a:latin typeface="+mn-lt"/>
                <a:ea typeface="+mn-ea"/>
                <a:cs typeface="+mn-cs"/>
              </a:defRPr>
            </a:lvl4pPr>
            <a:lvl5pPr marL="1617663" indent="-180975"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600"/>
              </a:spcAft>
              <a:buFontTx/>
              <a:buNone/>
            </a:pPr>
            <a:r>
              <a:rPr lang="en-US" sz="1200" b="1" dirty="0" err="1">
                <a:solidFill>
                  <a:schemeClr val="tx1"/>
                </a:solidFill>
              </a:rPr>
              <a:t>Aleks</a:t>
            </a:r>
            <a:r>
              <a:rPr lang="en-US" sz="1200" b="1" dirty="0">
                <a:solidFill>
                  <a:schemeClr val="tx1"/>
                </a:solidFill>
              </a:rPr>
              <a:t> </a:t>
            </a:r>
            <a:r>
              <a:rPr lang="en-US" sz="1200" b="1" dirty="0" err="1">
                <a:solidFill>
                  <a:schemeClr val="tx1"/>
                </a:solidFill>
              </a:rPr>
              <a:t>Jemcov</a:t>
            </a:r>
            <a:endParaRPr lang="en-US" sz="1200" b="1" dirty="0">
              <a:solidFill>
                <a:schemeClr val="tx1"/>
              </a:solidFill>
            </a:endParaRPr>
          </a:p>
          <a:p>
            <a:pPr marL="0" indent="0">
              <a:buFontTx/>
              <a:buNone/>
            </a:pPr>
            <a:r>
              <a:rPr lang="en-CA" sz="1000" dirty="0"/>
              <a:t>has 20 years of experience in computational fluid dynamics and turbomachinery related flows. His research interests include development of numerical algorithms for fluid mechanics, solid-fluid interactions, efficient solver methodologies applicable to both compressible and incompressible flows, thermo-acoustics, turbulence modeling, and linear algebra. Prior experience includes work in the Combustion Dept. at Pratt &amp; Whitney Canada, Development Dept. at Fluent Inc., and the Development Department and Fluids Business Unit at ANSYS, Inc. He currently serves as Associate Director for Computational Sciences at the Notre Dame Turbomachinery Laboratory and is a Research Assistant Professor in the Aerospace and Mechanical Engineering Department at the University of Notre Dame. He earned his Ph.D. in Aerospace Engineering from the University of Belgrade.</a:t>
            </a:r>
            <a:endParaRPr lang="en-US" sz="1000" dirty="0"/>
          </a:p>
          <a:p>
            <a:pPr marL="0" indent="0" algn="just">
              <a:buFontTx/>
              <a:buNone/>
            </a:pPr>
            <a:endParaRPr lang="en-CA" sz="1000"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805" y="1205831"/>
            <a:ext cx="1800000" cy="1800000"/>
          </a:xfrm>
          <a:prstGeom prst="rect">
            <a:avLst/>
          </a:prstGeom>
        </p:spPr>
      </p:pic>
    </p:spTree>
    <p:extLst>
      <p:ext uri="{BB962C8B-B14F-4D97-AF65-F5344CB8AC3E}">
        <p14:creationId xmlns:p14="http://schemas.microsoft.com/office/powerpoint/2010/main" val="950801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51" name="Text Box 15"/>
          <p:cNvSpPr txBox="1">
            <a:spLocks noChangeArrowheads="1"/>
          </p:cNvSpPr>
          <p:nvPr/>
        </p:nvSpPr>
        <p:spPr bwMode="auto">
          <a:xfrm>
            <a:off x="680865" y="1828483"/>
            <a:ext cx="396557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en-US" b="1" dirty="0">
                <a:solidFill>
                  <a:schemeClr val="accent1"/>
                </a:solidFill>
              </a:rPr>
              <a:t>Applied CCM </a:t>
            </a:r>
            <a:r>
              <a:rPr lang="en-AU" altLang="en-US" b="1" dirty="0" err="1">
                <a:solidFill>
                  <a:schemeClr val="accent1"/>
                </a:solidFill>
              </a:rPr>
              <a:t>Inc</a:t>
            </a:r>
            <a:endParaRPr lang="en-AU" altLang="en-US" b="1" dirty="0">
              <a:solidFill>
                <a:schemeClr val="accent1"/>
              </a:solidFill>
            </a:endParaRPr>
          </a:p>
          <a:p>
            <a:r>
              <a:rPr lang="en-AU" altLang="en-US" dirty="0"/>
              <a:t>Dr Chris Sideroff</a:t>
            </a:r>
          </a:p>
          <a:p>
            <a:endParaRPr lang="en-AU" altLang="en-US" dirty="0"/>
          </a:p>
          <a:p>
            <a:r>
              <a:rPr lang="en-AU" altLang="en-US" dirty="0"/>
              <a:t>Phone: +1 613 276 7472</a:t>
            </a:r>
          </a:p>
          <a:p>
            <a:r>
              <a:rPr lang="en-AU" altLang="en-US" dirty="0"/>
              <a:t>Email:  c.sideroff@appliedccm.ca</a:t>
            </a:r>
          </a:p>
          <a:p>
            <a:r>
              <a:rPr lang="en-AU" altLang="en-US" dirty="0"/>
              <a:t>Web:    www.appliedccm.com</a:t>
            </a:r>
          </a:p>
        </p:txBody>
      </p:sp>
      <p:sp>
        <p:nvSpPr>
          <p:cNvPr id="6" name="Title 1"/>
          <p:cNvSpPr txBox="1">
            <a:spLocks/>
          </p:cNvSpPr>
          <p:nvPr/>
        </p:nvSpPr>
        <p:spPr bwMode="auto">
          <a:xfrm>
            <a:off x="1131888" y="57150"/>
            <a:ext cx="7343775"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l" rtl="0" eaLnBrk="1" fontAlgn="base" hangingPunct="1">
              <a:spcBef>
                <a:spcPct val="0"/>
              </a:spcBef>
              <a:spcAft>
                <a:spcPct val="0"/>
              </a:spcAft>
              <a:defRPr sz="2800" kern="1200">
                <a:solidFill>
                  <a:schemeClr val="tx2"/>
                </a:solidFill>
                <a:latin typeface="+mj-lt"/>
                <a:ea typeface="+mj-ea"/>
                <a:cs typeface="+mj-cs"/>
              </a:defRPr>
            </a:lvl1pPr>
            <a:lvl2pPr algn="l" rtl="0" eaLnBrk="1" fontAlgn="base" hangingPunct="1">
              <a:spcBef>
                <a:spcPct val="0"/>
              </a:spcBef>
              <a:spcAft>
                <a:spcPct val="0"/>
              </a:spcAft>
              <a:defRPr sz="2800">
                <a:solidFill>
                  <a:schemeClr val="tx2"/>
                </a:solidFill>
                <a:latin typeface="Arial" panose="020B0604020202020204" pitchFamily="34" charset="0"/>
              </a:defRPr>
            </a:lvl2pPr>
            <a:lvl3pPr algn="l" rtl="0" eaLnBrk="1" fontAlgn="base" hangingPunct="1">
              <a:spcBef>
                <a:spcPct val="0"/>
              </a:spcBef>
              <a:spcAft>
                <a:spcPct val="0"/>
              </a:spcAft>
              <a:defRPr sz="2800">
                <a:solidFill>
                  <a:schemeClr val="tx2"/>
                </a:solidFill>
                <a:latin typeface="Arial" panose="020B0604020202020204" pitchFamily="34" charset="0"/>
              </a:defRPr>
            </a:lvl3pPr>
            <a:lvl4pPr algn="l" rtl="0" eaLnBrk="1" fontAlgn="base" hangingPunct="1">
              <a:spcBef>
                <a:spcPct val="0"/>
              </a:spcBef>
              <a:spcAft>
                <a:spcPct val="0"/>
              </a:spcAft>
              <a:defRPr sz="2800">
                <a:solidFill>
                  <a:schemeClr val="tx2"/>
                </a:solidFill>
                <a:latin typeface="Arial" panose="020B0604020202020204" pitchFamily="34" charset="0"/>
              </a:defRPr>
            </a:lvl4pPr>
            <a:lvl5pPr algn="l" rtl="0" eaLnBrk="1" fontAlgn="base" hangingPunct="1">
              <a:spcBef>
                <a:spcPct val="0"/>
              </a:spcBef>
              <a:spcAft>
                <a:spcPct val="0"/>
              </a:spcAft>
              <a:defRPr sz="2800">
                <a:solidFill>
                  <a:schemeClr val="tx2"/>
                </a:solidFill>
                <a:latin typeface="Arial" panose="020B0604020202020204" pitchFamily="34" charset="0"/>
              </a:defRPr>
            </a:lvl5pPr>
            <a:lvl6pPr marL="457200" algn="l" rtl="0" eaLnBrk="1" fontAlgn="base" hangingPunct="1">
              <a:spcBef>
                <a:spcPct val="0"/>
              </a:spcBef>
              <a:spcAft>
                <a:spcPct val="0"/>
              </a:spcAft>
              <a:defRPr sz="2800">
                <a:solidFill>
                  <a:schemeClr val="tx2"/>
                </a:solidFill>
                <a:latin typeface="Arial" panose="020B0604020202020204" pitchFamily="34" charset="0"/>
              </a:defRPr>
            </a:lvl6pPr>
            <a:lvl7pPr marL="914400" algn="l" rtl="0" eaLnBrk="1" fontAlgn="base" hangingPunct="1">
              <a:spcBef>
                <a:spcPct val="0"/>
              </a:spcBef>
              <a:spcAft>
                <a:spcPct val="0"/>
              </a:spcAft>
              <a:defRPr sz="2800">
                <a:solidFill>
                  <a:schemeClr val="tx2"/>
                </a:solidFill>
                <a:latin typeface="Arial" panose="020B0604020202020204" pitchFamily="34" charset="0"/>
              </a:defRPr>
            </a:lvl7pPr>
            <a:lvl8pPr marL="1371600" algn="l" rtl="0" eaLnBrk="1" fontAlgn="base" hangingPunct="1">
              <a:spcBef>
                <a:spcPct val="0"/>
              </a:spcBef>
              <a:spcAft>
                <a:spcPct val="0"/>
              </a:spcAft>
              <a:defRPr sz="2800">
                <a:solidFill>
                  <a:schemeClr val="tx2"/>
                </a:solidFill>
                <a:latin typeface="Arial" panose="020B0604020202020204" pitchFamily="34" charset="0"/>
              </a:defRPr>
            </a:lvl8pPr>
            <a:lvl9pPr marL="1828800" algn="l" rtl="0" eaLnBrk="1" fontAlgn="base" hangingPunct="1">
              <a:spcBef>
                <a:spcPct val="0"/>
              </a:spcBef>
              <a:spcAft>
                <a:spcPct val="0"/>
              </a:spcAft>
              <a:defRPr sz="2800">
                <a:solidFill>
                  <a:schemeClr val="tx2"/>
                </a:solidFill>
                <a:latin typeface="Arial" panose="020B0604020202020204" pitchFamily="34" charset="0"/>
              </a:defRPr>
            </a:lvl9pPr>
          </a:lstStyle>
          <a:p>
            <a:r>
              <a:rPr lang="en-AU" dirty="0"/>
              <a:t>Questions</a:t>
            </a:r>
            <a:endParaRPr lang="en-GB" dirty="0"/>
          </a:p>
        </p:txBody>
      </p:sp>
      <p:sp>
        <p:nvSpPr>
          <p:cNvPr id="5" name="Text Box 15"/>
          <p:cNvSpPr txBox="1">
            <a:spLocks noChangeArrowheads="1"/>
          </p:cNvSpPr>
          <p:nvPr/>
        </p:nvSpPr>
        <p:spPr bwMode="auto">
          <a:xfrm>
            <a:off x="4510088" y="1828483"/>
            <a:ext cx="450818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altLang="en-US" b="1" dirty="0">
                <a:solidFill>
                  <a:schemeClr val="accent1"/>
                </a:solidFill>
              </a:rPr>
              <a:t>Applied CCM Pty Ltd</a:t>
            </a:r>
          </a:p>
          <a:p>
            <a:r>
              <a:rPr lang="en-AU" altLang="en-US" dirty="0"/>
              <a:t>Dr Darrin Stephens</a:t>
            </a:r>
          </a:p>
          <a:p>
            <a:endParaRPr lang="en-AU" altLang="en-US" dirty="0"/>
          </a:p>
          <a:p>
            <a:r>
              <a:rPr lang="en-AU" altLang="en-US" dirty="0"/>
              <a:t>Phone: +61 03 8376 6962</a:t>
            </a:r>
          </a:p>
          <a:p>
            <a:r>
              <a:rPr lang="en-AU" altLang="en-US" dirty="0"/>
              <a:t>Email:  d.stephens@appliedccm.com.au</a:t>
            </a:r>
          </a:p>
          <a:p>
            <a:r>
              <a:rPr lang="en-AU" altLang="en-US" dirty="0"/>
              <a:t>Web:    www.appliedccm.com</a:t>
            </a:r>
          </a:p>
        </p:txBody>
      </p:sp>
      <p:sp>
        <p:nvSpPr>
          <p:cNvPr id="2" name="Rectangle 1"/>
          <p:cNvSpPr/>
          <p:nvPr/>
        </p:nvSpPr>
        <p:spPr>
          <a:xfrm>
            <a:off x="2800810" y="5201189"/>
            <a:ext cx="3542380" cy="523220"/>
          </a:xfrm>
          <a:prstGeom prst="rect">
            <a:avLst/>
          </a:prstGeom>
        </p:spPr>
        <p:txBody>
          <a:bodyPr wrap="none">
            <a:spAutoFit/>
          </a:bodyPr>
          <a:lstStyle/>
          <a:p>
            <a:r>
              <a:rPr lang="en-GB" sz="2800" dirty="0"/>
              <a:t>www.caelus-cml.com</a:t>
            </a:r>
            <a:endParaRPr lang="en-CA"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2324" y="4127841"/>
            <a:ext cx="3619353" cy="1073348"/>
          </a:xfrm>
          <a:prstGeom prst="rect">
            <a:avLst/>
          </a:prstGeom>
        </p:spPr>
      </p:pic>
    </p:spTree>
    <p:extLst>
      <p:ext uri="{BB962C8B-B14F-4D97-AF65-F5344CB8AC3E}">
        <p14:creationId xmlns:p14="http://schemas.microsoft.com/office/powerpoint/2010/main" val="340210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a:t>
            </a:r>
          </a:p>
        </p:txBody>
      </p:sp>
      <p:sp>
        <p:nvSpPr>
          <p:cNvPr id="3" name="Content Placeholder 2"/>
          <p:cNvSpPr>
            <a:spLocks noGrp="1"/>
          </p:cNvSpPr>
          <p:nvPr>
            <p:ph idx="1"/>
          </p:nvPr>
        </p:nvSpPr>
        <p:spPr/>
        <p:txBody>
          <a:bodyPr/>
          <a:lstStyle/>
          <a:p>
            <a:r>
              <a:rPr lang="en-CA" dirty="0" err="1"/>
              <a:t>oversetFvMesh</a:t>
            </a:r>
            <a:r>
              <a:rPr lang="en-CA" dirty="0"/>
              <a:t>: derived from </a:t>
            </a:r>
            <a:r>
              <a:rPr lang="en-CA" dirty="0" err="1"/>
              <a:t>fvMesh</a:t>
            </a:r>
            <a:r>
              <a:rPr lang="en-CA" dirty="0"/>
              <a:t> class</a:t>
            </a:r>
          </a:p>
          <a:p>
            <a:r>
              <a:rPr lang="en-CA" dirty="0"/>
              <a:t>Important because (almost) all existing top-level functionality uses </a:t>
            </a:r>
            <a:r>
              <a:rPr lang="en-CA" dirty="0" err="1"/>
              <a:t>fvMesh</a:t>
            </a:r>
            <a:endParaRPr lang="en-CA" dirty="0"/>
          </a:p>
          <a:p>
            <a:pPr lvl="1"/>
            <a:r>
              <a:rPr lang="en-CA" dirty="0"/>
              <a:t>Inherits all non-overset functionality</a:t>
            </a:r>
          </a:p>
          <a:p>
            <a:pPr lvl="1"/>
            <a:r>
              <a:rPr lang="en-CA" dirty="0"/>
              <a:t>Handle overset specific duties with virtual and overloaded functions</a:t>
            </a:r>
          </a:p>
          <a:p>
            <a:pPr lvl="1"/>
            <a:endParaRPr lang="en-CA" dirty="0"/>
          </a:p>
          <a:p>
            <a:pPr lvl="1"/>
            <a:endParaRPr lang="en-CA" dirty="0"/>
          </a:p>
        </p:txBody>
      </p:sp>
      <p:sp>
        <p:nvSpPr>
          <p:cNvPr id="6" name="TextBox 5"/>
          <p:cNvSpPr txBox="1"/>
          <p:nvPr/>
        </p:nvSpPr>
        <p:spPr>
          <a:xfrm>
            <a:off x="1597891" y="3371273"/>
            <a:ext cx="5948218" cy="1200329"/>
          </a:xfrm>
          <a:prstGeom prst="rect">
            <a:avLst/>
          </a:prstGeom>
          <a:noFill/>
          <a:ln>
            <a:solidFill>
              <a:schemeClr val="tx1"/>
            </a:solidFill>
            <a:prstDash val="dash"/>
          </a:ln>
        </p:spPr>
        <p:txBody>
          <a:bodyPr wrap="square" rtlCol="0">
            <a:spAutoFit/>
          </a:bodyPr>
          <a:lstStyle/>
          <a:p>
            <a:r>
              <a:rPr lang="en-CA" dirty="0">
                <a:latin typeface="Courier New" panose="02070309020205020404" pitchFamily="49" charset="0"/>
                <a:cs typeface="Courier New" panose="02070309020205020404" pitchFamily="49" charset="0"/>
              </a:rPr>
              <a:t>class </a:t>
            </a:r>
            <a:r>
              <a:rPr lang="en-CA" dirty="0" err="1">
                <a:latin typeface="Courier New" panose="02070309020205020404" pitchFamily="49" charset="0"/>
                <a:cs typeface="Courier New" panose="02070309020205020404" pitchFamily="49" charset="0"/>
              </a:rPr>
              <a:t>oversetFvMesh</a:t>
            </a:r>
            <a:r>
              <a:rPr lang="en-CA" dirty="0">
                <a:latin typeface="Courier New" panose="02070309020205020404" pitchFamily="49" charset="0"/>
                <a:cs typeface="Courier New" panose="02070309020205020404" pitchFamily="49" charset="0"/>
              </a:rPr>
              <a:t> : public </a:t>
            </a:r>
            <a:r>
              <a:rPr lang="en-CA" dirty="0" err="1">
                <a:latin typeface="Courier New" panose="02070309020205020404" pitchFamily="49" charset="0"/>
                <a:cs typeface="Courier New" panose="02070309020205020404" pitchFamily="49" charset="0"/>
              </a:rPr>
              <a:t>fvMesh</a:t>
            </a:r>
            <a:endParaRPr lang="en-CA" dirty="0">
              <a:latin typeface="Courier New" panose="02070309020205020404" pitchFamily="49" charset="0"/>
              <a:cs typeface="Courier New" panose="02070309020205020404" pitchFamily="49" charset="0"/>
            </a:endParaRPr>
          </a:p>
          <a:p>
            <a:r>
              <a:rPr lang="en-CA" dirty="0">
                <a:latin typeface="Courier New" panose="02070309020205020404" pitchFamily="49" charset="0"/>
                <a:cs typeface="Courier New" panose="02070309020205020404" pitchFamily="49" charset="0"/>
              </a:rPr>
              <a:t>{</a:t>
            </a:r>
          </a:p>
          <a:p>
            <a:r>
              <a:rPr lang="en-CA" dirty="0">
                <a:latin typeface="Courier New" panose="02070309020205020404" pitchFamily="49" charset="0"/>
                <a:cs typeface="Courier New" panose="02070309020205020404" pitchFamily="49" charset="0"/>
              </a:rPr>
              <a:t>…</a:t>
            </a:r>
          </a:p>
          <a:p>
            <a:r>
              <a:rPr lang="en-CA"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916878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Low Level Changes</a:t>
            </a:r>
          </a:p>
        </p:txBody>
      </p:sp>
      <p:sp>
        <p:nvSpPr>
          <p:cNvPr id="3" name="Content Placeholder 2"/>
          <p:cNvSpPr>
            <a:spLocks noGrp="1"/>
          </p:cNvSpPr>
          <p:nvPr>
            <p:ph idx="1"/>
          </p:nvPr>
        </p:nvSpPr>
        <p:spPr/>
        <p:txBody>
          <a:bodyPr/>
          <a:lstStyle/>
          <a:p>
            <a:r>
              <a:rPr lang="en-CA" dirty="0"/>
              <a:t>Few changes required to main Caelus library to support </a:t>
            </a:r>
            <a:r>
              <a:rPr lang="en-CA" dirty="0" err="1"/>
              <a:t>oversetFvMesh</a:t>
            </a:r>
            <a:r>
              <a:rPr lang="en-CA" dirty="0"/>
              <a:t> library. E.g.</a:t>
            </a:r>
          </a:p>
          <a:p>
            <a:pPr lvl="1"/>
            <a:r>
              <a:rPr lang="en-CA" dirty="0"/>
              <a:t>Dummy equation and matrix manipulation functions for non-overset</a:t>
            </a:r>
          </a:p>
          <a:p>
            <a:pPr lvl="1"/>
            <a:r>
              <a:rPr lang="en-CA" dirty="0"/>
              <a:t>Small matrix support for 6 </a:t>
            </a:r>
            <a:r>
              <a:rPr lang="en-CA" dirty="0" err="1"/>
              <a:t>DoF</a:t>
            </a:r>
            <a:r>
              <a:rPr lang="en-CA" dirty="0"/>
              <a:t> ODE functionality</a:t>
            </a:r>
          </a:p>
          <a:p>
            <a:pPr lvl="1"/>
            <a:r>
              <a:rPr lang="en-CA" dirty="0"/>
              <a:t>Find functions for mesh primitives required virtualization </a:t>
            </a:r>
          </a:p>
        </p:txBody>
      </p:sp>
      <p:sp>
        <p:nvSpPr>
          <p:cNvPr id="5" name="Flowchart: Alternate Process 4"/>
          <p:cNvSpPr/>
          <p:nvPr/>
        </p:nvSpPr>
        <p:spPr>
          <a:xfrm>
            <a:off x="3420123" y="3365789"/>
            <a:ext cx="1874982" cy="461818"/>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600" dirty="0" err="1">
                <a:latin typeface="Courier New" panose="02070309020205020404" pitchFamily="49" charset="0"/>
                <a:cs typeface="Courier New" panose="02070309020205020404" pitchFamily="49" charset="0"/>
              </a:rPr>
              <a:t>primitiveMesh</a:t>
            </a:r>
            <a:endParaRPr lang="en-CA" sz="1600" dirty="0">
              <a:latin typeface="Courier New" panose="02070309020205020404" pitchFamily="49" charset="0"/>
              <a:cs typeface="Courier New" panose="02070309020205020404" pitchFamily="49" charset="0"/>
            </a:endParaRPr>
          </a:p>
        </p:txBody>
      </p:sp>
      <p:sp>
        <p:nvSpPr>
          <p:cNvPr id="6" name="Flowchart: Alternate Process 5"/>
          <p:cNvSpPr/>
          <p:nvPr/>
        </p:nvSpPr>
        <p:spPr>
          <a:xfrm>
            <a:off x="3417455" y="4058516"/>
            <a:ext cx="1874982" cy="461818"/>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600" dirty="0" err="1">
                <a:latin typeface="Courier New" panose="02070309020205020404" pitchFamily="49" charset="0"/>
                <a:cs typeface="Courier New" panose="02070309020205020404" pitchFamily="49" charset="0"/>
              </a:rPr>
              <a:t>polyMesh</a:t>
            </a:r>
            <a:endParaRPr lang="en-CA" sz="1600" dirty="0">
              <a:latin typeface="Courier New" panose="02070309020205020404" pitchFamily="49" charset="0"/>
              <a:cs typeface="Courier New" panose="02070309020205020404" pitchFamily="49" charset="0"/>
            </a:endParaRPr>
          </a:p>
        </p:txBody>
      </p:sp>
      <p:sp>
        <p:nvSpPr>
          <p:cNvPr id="7" name="Flowchart: Alternate Process 6"/>
          <p:cNvSpPr/>
          <p:nvPr/>
        </p:nvSpPr>
        <p:spPr>
          <a:xfrm>
            <a:off x="3417455" y="4751243"/>
            <a:ext cx="1874982" cy="461818"/>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600" dirty="0" err="1">
                <a:latin typeface="Courier New" panose="02070309020205020404" pitchFamily="49" charset="0"/>
                <a:cs typeface="Courier New" panose="02070309020205020404" pitchFamily="49" charset="0"/>
              </a:rPr>
              <a:t>fvMesh</a:t>
            </a:r>
            <a:endParaRPr lang="en-CA" sz="1600" dirty="0">
              <a:latin typeface="Courier New" panose="02070309020205020404" pitchFamily="49" charset="0"/>
              <a:cs typeface="Courier New" panose="02070309020205020404" pitchFamily="49" charset="0"/>
            </a:endParaRPr>
          </a:p>
        </p:txBody>
      </p:sp>
      <p:cxnSp>
        <p:nvCxnSpPr>
          <p:cNvPr id="9" name="Straight Arrow Connector 8"/>
          <p:cNvCxnSpPr>
            <a:stCxn id="5" idx="2"/>
            <a:endCxn id="6" idx="0"/>
          </p:cNvCxnSpPr>
          <p:nvPr/>
        </p:nvCxnSpPr>
        <p:spPr>
          <a:xfrm flipH="1">
            <a:off x="4354946" y="3827607"/>
            <a:ext cx="2668" cy="230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2"/>
            <a:endCxn id="7" idx="0"/>
          </p:cNvCxnSpPr>
          <p:nvPr/>
        </p:nvCxnSpPr>
        <p:spPr>
          <a:xfrm>
            <a:off x="4354946" y="4520334"/>
            <a:ext cx="0" cy="230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Flowchart: Alternate Process 12"/>
          <p:cNvSpPr/>
          <p:nvPr/>
        </p:nvSpPr>
        <p:spPr>
          <a:xfrm>
            <a:off x="3260436" y="5529983"/>
            <a:ext cx="2189019" cy="593725"/>
          </a:xfrm>
          <a:prstGeom prst="flowChartAlternateProcess">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CA" i="1" dirty="0" err="1">
                <a:solidFill>
                  <a:srgbClr val="FF0000"/>
                </a:solidFill>
                <a:latin typeface="Courier New" panose="02070309020205020404" pitchFamily="49" charset="0"/>
                <a:cs typeface="Courier New" panose="02070309020205020404" pitchFamily="49" charset="0"/>
              </a:rPr>
              <a:t>oversetFvMesh</a:t>
            </a:r>
            <a:endParaRPr lang="en-CA" i="1" dirty="0">
              <a:solidFill>
                <a:srgbClr val="FF0000"/>
              </a:solidFill>
              <a:latin typeface="Courier New" panose="02070309020205020404" pitchFamily="49" charset="0"/>
              <a:cs typeface="Courier New" panose="02070309020205020404" pitchFamily="49" charset="0"/>
            </a:endParaRPr>
          </a:p>
        </p:txBody>
      </p:sp>
      <p:cxnSp>
        <p:nvCxnSpPr>
          <p:cNvPr id="15" name="Straight Arrow Connector 14"/>
          <p:cNvCxnSpPr>
            <a:stCxn id="7" idx="2"/>
            <a:endCxn id="13" idx="0"/>
          </p:cNvCxnSpPr>
          <p:nvPr/>
        </p:nvCxnSpPr>
        <p:spPr>
          <a:xfrm>
            <a:off x="4354946" y="5213061"/>
            <a:ext cx="0" cy="3169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38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a:t>
            </a:r>
          </a:p>
        </p:txBody>
      </p:sp>
      <p:sp>
        <p:nvSpPr>
          <p:cNvPr id="3" name="Content Placeholder 2"/>
          <p:cNvSpPr>
            <a:spLocks noGrp="1"/>
          </p:cNvSpPr>
          <p:nvPr>
            <p:ph idx="1"/>
          </p:nvPr>
        </p:nvSpPr>
        <p:spPr/>
        <p:txBody>
          <a:bodyPr/>
          <a:lstStyle/>
          <a:p>
            <a:r>
              <a:rPr lang="en-CA" dirty="0"/>
              <a:t>Manipulate matrix and field values of fringe cells</a:t>
            </a:r>
          </a:p>
          <a:p>
            <a:r>
              <a:rPr lang="en-CA" dirty="0"/>
              <a:t>Templated matrix (momentum, pressure) and field (volume fraction) update functions</a:t>
            </a:r>
          </a:p>
          <a:p>
            <a:r>
              <a:rPr lang="en-CA" dirty="0"/>
              <a:t>Calls </a:t>
            </a:r>
            <a:r>
              <a:rPr lang="en-CA" dirty="0" err="1"/>
              <a:t>DiRTlib</a:t>
            </a:r>
            <a:r>
              <a:rPr lang="en-CA" dirty="0"/>
              <a:t> and </a:t>
            </a:r>
            <a:r>
              <a:rPr lang="en-CA" dirty="0" err="1"/>
              <a:t>libSuggar</a:t>
            </a:r>
            <a:r>
              <a:rPr lang="en-CA" dirty="0"/>
              <a:t>++ to update fringe</a:t>
            </a:r>
          </a:p>
          <a:p>
            <a:endParaRPr lang="en-CA" dirty="0"/>
          </a:p>
        </p:txBody>
      </p:sp>
      <p:sp>
        <p:nvSpPr>
          <p:cNvPr id="5" name="TextBox 4"/>
          <p:cNvSpPr txBox="1"/>
          <p:nvPr/>
        </p:nvSpPr>
        <p:spPr>
          <a:xfrm>
            <a:off x="1598400" y="3149600"/>
            <a:ext cx="5947200" cy="2308324"/>
          </a:xfrm>
          <a:prstGeom prst="rect">
            <a:avLst/>
          </a:prstGeom>
          <a:noFill/>
          <a:ln>
            <a:solidFill>
              <a:schemeClr val="tx1"/>
            </a:solidFill>
            <a:prstDash val="dash"/>
          </a:ln>
        </p:spPr>
        <p:txBody>
          <a:bodyPr wrap="square" rtlCol="0">
            <a:spAutoFit/>
          </a:bodyPr>
          <a:lstStyle/>
          <a:p>
            <a:r>
              <a:rPr lang="en-CA" dirty="0" err="1">
                <a:latin typeface="Courier New" panose="02070309020205020404" pitchFamily="49" charset="0"/>
                <a:cs typeface="Courier New" panose="02070309020205020404" pitchFamily="49" charset="0"/>
              </a:rPr>
              <a:t>fvVectorMatrix</a:t>
            </a:r>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Ueqn</a:t>
            </a:r>
            <a:endParaRPr lang="en-CA" dirty="0">
              <a:latin typeface="Courier New" panose="02070309020205020404" pitchFamily="49" charset="0"/>
              <a:cs typeface="Courier New" panose="02070309020205020404" pitchFamily="49" charset="0"/>
            </a:endParaRPr>
          </a:p>
          <a:p>
            <a:r>
              <a:rPr lang="en-CA" dirty="0">
                <a:latin typeface="Courier New" panose="02070309020205020404" pitchFamily="49" charset="0"/>
                <a:cs typeface="Courier New" panose="02070309020205020404" pitchFamily="49" charset="0"/>
              </a:rPr>
              <a:t>(</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fvm</a:t>
            </a:r>
            <a:r>
              <a:rPr lang="en-CA" dirty="0">
                <a:latin typeface="Courier New" panose="02070309020205020404" pitchFamily="49" charset="0"/>
                <a:cs typeface="Courier New" panose="02070309020205020404" pitchFamily="49" charset="0"/>
              </a:rPr>
              <a:t>::</a:t>
            </a:r>
            <a:r>
              <a:rPr lang="en-CA" dirty="0" err="1">
                <a:latin typeface="Courier New" panose="02070309020205020404" pitchFamily="49" charset="0"/>
                <a:cs typeface="Courier New" panose="02070309020205020404" pitchFamily="49" charset="0"/>
              </a:rPr>
              <a:t>ddt</a:t>
            </a:r>
            <a:r>
              <a:rPr lang="en-CA" dirty="0">
                <a:latin typeface="Courier New" panose="02070309020205020404" pitchFamily="49" charset="0"/>
                <a:cs typeface="Courier New" panose="02070309020205020404" pitchFamily="49" charset="0"/>
              </a:rPr>
              <a:t>(U) +</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fvm</a:t>
            </a:r>
            <a:r>
              <a:rPr lang="en-CA" dirty="0">
                <a:latin typeface="Courier New" panose="02070309020205020404" pitchFamily="49" charset="0"/>
                <a:cs typeface="Courier New" panose="02070309020205020404" pitchFamily="49" charset="0"/>
              </a:rPr>
              <a:t>::div(phi, U) – </a:t>
            </a:r>
          </a:p>
          <a:p>
            <a:r>
              <a:rPr lang="en-CA" dirty="0">
                <a:latin typeface="Courier New" panose="02070309020205020404" pitchFamily="49" charset="0"/>
                <a:cs typeface="Courier New" panose="02070309020205020404" pitchFamily="49" charset="0"/>
              </a:rPr>
              <a:t>    </a:t>
            </a:r>
            <a:r>
              <a:rPr lang="en-CA" dirty="0" err="1">
                <a:latin typeface="Courier New" panose="02070309020205020404" pitchFamily="49" charset="0"/>
                <a:cs typeface="Courier New" panose="02070309020205020404" pitchFamily="49" charset="0"/>
              </a:rPr>
              <a:t>fvm</a:t>
            </a:r>
            <a:r>
              <a:rPr lang="en-CA" dirty="0">
                <a:latin typeface="Courier New" panose="02070309020205020404" pitchFamily="49" charset="0"/>
                <a:cs typeface="Courier New" panose="02070309020205020404" pitchFamily="49" charset="0"/>
              </a:rPr>
              <a:t>::</a:t>
            </a:r>
            <a:r>
              <a:rPr lang="en-CA" dirty="0" err="1">
                <a:latin typeface="Courier New" panose="02070309020205020404" pitchFamily="49" charset="0"/>
                <a:cs typeface="Courier New" panose="02070309020205020404" pitchFamily="49" charset="0"/>
              </a:rPr>
              <a:t>laplacian</a:t>
            </a:r>
            <a:r>
              <a:rPr lang="en-CA" dirty="0">
                <a:latin typeface="Courier New" panose="02070309020205020404" pitchFamily="49" charset="0"/>
                <a:cs typeface="Courier New" panose="02070309020205020404" pitchFamily="49" charset="0"/>
              </a:rPr>
              <a:t>(nu, U)</a:t>
            </a:r>
          </a:p>
          <a:p>
            <a:r>
              <a:rPr lang="en-CA" dirty="0">
                <a:latin typeface="Courier New" panose="02070309020205020404" pitchFamily="49" charset="0"/>
                <a:cs typeface="Courier New" panose="02070309020205020404" pitchFamily="49" charset="0"/>
              </a:rPr>
              <a:t>    ==</a:t>
            </a:r>
          </a:p>
          <a:p>
            <a:r>
              <a:rPr lang="en-CA" dirty="0">
                <a:latin typeface="Courier New" panose="02070309020205020404" pitchFamily="49" charset="0"/>
                <a:cs typeface="Courier New" panose="02070309020205020404" pitchFamily="49" charset="0"/>
              </a:rPr>
              <a:t>    - </a:t>
            </a:r>
            <a:r>
              <a:rPr lang="en-CA" dirty="0" err="1">
                <a:latin typeface="Courier New" panose="02070309020205020404" pitchFamily="49" charset="0"/>
                <a:cs typeface="Courier New" panose="02070309020205020404" pitchFamily="49" charset="0"/>
              </a:rPr>
              <a:t>fvc</a:t>
            </a:r>
            <a:r>
              <a:rPr lang="en-CA" dirty="0">
                <a:latin typeface="Courier New" panose="02070309020205020404" pitchFamily="49" charset="0"/>
                <a:cs typeface="Courier New" panose="02070309020205020404" pitchFamily="49" charset="0"/>
              </a:rPr>
              <a:t>::grad(p)</a:t>
            </a:r>
          </a:p>
          <a:p>
            <a:r>
              <a:rPr lang="en-CA"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61817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Implementation</a:t>
            </a:r>
          </a:p>
        </p:txBody>
      </p:sp>
      <p:sp>
        <p:nvSpPr>
          <p:cNvPr id="3" name="Content Placeholder 2"/>
          <p:cNvSpPr>
            <a:spLocks noGrp="1"/>
          </p:cNvSpPr>
          <p:nvPr>
            <p:ph idx="1"/>
          </p:nvPr>
        </p:nvSpPr>
        <p:spPr/>
        <p:txBody>
          <a:bodyPr/>
          <a:lstStyle/>
          <a:p>
            <a:r>
              <a:rPr lang="en-CA" dirty="0"/>
              <a:t>Manipulate matrix and field values of fringe cells</a:t>
            </a:r>
          </a:p>
          <a:p>
            <a:r>
              <a:rPr lang="en-CA" dirty="0"/>
              <a:t>Templated matrix (momentum, pressure) and field (volume fraction) update functions</a:t>
            </a:r>
          </a:p>
          <a:p>
            <a:r>
              <a:rPr lang="en-CA" dirty="0"/>
              <a:t>Calls </a:t>
            </a:r>
            <a:r>
              <a:rPr lang="en-CA" dirty="0" err="1"/>
              <a:t>DiRTlib</a:t>
            </a:r>
            <a:r>
              <a:rPr lang="en-CA" dirty="0"/>
              <a:t> and </a:t>
            </a:r>
            <a:r>
              <a:rPr lang="en-CA" dirty="0" err="1"/>
              <a:t>libSuggar</a:t>
            </a:r>
            <a:r>
              <a:rPr lang="en-CA" dirty="0"/>
              <a:t>++ to update fringe</a:t>
            </a:r>
          </a:p>
          <a:p>
            <a:endParaRPr lang="en-CA" dirty="0"/>
          </a:p>
        </p:txBody>
      </p:sp>
      <p:sp>
        <p:nvSpPr>
          <p:cNvPr id="4" name="TextBox 3"/>
          <p:cNvSpPr txBox="1"/>
          <p:nvPr/>
        </p:nvSpPr>
        <p:spPr>
          <a:xfrm>
            <a:off x="1597891" y="3063167"/>
            <a:ext cx="5948218" cy="923330"/>
          </a:xfrm>
          <a:prstGeom prst="rect">
            <a:avLst/>
          </a:prstGeom>
          <a:noFill/>
          <a:ln>
            <a:solidFill>
              <a:schemeClr val="tx1"/>
            </a:solidFill>
            <a:prstDash val="dash"/>
          </a:ln>
        </p:spPr>
        <p:txBody>
          <a:bodyPr wrap="square" rtlCol="0">
            <a:spAutoFit/>
          </a:bodyPr>
          <a:lstStyle/>
          <a:p>
            <a:r>
              <a:rPr lang="en-CA" dirty="0">
                <a:latin typeface="Courier New" panose="02070309020205020404" pitchFamily="49" charset="0"/>
                <a:cs typeface="Courier New" panose="02070309020205020404" pitchFamily="49" charset="0"/>
              </a:rPr>
              <a:t>// Update matrix implicitly</a:t>
            </a:r>
          </a:p>
          <a:p>
            <a:r>
              <a:rPr lang="en-CA" dirty="0" err="1">
                <a:solidFill>
                  <a:srgbClr val="FF0000"/>
                </a:solidFill>
                <a:latin typeface="Courier New" panose="02070309020205020404" pitchFamily="49" charset="0"/>
                <a:cs typeface="Courier New" panose="02070309020205020404" pitchFamily="49" charset="0"/>
              </a:rPr>
              <a:t>mesh.updateFvMatrix</a:t>
            </a:r>
            <a:r>
              <a:rPr lang="en-CA" dirty="0">
                <a:solidFill>
                  <a:srgbClr val="FF0000"/>
                </a:solidFill>
                <a:latin typeface="Courier New" panose="02070309020205020404" pitchFamily="49" charset="0"/>
                <a:cs typeface="Courier New" panose="02070309020205020404" pitchFamily="49" charset="0"/>
              </a:rPr>
              <a:t>&lt;vector&gt;(</a:t>
            </a:r>
            <a:r>
              <a:rPr lang="en-CA" dirty="0" err="1">
                <a:solidFill>
                  <a:srgbClr val="FF0000"/>
                </a:solidFill>
                <a:latin typeface="Courier New" panose="02070309020205020404" pitchFamily="49" charset="0"/>
                <a:cs typeface="Courier New" panose="02070309020205020404" pitchFamily="49" charset="0"/>
              </a:rPr>
              <a:t>UEqn</a:t>
            </a:r>
            <a:r>
              <a:rPr lang="en-CA" dirty="0">
                <a:solidFill>
                  <a:srgbClr val="FF0000"/>
                </a:solidFill>
                <a:latin typeface="Courier New" panose="02070309020205020404" pitchFamily="49" charset="0"/>
                <a:cs typeface="Courier New" panose="02070309020205020404" pitchFamily="49" charset="0"/>
              </a:rPr>
              <a:t>);</a:t>
            </a:r>
          </a:p>
          <a:p>
            <a:r>
              <a:rPr lang="en-CA" dirty="0" err="1">
                <a:latin typeface="Courier New" panose="02070309020205020404" pitchFamily="49" charset="0"/>
                <a:cs typeface="Courier New" panose="02070309020205020404" pitchFamily="49" charset="0"/>
              </a:rPr>
              <a:t>UEqn.solve</a:t>
            </a:r>
            <a:r>
              <a:rPr lang="en-CA" dirty="0">
                <a:latin typeface="Courier New" panose="02070309020205020404" pitchFamily="49" charset="0"/>
                <a:cs typeface="Courier New" panose="02070309020205020404" pitchFamily="49" charset="0"/>
              </a:rPr>
              <a:t>();</a:t>
            </a:r>
          </a:p>
        </p:txBody>
      </p:sp>
      <p:sp>
        <p:nvSpPr>
          <p:cNvPr id="6" name="TextBox 5"/>
          <p:cNvSpPr txBox="1"/>
          <p:nvPr/>
        </p:nvSpPr>
        <p:spPr>
          <a:xfrm>
            <a:off x="1597891" y="4560844"/>
            <a:ext cx="5948218" cy="1477328"/>
          </a:xfrm>
          <a:prstGeom prst="rect">
            <a:avLst/>
          </a:prstGeom>
          <a:noFill/>
          <a:ln>
            <a:solidFill>
              <a:schemeClr val="tx1"/>
            </a:solidFill>
            <a:prstDash val="dash"/>
          </a:ln>
        </p:spPr>
        <p:txBody>
          <a:bodyPr wrap="square" rtlCol="0">
            <a:spAutoFit/>
          </a:bodyPr>
          <a:lstStyle/>
          <a:p>
            <a:r>
              <a:rPr lang="en-CA" dirty="0">
                <a:latin typeface="Courier New" panose="02070309020205020404" pitchFamily="49" charset="0"/>
                <a:cs typeface="Courier New" panose="02070309020205020404" pitchFamily="49" charset="0"/>
              </a:rPr>
              <a:t>// Update matrix implicitly</a:t>
            </a:r>
          </a:p>
          <a:p>
            <a:r>
              <a:rPr lang="en-CA" dirty="0" err="1">
                <a:latin typeface="Courier New" panose="02070309020205020404" pitchFamily="49" charset="0"/>
                <a:cs typeface="Courier New" panose="02070309020205020404" pitchFamily="49" charset="0"/>
              </a:rPr>
              <a:t>mesh.updateFvMatrix</a:t>
            </a:r>
            <a:r>
              <a:rPr lang="en-CA" dirty="0">
                <a:latin typeface="Courier New" panose="02070309020205020404" pitchFamily="49" charset="0"/>
                <a:cs typeface="Courier New" panose="02070309020205020404" pitchFamily="49" charset="0"/>
              </a:rPr>
              <a:t>&lt;vector&gt;(</a:t>
            </a:r>
            <a:r>
              <a:rPr lang="en-CA" dirty="0" err="1">
                <a:latin typeface="Courier New" panose="02070309020205020404" pitchFamily="49" charset="0"/>
                <a:cs typeface="Courier New" panose="02070309020205020404" pitchFamily="49" charset="0"/>
              </a:rPr>
              <a:t>UEqn</a:t>
            </a:r>
            <a:r>
              <a:rPr lang="en-CA" dirty="0">
                <a:latin typeface="Courier New" panose="02070309020205020404" pitchFamily="49" charset="0"/>
                <a:cs typeface="Courier New" panose="02070309020205020404" pitchFamily="49" charset="0"/>
              </a:rPr>
              <a:t>);</a:t>
            </a:r>
          </a:p>
          <a:p>
            <a:endParaRPr lang="en-CA" dirty="0">
              <a:latin typeface="Courier New" panose="02070309020205020404" pitchFamily="49" charset="0"/>
              <a:cs typeface="Courier New" panose="02070309020205020404" pitchFamily="49" charset="0"/>
            </a:endParaRPr>
          </a:p>
          <a:p>
            <a:r>
              <a:rPr lang="en-CA" dirty="0">
                <a:latin typeface="Courier New" panose="02070309020205020404" pitchFamily="49" charset="0"/>
                <a:cs typeface="Courier New" panose="02070309020205020404" pitchFamily="49" charset="0"/>
              </a:rPr>
              <a:t>// Update field value explicitly</a:t>
            </a:r>
          </a:p>
          <a:p>
            <a:r>
              <a:rPr lang="en-CA" dirty="0" err="1">
                <a:latin typeface="Courier New" panose="02070309020205020404" pitchFamily="49" charset="0"/>
                <a:cs typeface="Courier New" panose="02070309020205020404" pitchFamily="49" charset="0"/>
              </a:rPr>
              <a:t>mesh.updateFvField</a:t>
            </a:r>
            <a:r>
              <a:rPr lang="en-CA" dirty="0">
                <a:latin typeface="Courier New" panose="02070309020205020404" pitchFamily="49" charset="0"/>
                <a:cs typeface="Courier New" panose="02070309020205020404" pitchFamily="49" charset="0"/>
              </a:rPr>
              <a:t>&lt;scalar&gt;(alpha1);</a:t>
            </a:r>
          </a:p>
        </p:txBody>
      </p:sp>
    </p:spTree>
    <p:extLst>
      <p:ext uri="{BB962C8B-B14F-4D97-AF65-F5344CB8AC3E}">
        <p14:creationId xmlns:p14="http://schemas.microsoft.com/office/powerpoint/2010/main" val="3585498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Usual Workflow</a:t>
            </a:r>
          </a:p>
        </p:txBody>
      </p:sp>
      <p:sp>
        <p:nvSpPr>
          <p:cNvPr id="4" name="Flowchart: Preparation 3"/>
          <p:cNvSpPr/>
          <p:nvPr/>
        </p:nvSpPr>
        <p:spPr>
          <a:xfrm>
            <a:off x="2401455" y="1588655"/>
            <a:ext cx="1948872" cy="665018"/>
          </a:xfrm>
          <a:prstGeom prst="flowChartPreparati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Generate Mesh</a:t>
            </a:r>
          </a:p>
        </p:txBody>
      </p:sp>
      <p:sp>
        <p:nvSpPr>
          <p:cNvPr id="5" name="Flowchart: Process 4"/>
          <p:cNvSpPr/>
          <p:nvPr/>
        </p:nvSpPr>
        <p:spPr>
          <a:xfrm>
            <a:off x="2646218" y="2704955"/>
            <a:ext cx="1459346" cy="766618"/>
          </a:xfrm>
          <a:prstGeom prst="flowChartProcess">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Setup Case (BCs, </a:t>
            </a:r>
            <a:r>
              <a:rPr lang="en-CA" dirty="0" err="1"/>
              <a:t>etc</a:t>
            </a:r>
            <a:r>
              <a:rPr lang="en-CA" dirty="0"/>
              <a:t>)</a:t>
            </a:r>
          </a:p>
        </p:txBody>
      </p:sp>
      <p:sp>
        <p:nvSpPr>
          <p:cNvPr id="6" name="Flowchart: Process 5"/>
          <p:cNvSpPr/>
          <p:nvPr/>
        </p:nvSpPr>
        <p:spPr>
          <a:xfrm>
            <a:off x="2646218" y="3835110"/>
            <a:ext cx="1459346" cy="766618"/>
          </a:xfrm>
          <a:prstGeom prst="flowChartProcess">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Solve </a:t>
            </a:r>
            <a:r>
              <a:rPr lang="en-CA" dirty="0" err="1"/>
              <a:t>Eqns</a:t>
            </a:r>
            <a:endParaRPr lang="en-CA" dirty="0"/>
          </a:p>
        </p:txBody>
      </p:sp>
      <p:sp>
        <p:nvSpPr>
          <p:cNvPr id="9" name="Flowchart: Preparation 8"/>
          <p:cNvSpPr/>
          <p:nvPr/>
        </p:nvSpPr>
        <p:spPr>
          <a:xfrm>
            <a:off x="2401455" y="5053010"/>
            <a:ext cx="1948872" cy="665018"/>
          </a:xfrm>
          <a:prstGeom prst="flowChartPreparati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Post Process</a:t>
            </a:r>
          </a:p>
        </p:txBody>
      </p:sp>
      <p:cxnSp>
        <p:nvCxnSpPr>
          <p:cNvPr id="12" name="Straight Arrow Connector 11"/>
          <p:cNvCxnSpPr>
            <a:stCxn id="4" idx="2"/>
            <a:endCxn id="5" idx="0"/>
          </p:cNvCxnSpPr>
          <p:nvPr/>
        </p:nvCxnSpPr>
        <p:spPr>
          <a:xfrm>
            <a:off x="3375891" y="2253673"/>
            <a:ext cx="0" cy="4512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2"/>
            <a:endCxn id="6" idx="0"/>
          </p:cNvCxnSpPr>
          <p:nvPr/>
        </p:nvCxnSpPr>
        <p:spPr>
          <a:xfrm>
            <a:off x="3375891" y="3471573"/>
            <a:ext cx="0" cy="3635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2"/>
            <a:endCxn id="9" idx="0"/>
          </p:cNvCxnSpPr>
          <p:nvPr/>
        </p:nvCxnSpPr>
        <p:spPr>
          <a:xfrm>
            <a:off x="3375891" y="4601728"/>
            <a:ext cx="0" cy="4512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098473" y="3219232"/>
            <a:ext cx="1764146" cy="849746"/>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accent1"/>
                </a:solidFill>
              </a:rPr>
              <a:t>Assemble Matrix</a:t>
            </a:r>
          </a:p>
        </p:txBody>
      </p:sp>
      <p:sp>
        <p:nvSpPr>
          <p:cNvPr id="18" name="Oval 17"/>
          <p:cNvSpPr/>
          <p:nvPr/>
        </p:nvSpPr>
        <p:spPr>
          <a:xfrm>
            <a:off x="5098473" y="4375796"/>
            <a:ext cx="1764146" cy="849746"/>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accent1"/>
                </a:solidFill>
              </a:rPr>
              <a:t>Solve Matrix</a:t>
            </a:r>
          </a:p>
        </p:txBody>
      </p:sp>
      <p:cxnSp>
        <p:nvCxnSpPr>
          <p:cNvPr id="20" name="Straight Arrow Connector 19"/>
          <p:cNvCxnSpPr>
            <a:stCxn id="17" idx="4"/>
            <a:endCxn id="18" idx="0"/>
          </p:cNvCxnSpPr>
          <p:nvPr/>
        </p:nvCxnSpPr>
        <p:spPr>
          <a:xfrm>
            <a:off x="5980546" y="4068978"/>
            <a:ext cx="0" cy="306818"/>
          </a:xfrm>
          <a:prstGeom prst="straightConnector1">
            <a:avLst/>
          </a:prstGeom>
          <a:ln>
            <a:tailEnd type="triangle"/>
          </a:ln>
        </p:spPr>
        <p:style>
          <a:lnRef idx="2">
            <a:schemeClr val="accent5">
              <a:shade val="50000"/>
            </a:schemeClr>
          </a:lnRef>
          <a:fillRef idx="1">
            <a:schemeClr val="accent5"/>
          </a:fillRef>
          <a:effectRef idx="0">
            <a:schemeClr val="accent5"/>
          </a:effectRef>
          <a:fontRef idx="minor">
            <a:schemeClr val="lt1"/>
          </a:fontRef>
        </p:style>
      </p:cxnSp>
      <p:sp>
        <p:nvSpPr>
          <p:cNvPr id="22" name="Left Brace 21"/>
          <p:cNvSpPr/>
          <p:nvPr/>
        </p:nvSpPr>
        <p:spPr>
          <a:xfrm>
            <a:off x="4414983" y="3359077"/>
            <a:ext cx="420254" cy="17186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328479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Overset Workflow</a:t>
            </a:r>
          </a:p>
        </p:txBody>
      </p:sp>
      <p:sp>
        <p:nvSpPr>
          <p:cNvPr id="4" name="Flowchart: Preparation 3"/>
          <p:cNvSpPr/>
          <p:nvPr/>
        </p:nvSpPr>
        <p:spPr>
          <a:xfrm>
            <a:off x="2401455" y="1588655"/>
            <a:ext cx="1948872" cy="665018"/>
          </a:xfrm>
          <a:prstGeom prst="flowChartPreparati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Generate Mesh</a:t>
            </a:r>
          </a:p>
        </p:txBody>
      </p:sp>
      <p:sp>
        <p:nvSpPr>
          <p:cNvPr id="5" name="Flowchart: Process 4"/>
          <p:cNvSpPr/>
          <p:nvPr/>
        </p:nvSpPr>
        <p:spPr>
          <a:xfrm>
            <a:off x="2646218" y="2704955"/>
            <a:ext cx="1459346" cy="766618"/>
          </a:xfrm>
          <a:prstGeom prst="flowChartProcess">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Setup Case (BCs, </a:t>
            </a:r>
            <a:r>
              <a:rPr lang="en-CA" dirty="0" err="1"/>
              <a:t>etc</a:t>
            </a:r>
            <a:r>
              <a:rPr lang="en-CA" dirty="0"/>
              <a:t>)</a:t>
            </a:r>
          </a:p>
        </p:txBody>
      </p:sp>
      <p:sp>
        <p:nvSpPr>
          <p:cNvPr id="6" name="Flowchart: Process 5"/>
          <p:cNvSpPr/>
          <p:nvPr/>
        </p:nvSpPr>
        <p:spPr>
          <a:xfrm>
            <a:off x="2646218" y="3835110"/>
            <a:ext cx="1459346" cy="766618"/>
          </a:xfrm>
          <a:prstGeom prst="flowChartProcess">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Solve </a:t>
            </a:r>
            <a:r>
              <a:rPr lang="en-CA" dirty="0" err="1"/>
              <a:t>Eqns</a:t>
            </a:r>
            <a:endParaRPr lang="en-CA" dirty="0"/>
          </a:p>
        </p:txBody>
      </p:sp>
      <p:sp>
        <p:nvSpPr>
          <p:cNvPr id="9" name="Flowchart: Preparation 8"/>
          <p:cNvSpPr/>
          <p:nvPr/>
        </p:nvSpPr>
        <p:spPr>
          <a:xfrm>
            <a:off x="2401455" y="5053010"/>
            <a:ext cx="1948872" cy="665018"/>
          </a:xfrm>
          <a:prstGeom prst="flowChartPreparation">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Post Process</a:t>
            </a:r>
          </a:p>
        </p:txBody>
      </p:sp>
      <p:cxnSp>
        <p:nvCxnSpPr>
          <p:cNvPr id="12" name="Straight Arrow Connector 11"/>
          <p:cNvCxnSpPr>
            <a:stCxn id="4" idx="2"/>
            <a:endCxn id="5" idx="0"/>
          </p:cNvCxnSpPr>
          <p:nvPr/>
        </p:nvCxnSpPr>
        <p:spPr>
          <a:xfrm>
            <a:off x="3375891" y="2253673"/>
            <a:ext cx="0" cy="4512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2"/>
            <a:endCxn id="6" idx="0"/>
          </p:cNvCxnSpPr>
          <p:nvPr/>
        </p:nvCxnSpPr>
        <p:spPr>
          <a:xfrm>
            <a:off x="3375891" y="3471573"/>
            <a:ext cx="0" cy="3635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2"/>
            <a:endCxn id="9" idx="0"/>
          </p:cNvCxnSpPr>
          <p:nvPr/>
        </p:nvCxnSpPr>
        <p:spPr>
          <a:xfrm>
            <a:off x="3375891" y="4601728"/>
            <a:ext cx="0" cy="45128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098473" y="3219232"/>
            <a:ext cx="1764146" cy="849746"/>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accent1"/>
                </a:solidFill>
              </a:rPr>
              <a:t>Assemble Matrix</a:t>
            </a:r>
          </a:p>
        </p:txBody>
      </p:sp>
      <p:sp>
        <p:nvSpPr>
          <p:cNvPr id="18" name="Oval 17"/>
          <p:cNvSpPr/>
          <p:nvPr/>
        </p:nvSpPr>
        <p:spPr>
          <a:xfrm>
            <a:off x="5098473" y="4375796"/>
            <a:ext cx="1764146" cy="849746"/>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accent1"/>
                </a:solidFill>
              </a:rPr>
              <a:t>Solve Matrix</a:t>
            </a:r>
          </a:p>
        </p:txBody>
      </p:sp>
      <p:cxnSp>
        <p:nvCxnSpPr>
          <p:cNvPr id="20" name="Straight Arrow Connector 19"/>
          <p:cNvCxnSpPr>
            <a:stCxn id="17" idx="4"/>
            <a:endCxn id="18" idx="0"/>
          </p:cNvCxnSpPr>
          <p:nvPr/>
        </p:nvCxnSpPr>
        <p:spPr>
          <a:xfrm>
            <a:off x="5980546" y="4068978"/>
            <a:ext cx="0" cy="3068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Left Brace 21"/>
          <p:cNvSpPr/>
          <p:nvPr/>
        </p:nvSpPr>
        <p:spPr>
          <a:xfrm>
            <a:off x="4414983" y="3359077"/>
            <a:ext cx="420254" cy="17186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 name="Flowchart: Process 18"/>
          <p:cNvSpPr/>
          <p:nvPr/>
        </p:nvSpPr>
        <p:spPr>
          <a:xfrm>
            <a:off x="577273" y="2704955"/>
            <a:ext cx="1459346" cy="766618"/>
          </a:xfrm>
          <a:prstGeom prst="flowChartProcess">
            <a:avLst/>
          </a:prstGeom>
          <a:solidFill>
            <a:schemeClr val="bg1">
              <a:lumMod val="8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A" dirty="0">
                <a:solidFill>
                  <a:srgbClr val="FF0000"/>
                </a:solidFill>
              </a:rPr>
              <a:t>Run </a:t>
            </a:r>
            <a:r>
              <a:rPr lang="en-CA" dirty="0" err="1">
                <a:solidFill>
                  <a:srgbClr val="FF0000"/>
                </a:solidFill>
              </a:rPr>
              <a:t>Suggar</a:t>
            </a:r>
            <a:r>
              <a:rPr lang="en-CA" dirty="0">
                <a:solidFill>
                  <a:srgbClr val="FF0000"/>
                </a:solidFill>
              </a:rPr>
              <a:t>++</a:t>
            </a:r>
          </a:p>
        </p:txBody>
      </p:sp>
      <p:cxnSp>
        <p:nvCxnSpPr>
          <p:cNvPr id="27" name="Straight Arrow Connector 26"/>
          <p:cNvCxnSpPr/>
          <p:nvPr/>
        </p:nvCxnSpPr>
        <p:spPr>
          <a:xfrm>
            <a:off x="1330037" y="1921164"/>
            <a:ext cx="0" cy="7837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30037" y="1921164"/>
            <a:ext cx="10714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Flowchart: Process 36"/>
          <p:cNvSpPr/>
          <p:nvPr/>
        </p:nvSpPr>
        <p:spPr>
          <a:xfrm>
            <a:off x="577273" y="3835109"/>
            <a:ext cx="1459346" cy="766618"/>
          </a:xfrm>
          <a:prstGeom prst="flowChartProcess">
            <a:avLst/>
          </a:prstGeom>
          <a:solidFill>
            <a:schemeClr val="bg1">
              <a:lumMod val="8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A" dirty="0">
                <a:solidFill>
                  <a:srgbClr val="FF0000"/>
                </a:solidFill>
              </a:rPr>
              <a:t>DCI /</a:t>
            </a:r>
          </a:p>
          <a:p>
            <a:pPr algn="ctr"/>
            <a:r>
              <a:rPr lang="en-CA" dirty="0" err="1">
                <a:solidFill>
                  <a:srgbClr val="FF0000"/>
                </a:solidFill>
              </a:rPr>
              <a:t>libSuggar</a:t>
            </a:r>
            <a:r>
              <a:rPr lang="en-CA" dirty="0">
                <a:solidFill>
                  <a:srgbClr val="FF0000"/>
                </a:solidFill>
              </a:rPr>
              <a:t>++</a:t>
            </a:r>
          </a:p>
        </p:txBody>
      </p:sp>
      <p:cxnSp>
        <p:nvCxnSpPr>
          <p:cNvPr id="43" name="Straight Arrow Connector 42"/>
          <p:cNvCxnSpPr>
            <a:stCxn id="19" idx="2"/>
            <a:endCxn id="37" idx="0"/>
          </p:cNvCxnSpPr>
          <p:nvPr/>
        </p:nvCxnSpPr>
        <p:spPr>
          <a:xfrm>
            <a:off x="1306946" y="3471573"/>
            <a:ext cx="0" cy="3635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7" idx="3"/>
            <a:endCxn id="6" idx="1"/>
          </p:cNvCxnSpPr>
          <p:nvPr/>
        </p:nvCxnSpPr>
        <p:spPr>
          <a:xfrm>
            <a:off x="2036619" y="4218418"/>
            <a:ext cx="609599"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6973455" y="3788929"/>
            <a:ext cx="1764146" cy="849746"/>
          </a:xfrm>
          <a:prstGeom prst="ellipse">
            <a:avLst/>
          </a:prstGeom>
          <a:solidFill>
            <a:schemeClr val="bg1">
              <a:lumMod val="8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CA" dirty="0">
                <a:solidFill>
                  <a:srgbClr val="FF0000"/>
                </a:solidFill>
              </a:rPr>
              <a:t>Modify Matrix</a:t>
            </a:r>
          </a:p>
        </p:txBody>
      </p:sp>
      <p:cxnSp>
        <p:nvCxnSpPr>
          <p:cNvPr id="49" name="Straight Arrow Connector 48"/>
          <p:cNvCxnSpPr>
            <a:stCxn id="46" idx="2"/>
          </p:cNvCxnSpPr>
          <p:nvPr/>
        </p:nvCxnSpPr>
        <p:spPr>
          <a:xfrm flipH="1">
            <a:off x="5980546" y="4213802"/>
            <a:ext cx="99290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859109"/>
      </p:ext>
    </p:extLst>
  </p:cSld>
  <p:clrMapOvr>
    <a:masterClrMapping/>
  </p:clrMapOvr>
</p:sld>
</file>

<file path=ppt/theme/theme1.xml><?xml version="1.0" encoding="utf-8"?>
<a:theme xmlns:a="http://schemas.openxmlformats.org/drawingml/2006/main" name="new_template">
  <a:themeElements>
    <a:clrScheme name="Custom 2">
      <a:dk1>
        <a:srgbClr val="000000"/>
      </a:dk1>
      <a:lt1>
        <a:srgbClr val="FFFFFF"/>
      </a:lt1>
      <a:dk2>
        <a:srgbClr val="FFFFFF"/>
      </a:dk2>
      <a:lt2>
        <a:srgbClr val="999999"/>
      </a:lt2>
      <a:accent1>
        <a:srgbClr val="000000"/>
      </a:accent1>
      <a:accent2>
        <a:srgbClr val="5C6800"/>
      </a:accent2>
      <a:accent3>
        <a:srgbClr val="FFFFFF"/>
      </a:accent3>
      <a:accent4>
        <a:srgbClr val="000000"/>
      </a:accent4>
      <a:accent5>
        <a:srgbClr val="AACAE2"/>
      </a:accent5>
      <a:accent6>
        <a:srgbClr val="ACC200"/>
      </a:accent6>
      <a:hlink>
        <a:srgbClr val="CB5056"/>
      </a:hlink>
      <a:folHlink>
        <a:srgbClr val="EBAB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FFFF"/>
        </a:dk2>
        <a:lt2>
          <a:srgbClr val="999999"/>
        </a:lt2>
        <a:accent1>
          <a:srgbClr val="0099CC"/>
        </a:accent1>
        <a:accent2>
          <a:srgbClr val="BED600"/>
        </a:accent2>
        <a:accent3>
          <a:srgbClr val="FFFFFF"/>
        </a:accent3>
        <a:accent4>
          <a:srgbClr val="000000"/>
        </a:accent4>
        <a:accent5>
          <a:srgbClr val="AACAE2"/>
        </a:accent5>
        <a:accent6>
          <a:srgbClr val="ACC200"/>
        </a:accent6>
        <a:hlink>
          <a:srgbClr val="CB5056"/>
        </a:hlink>
        <a:folHlink>
          <a:srgbClr val="EBAB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new_template</Template>
  <TotalTime>6391</TotalTime>
  <Words>1618</Words>
  <Application>Microsoft Office PowerPoint</Application>
  <PresentationFormat>On-screen Show (4:3)</PresentationFormat>
  <Paragraphs>327</Paragraphs>
  <Slides>31</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Courier New</vt:lpstr>
      <vt:lpstr>Verdana</vt:lpstr>
      <vt:lpstr>new_template</vt:lpstr>
      <vt:lpstr>A General Purpose, Open-Source Overset Library for Caelus based on Suggar++</vt:lpstr>
      <vt:lpstr>Overset with OpenFOAM</vt:lpstr>
      <vt:lpstr>Library</vt:lpstr>
      <vt:lpstr>Implementation</vt:lpstr>
      <vt:lpstr>Low Level Changes</vt:lpstr>
      <vt:lpstr>Implementation</vt:lpstr>
      <vt:lpstr>Implementation</vt:lpstr>
      <vt:lpstr>Usual Workflow</vt:lpstr>
      <vt:lpstr>Overset Workflow</vt:lpstr>
      <vt:lpstr>Case Structure</vt:lpstr>
      <vt:lpstr>Features</vt:lpstr>
      <vt:lpstr>Orphan Points</vt:lpstr>
      <vt:lpstr>libSuggar++</vt:lpstr>
      <vt:lpstr>6 Degrees of Freedom</vt:lpstr>
      <vt:lpstr>Body Hierarchy</vt:lpstr>
      <vt:lpstr>Parallel</vt:lpstr>
      <vt:lpstr>Solvers</vt:lpstr>
      <vt:lpstr>Utilities</vt:lpstr>
      <vt:lpstr>Static Validation</vt:lpstr>
      <vt:lpstr>6 DoF Validation</vt:lpstr>
      <vt:lpstr>Availability</vt:lpstr>
      <vt:lpstr>What is                      ?</vt:lpstr>
      <vt:lpstr>What is Caelus?</vt:lpstr>
      <vt:lpstr>What we do</vt:lpstr>
      <vt:lpstr>Technology Summary</vt:lpstr>
      <vt:lpstr>Current Research Projects</vt:lpstr>
      <vt:lpstr>Semi Linear Implicit Method - SLIM</vt:lpstr>
      <vt:lpstr>Adjoint</vt:lpstr>
      <vt:lpstr>VLES: Hybrid RANS/DES Turbulence Model</vt:lpstr>
      <vt:lpstr>Who we are</vt:lpstr>
      <vt:lpstr>PowerPoint Presentation</vt:lpstr>
    </vt:vector>
  </TitlesOfParts>
  <Company>Applied CCM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Sideroff</dc:creator>
  <cp:lastModifiedBy>Chris Sideroff</cp:lastModifiedBy>
  <cp:revision>632</cp:revision>
  <dcterms:created xsi:type="dcterms:W3CDTF">2007-06-12T07:01:22Z</dcterms:created>
  <dcterms:modified xsi:type="dcterms:W3CDTF">2016-10-19T21:45:52Z</dcterms:modified>
</cp:coreProperties>
</file>